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9"/>
  </p:notesMasterIdLst>
  <p:handoutMasterIdLst>
    <p:handoutMasterId r:id="rId60"/>
  </p:handoutMasterIdLst>
  <p:sldIdLst>
    <p:sldId id="257" r:id="rId2"/>
    <p:sldId id="310" r:id="rId3"/>
    <p:sldId id="259" r:id="rId4"/>
    <p:sldId id="260" r:id="rId5"/>
    <p:sldId id="261" r:id="rId6"/>
    <p:sldId id="263" r:id="rId7"/>
    <p:sldId id="322" r:id="rId8"/>
    <p:sldId id="287" r:id="rId9"/>
    <p:sldId id="286" r:id="rId10"/>
    <p:sldId id="265" r:id="rId11"/>
    <p:sldId id="288" r:id="rId12"/>
    <p:sldId id="318" r:id="rId13"/>
    <p:sldId id="289" r:id="rId14"/>
    <p:sldId id="323" r:id="rId15"/>
    <p:sldId id="268" r:id="rId16"/>
    <p:sldId id="301" r:id="rId17"/>
    <p:sldId id="302" r:id="rId18"/>
    <p:sldId id="303" r:id="rId19"/>
    <p:sldId id="304" r:id="rId20"/>
    <p:sldId id="308" r:id="rId21"/>
    <p:sldId id="307" r:id="rId22"/>
    <p:sldId id="305" r:id="rId23"/>
    <p:sldId id="298" r:id="rId24"/>
    <p:sldId id="299" r:id="rId25"/>
    <p:sldId id="313" r:id="rId26"/>
    <p:sldId id="273" r:id="rId27"/>
    <p:sldId id="274" r:id="rId28"/>
    <p:sldId id="267" r:id="rId29"/>
    <p:sldId id="276" r:id="rId30"/>
    <p:sldId id="295" r:id="rId31"/>
    <p:sldId id="309" r:id="rId32"/>
    <p:sldId id="280" r:id="rId33"/>
    <p:sldId id="269" r:id="rId34"/>
    <p:sldId id="283" r:id="rId35"/>
    <p:sldId id="281" r:id="rId36"/>
    <p:sldId id="270" r:id="rId37"/>
    <p:sldId id="284" r:id="rId38"/>
    <p:sldId id="282" r:id="rId39"/>
    <p:sldId id="271" r:id="rId40"/>
    <p:sldId id="291" r:id="rId41"/>
    <p:sldId id="285" r:id="rId42"/>
    <p:sldId id="292" r:id="rId43"/>
    <p:sldId id="294" r:id="rId44"/>
    <p:sldId id="297" r:id="rId45"/>
    <p:sldId id="296" r:id="rId46"/>
    <p:sldId id="300" r:id="rId47"/>
    <p:sldId id="290" r:id="rId48"/>
    <p:sldId id="321" r:id="rId49"/>
    <p:sldId id="293" r:id="rId50"/>
    <p:sldId id="272" r:id="rId51"/>
    <p:sldId id="279" r:id="rId52"/>
    <p:sldId id="312" r:id="rId53"/>
    <p:sldId id="320" r:id="rId54"/>
    <p:sldId id="266" r:id="rId55"/>
    <p:sldId id="278" r:id="rId56"/>
    <p:sldId id="306" r:id="rId57"/>
    <p:sldId id="275"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7518"/>
    <a:srgbClr val="7CCD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9911" autoAdjust="0"/>
  </p:normalViewPr>
  <p:slideViewPr>
    <p:cSldViewPr snapToGrid="0">
      <p:cViewPr varScale="1">
        <p:scale>
          <a:sx n="102" d="100"/>
          <a:sy n="102" d="100"/>
        </p:scale>
        <p:origin x="126" y="336"/>
      </p:cViewPr>
      <p:guideLst>
        <p:guide orient="horz" pos="2160"/>
        <p:guide pos="3840"/>
        <p:guide pos="7296"/>
        <p:guide orient="horz" pos="4128"/>
      </p:guideLst>
    </p:cSldViewPr>
  </p:slideViewPr>
  <p:notesTextViewPr>
    <p:cViewPr>
      <p:scale>
        <a:sx n="3" d="2"/>
        <a:sy n="3" d="2"/>
      </p:scale>
      <p:origin x="0" y="0"/>
    </p:cViewPr>
  </p:notesTextViewPr>
  <p:notesViewPr>
    <p:cSldViewPr snapToGrid="0" showGuides="1">
      <p:cViewPr varScale="1">
        <p:scale>
          <a:sx n="76" d="100"/>
          <a:sy n="76" d="100"/>
        </p:scale>
        <p:origin x="253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Data Used to Find Sample Size  </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Sheet1!$A$1</c:f>
              <c:strCache>
                <c:ptCount val="1"/>
                <c:pt idx="0">
                  <c:v>Cumulative Number of Species Present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val>
            <c:numRef>
              <c:f>Sheet1!$A$2:$A$11</c:f>
              <c:numCache>
                <c:formatCode>General</c:formatCode>
                <c:ptCount val="10"/>
                <c:pt idx="0">
                  <c:v>5</c:v>
                </c:pt>
                <c:pt idx="1">
                  <c:v>10</c:v>
                </c:pt>
                <c:pt idx="2">
                  <c:v>25</c:v>
                </c:pt>
                <c:pt idx="3">
                  <c:v>30</c:v>
                </c:pt>
                <c:pt idx="4">
                  <c:v>35</c:v>
                </c:pt>
                <c:pt idx="5">
                  <c:v>40</c:v>
                </c:pt>
                <c:pt idx="6">
                  <c:v>45</c:v>
                </c:pt>
                <c:pt idx="7">
                  <c:v>50</c:v>
                </c:pt>
                <c:pt idx="8">
                  <c:v>51</c:v>
                </c:pt>
                <c:pt idx="9">
                  <c:v>51</c:v>
                </c:pt>
              </c:numCache>
            </c:numRef>
          </c:val>
          <c:extLst>
            <c:ext xmlns:c16="http://schemas.microsoft.com/office/drawing/2014/chart" uri="{C3380CC4-5D6E-409C-BE32-E72D297353CC}">
              <c16:uniqueId val="{00000000-D97B-4D0F-8400-BB277E4972B6}"/>
            </c:ext>
          </c:extLst>
        </c:ser>
        <c:ser>
          <c:idx val="1"/>
          <c:order val="1"/>
          <c:tx>
            <c:strRef>
              <c:f>Sheet1!$B$1</c:f>
              <c:strCache>
                <c:ptCount val="1"/>
                <c:pt idx="0">
                  <c:v>Number of  Plots Sampled</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val>
            <c:numRef>
              <c:f>Sheet1!$B$2:$B$11</c:f>
              <c:numCache>
                <c:formatCode>General</c:formatCode>
                <c:ptCount val="10"/>
                <c:pt idx="0">
                  <c:v>1</c:v>
                </c:pt>
                <c:pt idx="1">
                  <c:v>2</c:v>
                </c:pt>
                <c:pt idx="2">
                  <c:v>3</c:v>
                </c:pt>
                <c:pt idx="3">
                  <c:v>4</c:v>
                </c:pt>
                <c:pt idx="4">
                  <c:v>5</c:v>
                </c:pt>
                <c:pt idx="5">
                  <c:v>6</c:v>
                </c:pt>
                <c:pt idx="6">
                  <c:v>7</c:v>
                </c:pt>
                <c:pt idx="7">
                  <c:v>8</c:v>
                </c:pt>
                <c:pt idx="8">
                  <c:v>8</c:v>
                </c:pt>
                <c:pt idx="9">
                  <c:v>10</c:v>
                </c:pt>
              </c:numCache>
            </c:numRef>
          </c:val>
          <c:extLst>
            <c:ext xmlns:c16="http://schemas.microsoft.com/office/drawing/2014/chart" uri="{C3380CC4-5D6E-409C-BE32-E72D297353CC}">
              <c16:uniqueId val="{00000001-D97B-4D0F-8400-BB277E4972B6}"/>
            </c:ext>
          </c:extLst>
        </c:ser>
        <c:dLbls>
          <c:showLegendKey val="0"/>
          <c:showVal val="0"/>
          <c:showCatName val="0"/>
          <c:showSerName val="0"/>
          <c:showPercent val="0"/>
          <c:showBubbleSize val="0"/>
        </c:dLbls>
        <c:gapWidth val="150"/>
        <c:shape val="box"/>
        <c:axId val="492838560"/>
        <c:axId val="492839216"/>
        <c:axId val="0"/>
      </c:bar3DChart>
      <c:catAx>
        <c:axId val="492838560"/>
        <c:scaling>
          <c:orientation val="minMax"/>
        </c:scaling>
        <c:delete val="0"/>
        <c:axPos val="b"/>
        <c:title>
          <c:tx>
            <c:rich>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dirty="0"/>
                  <a:t>Number of plots</a:t>
                </a:r>
                <a:r>
                  <a:rPr lang="en-US" baseline="0" dirty="0"/>
                  <a:t> sampled</a:t>
                </a:r>
                <a:endParaRPr lang="en-US" dirty="0"/>
              </a:p>
            </c:rich>
          </c:tx>
          <c:overlay val="0"/>
          <c:spPr>
            <a:noFill/>
            <a:ln>
              <a:noFill/>
            </a:ln>
            <a:effectLst/>
          </c:spPr>
          <c:txPr>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492839216"/>
        <c:crosses val="autoZero"/>
        <c:auto val="1"/>
        <c:lblAlgn val="ctr"/>
        <c:lblOffset val="100"/>
        <c:noMultiLvlLbl val="0"/>
      </c:catAx>
      <c:valAx>
        <c:axId val="492839216"/>
        <c:scaling>
          <c:orientation val="minMax"/>
        </c:scaling>
        <c:delete val="0"/>
        <c:axPos val="l"/>
        <c:majorGridlines>
          <c:spPr>
            <a:ln w="9525" cap="flat" cmpd="sng" algn="ctr">
              <a:solidFill>
                <a:schemeClr val="dk1">
                  <a:lumMod val="50000"/>
                  <a:lumOff val="5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dirty="0"/>
                  <a:t> Number of Species</a:t>
                </a: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492838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Comparison of Structural Indexes by Habitat Layers and One Year of Bird Observations in those Layers at the Astoria Airport Mitigation Bank</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Structural Importance Index</c:v>
                </c:pt>
              </c:strCache>
            </c:strRef>
          </c:tx>
          <c:spPr>
            <a:solidFill>
              <a:schemeClr val="accent3">
                <a:shade val="76000"/>
                <a:alpha val="85000"/>
              </a:schemeClr>
            </a:solidFill>
            <a:ln w="9525" cap="flat" cmpd="sng" algn="ctr">
              <a:solidFill>
                <a:schemeClr val="accent3">
                  <a:shade val="76000"/>
                  <a:lumMod val="75000"/>
                </a:schemeClr>
              </a:solidFill>
              <a:round/>
            </a:ln>
            <a:effectLst/>
            <a:sp3d contourW="9525">
              <a:contourClr>
                <a:schemeClr val="accent3">
                  <a:shade val="76000"/>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4"/>
                <c:pt idx="0">
                  <c:v>Forest</c:v>
                </c:pt>
                <c:pt idx="1">
                  <c:v>Shrub</c:v>
                </c:pt>
                <c:pt idx="2">
                  <c:v>Herb/Emergent</c:v>
                </c:pt>
                <c:pt idx="3">
                  <c:v>Shallow Open Water</c:v>
                </c:pt>
              </c:strCache>
            </c:strRef>
          </c:cat>
          <c:val>
            <c:numRef>
              <c:f>Sheet1!$B$2:$B$5</c:f>
              <c:numCache>
                <c:formatCode>General</c:formatCode>
                <c:ptCount val="4"/>
                <c:pt idx="0">
                  <c:v>0.11</c:v>
                </c:pt>
                <c:pt idx="1">
                  <c:v>0.48</c:v>
                </c:pt>
                <c:pt idx="2">
                  <c:v>0.36</c:v>
                </c:pt>
                <c:pt idx="3">
                  <c:v>0.04</c:v>
                </c:pt>
              </c:numCache>
            </c:numRef>
          </c:val>
          <c:extLst>
            <c:ext xmlns:c16="http://schemas.microsoft.com/office/drawing/2014/chart" uri="{C3380CC4-5D6E-409C-BE32-E72D297353CC}">
              <c16:uniqueId val="{00000000-1181-4AD6-A533-0EE74613DD74}"/>
            </c:ext>
          </c:extLst>
        </c:ser>
        <c:ser>
          <c:idx val="1"/>
          <c:order val="1"/>
          <c:tx>
            <c:strRef>
              <c:f>Sheet1!$C$1</c:f>
              <c:strCache>
                <c:ptCount val="1"/>
                <c:pt idx="0">
                  <c:v>Relative Pecent Use by Birds</c:v>
                </c:pt>
              </c:strCache>
            </c:strRef>
          </c:tx>
          <c:spPr>
            <a:solidFill>
              <a:schemeClr val="accent3">
                <a:tint val="77000"/>
                <a:alpha val="85000"/>
              </a:schemeClr>
            </a:solidFill>
            <a:ln w="9525" cap="flat" cmpd="sng" algn="ctr">
              <a:solidFill>
                <a:schemeClr val="accent3">
                  <a:tint val="77000"/>
                  <a:lumMod val="75000"/>
                </a:schemeClr>
              </a:solidFill>
              <a:round/>
            </a:ln>
            <a:effectLst/>
            <a:sp3d contourW="9525">
              <a:contourClr>
                <a:schemeClr val="accent3">
                  <a:tint val="77000"/>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4"/>
                <c:pt idx="0">
                  <c:v>Forest</c:v>
                </c:pt>
                <c:pt idx="1">
                  <c:v>Shrub</c:v>
                </c:pt>
                <c:pt idx="2">
                  <c:v>Herb/Emergent</c:v>
                </c:pt>
                <c:pt idx="3">
                  <c:v>Shallow Open Water</c:v>
                </c:pt>
              </c:strCache>
            </c:strRef>
          </c:cat>
          <c:val>
            <c:numRef>
              <c:f>Sheet1!$C$2:$C$5</c:f>
              <c:numCache>
                <c:formatCode>General</c:formatCode>
                <c:ptCount val="4"/>
                <c:pt idx="0">
                  <c:v>0.11</c:v>
                </c:pt>
                <c:pt idx="1">
                  <c:v>0.51</c:v>
                </c:pt>
                <c:pt idx="2">
                  <c:v>0.35</c:v>
                </c:pt>
                <c:pt idx="3">
                  <c:v>0.05</c:v>
                </c:pt>
              </c:numCache>
            </c:numRef>
          </c:val>
          <c:extLst>
            <c:ext xmlns:c16="http://schemas.microsoft.com/office/drawing/2014/chart" uri="{C3380CC4-5D6E-409C-BE32-E72D297353CC}">
              <c16:uniqueId val="{00000001-1181-4AD6-A533-0EE74613DD74}"/>
            </c:ext>
          </c:extLst>
        </c:ser>
        <c:dLbls>
          <c:showLegendKey val="0"/>
          <c:showVal val="1"/>
          <c:showCatName val="0"/>
          <c:showSerName val="0"/>
          <c:showPercent val="0"/>
          <c:showBubbleSize val="0"/>
        </c:dLbls>
        <c:gapWidth val="65"/>
        <c:shape val="box"/>
        <c:axId val="449020160"/>
        <c:axId val="449020488"/>
        <c:axId val="0"/>
      </c:bar3DChart>
      <c:catAx>
        <c:axId val="44902016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449020488"/>
        <c:crosses val="autoZero"/>
        <c:auto val="1"/>
        <c:lblAlgn val="ctr"/>
        <c:lblOffset val="100"/>
        <c:noMultiLvlLbl val="0"/>
      </c:catAx>
      <c:valAx>
        <c:axId val="449020488"/>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44902016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_rels/data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40BEC1-119E-422F-9161-4F4183D960E4}" type="doc">
      <dgm:prSet loTypeId="urn:microsoft.com/office/officeart/2005/8/layout/hList1" loCatId="list" qsTypeId="urn:microsoft.com/office/officeart/2005/8/quickstyle/simple2" qsCatId="simple" csTypeId="urn:microsoft.com/office/officeart/2005/8/colors/accent3_2" csCatId="accent3"/>
      <dgm:spPr/>
      <dgm:t>
        <a:bodyPr/>
        <a:lstStyle/>
        <a:p>
          <a:endParaRPr lang="en-US"/>
        </a:p>
      </dgm:t>
    </dgm:pt>
    <dgm:pt modelId="{44166BA1-23DA-4725-9021-E97A5625821D}">
      <dgm:prSet/>
      <dgm:spPr/>
      <dgm:t>
        <a:bodyPr/>
        <a:lstStyle/>
        <a:p>
          <a:r>
            <a:rPr lang="en-US" dirty="0"/>
            <a:t>Credits and Debits (Discounted-Service-Acre-Years)</a:t>
          </a:r>
        </a:p>
      </dgm:t>
    </dgm:pt>
    <dgm:pt modelId="{89F86C21-3025-49DA-9204-1B7B60298642}" type="parTrans" cxnId="{E6CBB274-22A9-430D-871A-1003BD2AC3AF}">
      <dgm:prSet/>
      <dgm:spPr/>
      <dgm:t>
        <a:bodyPr/>
        <a:lstStyle/>
        <a:p>
          <a:endParaRPr lang="en-US"/>
        </a:p>
      </dgm:t>
    </dgm:pt>
    <dgm:pt modelId="{3AF17DFA-B035-4CCC-9F38-093F1FB6D86E}" type="sibTrans" cxnId="{E6CBB274-22A9-430D-871A-1003BD2AC3AF}">
      <dgm:prSet/>
      <dgm:spPr/>
      <dgm:t>
        <a:bodyPr/>
        <a:lstStyle/>
        <a:p>
          <a:endParaRPr lang="en-US"/>
        </a:p>
      </dgm:t>
    </dgm:pt>
    <dgm:pt modelId="{69EE2403-3F8F-43E6-AB47-87998352357C}">
      <dgm:prSet/>
      <dgm:spPr/>
      <dgm:t>
        <a:bodyPr/>
        <a:lstStyle/>
        <a:p>
          <a:r>
            <a:rPr lang="en-US" dirty="0"/>
            <a:t>Credits – Assessment of ecological value(s)</a:t>
          </a:r>
        </a:p>
      </dgm:t>
    </dgm:pt>
    <dgm:pt modelId="{79D04EB8-7AF5-483A-BE5C-616957217FAC}" type="parTrans" cxnId="{EC27F819-F44C-4C26-B9CE-32039E05BFF3}">
      <dgm:prSet/>
      <dgm:spPr/>
      <dgm:t>
        <a:bodyPr/>
        <a:lstStyle/>
        <a:p>
          <a:endParaRPr lang="en-US"/>
        </a:p>
      </dgm:t>
    </dgm:pt>
    <dgm:pt modelId="{FA05D597-B22E-448B-8021-3E8ED7D1AC59}" type="sibTrans" cxnId="{EC27F819-F44C-4C26-B9CE-32039E05BFF3}">
      <dgm:prSet/>
      <dgm:spPr/>
      <dgm:t>
        <a:bodyPr/>
        <a:lstStyle/>
        <a:p>
          <a:endParaRPr lang="en-US"/>
        </a:p>
      </dgm:t>
    </dgm:pt>
    <dgm:pt modelId="{9FA59A26-7495-4A65-A6F5-7F1790A510E8}">
      <dgm:prSet/>
      <dgm:spPr/>
      <dgm:t>
        <a:bodyPr/>
        <a:lstStyle/>
        <a:p>
          <a:r>
            <a:rPr lang="en-US" dirty="0"/>
            <a:t>Debits – Assessment of ecological damage(s)</a:t>
          </a:r>
        </a:p>
      </dgm:t>
    </dgm:pt>
    <dgm:pt modelId="{39F5424C-A994-4697-9475-9E47E5FCA303}" type="parTrans" cxnId="{A45A9A61-23EC-42E2-A9FF-33BBA5CD2D4E}">
      <dgm:prSet/>
      <dgm:spPr/>
      <dgm:t>
        <a:bodyPr/>
        <a:lstStyle/>
        <a:p>
          <a:endParaRPr lang="en-US"/>
        </a:p>
      </dgm:t>
    </dgm:pt>
    <dgm:pt modelId="{E36DD253-C682-4561-9220-0BCF16A71D7D}" type="sibTrans" cxnId="{A45A9A61-23EC-42E2-A9FF-33BBA5CD2D4E}">
      <dgm:prSet/>
      <dgm:spPr/>
      <dgm:t>
        <a:bodyPr/>
        <a:lstStyle/>
        <a:p>
          <a:endParaRPr lang="en-US"/>
        </a:p>
      </dgm:t>
    </dgm:pt>
    <dgm:pt modelId="{827F5853-5927-460C-B0D7-B1B7C159E096}">
      <dgm:prSet/>
      <dgm:spPr/>
      <dgm:t>
        <a:bodyPr/>
        <a:lstStyle/>
        <a:p>
          <a:r>
            <a:rPr lang="en-US" dirty="0"/>
            <a:t>Vegetation Performance Standards</a:t>
          </a:r>
        </a:p>
      </dgm:t>
    </dgm:pt>
    <dgm:pt modelId="{D95F657D-96CB-4586-9D9C-31BA6D921B98}" type="parTrans" cxnId="{98392B64-2B4C-43F4-BA76-61B1CA034805}">
      <dgm:prSet/>
      <dgm:spPr/>
      <dgm:t>
        <a:bodyPr/>
        <a:lstStyle/>
        <a:p>
          <a:endParaRPr lang="en-US"/>
        </a:p>
      </dgm:t>
    </dgm:pt>
    <dgm:pt modelId="{E117B4ED-715B-4E1C-8893-55584AC38594}" type="sibTrans" cxnId="{98392B64-2B4C-43F4-BA76-61B1CA034805}">
      <dgm:prSet/>
      <dgm:spPr/>
      <dgm:t>
        <a:bodyPr/>
        <a:lstStyle/>
        <a:p>
          <a:endParaRPr lang="en-US"/>
        </a:p>
      </dgm:t>
    </dgm:pt>
    <dgm:pt modelId="{BDEEA4CA-0E79-4A47-AFC8-773A94BFC4C0}">
      <dgm:prSet/>
      <dgm:spPr/>
      <dgm:t>
        <a:bodyPr/>
        <a:lstStyle/>
        <a:p>
          <a:r>
            <a:rPr lang="en-US" dirty="0"/>
            <a:t>Trees – Data Driven Threshold Performance Attributes</a:t>
          </a:r>
        </a:p>
      </dgm:t>
    </dgm:pt>
    <dgm:pt modelId="{C1D6BE09-17F9-4286-A976-6250DDBC0664}" type="parTrans" cxnId="{77653021-85D5-46EB-B98F-52B399880FAB}">
      <dgm:prSet/>
      <dgm:spPr/>
      <dgm:t>
        <a:bodyPr/>
        <a:lstStyle/>
        <a:p>
          <a:endParaRPr lang="en-US"/>
        </a:p>
      </dgm:t>
    </dgm:pt>
    <dgm:pt modelId="{4BE706C8-1318-499E-A360-308EA0DB8B85}" type="sibTrans" cxnId="{77653021-85D5-46EB-B98F-52B399880FAB}">
      <dgm:prSet/>
      <dgm:spPr/>
      <dgm:t>
        <a:bodyPr/>
        <a:lstStyle/>
        <a:p>
          <a:endParaRPr lang="en-US"/>
        </a:p>
      </dgm:t>
    </dgm:pt>
    <dgm:pt modelId="{EAC9D1E0-673E-4EBB-A395-6C90B60194C8}">
      <dgm:prSet/>
      <dgm:spPr/>
      <dgm:t>
        <a:bodyPr/>
        <a:lstStyle/>
        <a:p>
          <a:r>
            <a:rPr lang="en-US" dirty="0"/>
            <a:t>Shrubs – Data Driven Threshold Performance Attributes</a:t>
          </a:r>
        </a:p>
      </dgm:t>
    </dgm:pt>
    <dgm:pt modelId="{40DE1F5D-75A4-4C75-B164-4FF48299E4B7}" type="parTrans" cxnId="{190B3DA4-23C1-4D68-B54A-0353E3069F10}">
      <dgm:prSet/>
      <dgm:spPr/>
      <dgm:t>
        <a:bodyPr/>
        <a:lstStyle/>
        <a:p>
          <a:endParaRPr lang="en-US"/>
        </a:p>
      </dgm:t>
    </dgm:pt>
    <dgm:pt modelId="{F370F7DB-6B13-4DA7-BEA3-5E64E9C5B6E1}" type="sibTrans" cxnId="{190B3DA4-23C1-4D68-B54A-0353E3069F10}">
      <dgm:prSet/>
      <dgm:spPr/>
      <dgm:t>
        <a:bodyPr/>
        <a:lstStyle/>
        <a:p>
          <a:endParaRPr lang="en-US"/>
        </a:p>
      </dgm:t>
    </dgm:pt>
    <dgm:pt modelId="{8B51982D-F26A-415B-B4C7-F4B5C5FD0A76}">
      <dgm:prSet/>
      <dgm:spPr/>
      <dgm:t>
        <a:bodyPr/>
        <a:lstStyle/>
        <a:p>
          <a:r>
            <a:rPr lang="en-US" dirty="0"/>
            <a:t>Herbaceous – Data Driven Threshold Performance Attributes</a:t>
          </a:r>
        </a:p>
      </dgm:t>
    </dgm:pt>
    <dgm:pt modelId="{683E9F2E-34EA-4118-888A-D53CABDF9256}" type="parTrans" cxnId="{0E27A895-15BE-422D-BB51-793D9820EF22}">
      <dgm:prSet/>
      <dgm:spPr/>
      <dgm:t>
        <a:bodyPr/>
        <a:lstStyle/>
        <a:p>
          <a:endParaRPr lang="en-US"/>
        </a:p>
      </dgm:t>
    </dgm:pt>
    <dgm:pt modelId="{2467C154-7AC7-4E4D-9432-32A76633A772}" type="sibTrans" cxnId="{0E27A895-15BE-422D-BB51-793D9820EF22}">
      <dgm:prSet/>
      <dgm:spPr/>
      <dgm:t>
        <a:bodyPr/>
        <a:lstStyle/>
        <a:p>
          <a:endParaRPr lang="en-US"/>
        </a:p>
      </dgm:t>
    </dgm:pt>
    <dgm:pt modelId="{AA3E4114-9CB9-42AC-A07B-C180B3CBBC32}">
      <dgm:prSet/>
      <dgm:spPr/>
      <dgm:t>
        <a:bodyPr/>
        <a:lstStyle/>
        <a:p>
          <a:r>
            <a:rPr lang="en-US" dirty="0"/>
            <a:t>Substrate – Data Driven Threshold Performance Attributes</a:t>
          </a:r>
        </a:p>
      </dgm:t>
    </dgm:pt>
    <dgm:pt modelId="{E1333FE4-696E-49CD-BC27-97F2154CF387}" type="parTrans" cxnId="{D37B7330-A34C-456F-B695-100FE0C6CF0A}">
      <dgm:prSet/>
      <dgm:spPr/>
      <dgm:t>
        <a:bodyPr/>
        <a:lstStyle/>
        <a:p>
          <a:endParaRPr lang="en-US"/>
        </a:p>
      </dgm:t>
    </dgm:pt>
    <dgm:pt modelId="{84817E18-8F36-47F0-8F90-260EA0029D72}" type="sibTrans" cxnId="{D37B7330-A34C-456F-B695-100FE0C6CF0A}">
      <dgm:prSet/>
      <dgm:spPr/>
      <dgm:t>
        <a:bodyPr/>
        <a:lstStyle/>
        <a:p>
          <a:endParaRPr lang="en-US"/>
        </a:p>
      </dgm:t>
    </dgm:pt>
    <dgm:pt modelId="{F45B1C4D-0E05-46D7-96B1-0D850B81540B}" type="pres">
      <dgm:prSet presAssocID="{C040BEC1-119E-422F-9161-4F4183D960E4}" presName="Name0" presStyleCnt="0">
        <dgm:presLayoutVars>
          <dgm:dir/>
          <dgm:animLvl val="lvl"/>
          <dgm:resizeHandles val="exact"/>
        </dgm:presLayoutVars>
      </dgm:prSet>
      <dgm:spPr/>
    </dgm:pt>
    <dgm:pt modelId="{E76EE90F-E0FF-4DD7-8150-54AA96EE1E1C}" type="pres">
      <dgm:prSet presAssocID="{44166BA1-23DA-4725-9021-E97A5625821D}" presName="composite" presStyleCnt="0"/>
      <dgm:spPr/>
    </dgm:pt>
    <dgm:pt modelId="{17C8D50F-2F07-4AE3-BC06-E5299C2A9F84}" type="pres">
      <dgm:prSet presAssocID="{44166BA1-23DA-4725-9021-E97A5625821D}" presName="parTx" presStyleLbl="alignNode1" presStyleIdx="0" presStyleCnt="2">
        <dgm:presLayoutVars>
          <dgm:chMax val="0"/>
          <dgm:chPref val="0"/>
          <dgm:bulletEnabled val="1"/>
        </dgm:presLayoutVars>
      </dgm:prSet>
      <dgm:spPr/>
    </dgm:pt>
    <dgm:pt modelId="{BDD94C57-EB0A-436D-8CA0-CBFFED227B56}" type="pres">
      <dgm:prSet presAssocID="{44166BA1-23DA-4725-9021-E97A5625821D}" presName="desTx" presStyleLbl="alignAccFollowNode1" presStyleIdx="0" presStyleCnt="2">
        <dgm:presLayoutVars>
          <dgm:bulletEnabled val="1"/>
        </dgm:presLayoutVars>
      </dgm:prSet>
      <dgm:spPr/>
    </dgm:pt>
    <dgm:pt modelId="{A8BB14C3-3EBE-4D44-8036-68A6708CB303}" type="pres">
      <dgm:prSet presAssocID="{3AF17DFA-B035-4CCC-9F38-093F1FB6D86E}" presName="space" presStyleCnt="0"/>
      <dgm:spPr/>
    </dgm:pt>
    <dgm:pt modelId="{898CC6DF-296A-49E6-BFD9-F7738A51D08A}" type="pres">
      <dgm:prSet presAssocID="{827F5853-5927-460C-B0D7-B1B7C159E096}" presName="composite" presStyleCnt="0"/>
      <dgm:spPr/>
    </dgm:pt>
    <dgm:pt modelId="{B029F388-1707-44D2-866D-81F8B4C852E9}" type="pres">
      <dgm:prSet presAssocID="{827F5853-5927-460C-B0D7-B1B7C159E096}" presName="parTx" presStyleLbl="alignNode1" presStyleIdx="1" presStyleCnt="2">
        <dgm:presLayoutVars>
          <dgm:chMax val="0"/>
          <dgm:chPref val="0"/>
          <dgm:bulletEnabled val="1"/>
        </dgm:presLayoutVars>
      </dgm:prSet>
      <dgm:spPr/>
    </dgm:pt>
    <dgm:pt modelId="{595540A2-6995-4F34-865B-136B6CF333DC}" type="pres">
      <dgm:prSet presAssocID="{827F5853-5927-460C-B0D7-B1B7C159E096}" presName="desTx" presStyleLbl="alignAccFollowNode1" presStyleIdx="1" presStyleCnt="2">
        <dgm:presLayoutVars>
          <dgm:bulletEnabled val="1"/>
        </dgm:presLayoutVars>
      </dgm:prSet>
      <dgm:spPr/>
    </dgm:pt>
  </dgm:ptLst>
  <dgm:cxnLst>
    <dgm:cxn modelId="{00D92113-DDC7-4DFF-BE90-ACCC0818A7C6}" type="presOf" srcId="{C040BEC1-119E-422F-9161-4F4183D960E4}" destId="{F45B1C4D-0E05-46D7-96B1-0D850B81540B}" srcOrd="0" destOrd="0" presId="urn:microsoft.com/office/officeart/2005/8/layout/hList1"/>
    <dgm:cxn modelId="{EC27F819-F44C-4C26-B9CE-32039E05BFF3}" srcId="{44166BA1-23DA-4725-9021-E97A5625821D}" destId="{69EE2403-3F8F-43E6-AB47-87998352357C}" srcOrd="0" destOrd="0" parTransId="{79D04EB8-7AF5-483A-BE5C-616957217FAC}" sibTransId="{FA05D597-B22E-448B-8021-3E8ED7D1AC59}"/>
    <dgm:cxn modelId="{77653021-85D5-46EB-B98F-52B399880FAB}" srcId="{827F5853-5927-460C-B0D7-B1B7C159E096}" destId="{BDEEA4CA-0E79-4A47-AFC8-773A94BFC4C0}" srcOrd="0" destOrd="0" parTransId="{C1D6BE09-17F9-4286-A976-6250DDBC0664}" sibTransId="{4BE706C8-1318-499E-A360-308EA0DB8B85}"/>
    <dgm:cxn modelId="{E094D72C-CF9B-4F27-9F09-ED622326066E}" type="presOf" srcId="{8B51982D-F26A-415B-B4C7-F4B5C5FD0A76}" destId="{595540A2-6995-4F34-865B-136B6CF333DC}" srcOrd="0" destOrd="2" presId="urn:microsoft.com/office/officeart/2005/8/layout/hList1"/>
    <dgm:cxn modelId="{D37B7330-A34C-456F-B695-100FE0C6CF0A}" srcId="{827F5853-5927-460C-B0D7-B1B7C159E096}" destId="{AA3E4114-9CB9-42AC-A07B-C180B3CBBC32}" srcOrd="3" destOrd="0" parTransId="{E1333FE4-696E-49CD-BC27-97F2154CF387}" sibTransId="{84817E18-8F36-47F0-8F90-260EA0029D72}"/>
    <dgm:cxn modelId="{9B56023D-3732-49CE-A0A2-80BB43FC6BD3}" type="presOf" srcId="{44166BA1-23DA-4725-9021-E97A5625821D}" destId="{17C8D50F-2F07-4AE3-BC06-E5299C2A9F84}" srcOrd="0" destOrd="0" presId="urn:microsoft.com/office/officeart/2005/8/layout/hList1"/>
    <dgm:cxn modelId="{E4E0D63D-7FA3-4CE3-9204-87A869E92B1B}" type="presOf" srcId="{9FA59A26-7495-4A65-A6F5-7F1790A510E8}" destId="{BDD94C57-EB0A-436D-8CA0-CBFFED227B56}" srcOrd="0" destOrd="1" presId="urn:microsoft.com/office/officeart/2005/8/layout/hList1"/>
    <dgm:cxn modelId="{A45A9A61-23EC-42E2-A9FF-33BBA5CD2D4E}" srcId="{44166BA1-23DA-4725-9021-E97A5625821D}" destId="{9FA59A26-7495-4A65-A6F5-7F1790A510E8}" srcOrd="1" destOrd="0" parTransId="{39F5424C-A994-4697-9475-9E47E5FCA303}" sibTransId="{E36DD253-C682-4561-9220-0BCF16A71D7D}"/>
    <dgm:cxn modelId="{9B733542-7607-4E66-8E4E-0BE3B7D1E6DE}" type="presOf" srcId="{BDEEA4CA-0E79-4A47-AFC8-773A94BFC4C0}" destId="{595540A2-6995-4F34-865B-136B6CF333DC}" srcOrd="0" destOrd="0" presId="urn:microsoft.com/office/officeart/2005/8/layout/hList1"/>
    <dgm:cxn modelId="{98392B64-2B4C-43F4-BA76-61B1CA034805}" srcId="{C040BEC1-119E-422F-9161-4F4183D960E4}" destId="{827F5853-5927-460C-B0D7-B1B7C159E096}" srcOrd="1" destOrd="0" parTransId="{D95F657D-96CB-4586-9D9C-31BA6D921B98}" sibTransId="{E117B4ED-715B-4E1C-8893-55584AC38594}"/>
    <dgm:cxn modelId="{33B2DA65-D5CD-4F5D-8BF1-83C50467391A}" type="presOf" srcId="{69EE2403-3F8F-43E6-AB47-87998352357C}" destId="{BDD94C57-EB0A-436D-8CA0-CBFFED227B56}" srcOrd="0" destOrd="0" presId="urn:microsoft.com/office/officeart/2005/8/layout/hList1"/>
    <dgm:cxn modelId="{E6CBB274-22A9-430D-871A-1003BD2AC3AF}" srcId="{C040BEC1-119E-422F-9161-4F4183D960E4}" destId="{44166BA1-23DA-4725-9021-E97A5625821D}" srcOrd="0" destOrd="0" parTransId="{89F86C21-3025-49DA-9204-1B7B60298642}" sibTransId="{3AF17DFA-B035-4CCC-9F38-093F1FB6D86E}"/>
    <dgm:cxn modelId="{0E27A895-15BE-422D-BB51-793D9820EF22}" srcId="{827F5853-5927-460C-B0D7-B1B7C159E096}" destId="{8B51982D-F26A-415B-B4C7-F4B5C5FD0A76}" srcOrd="2" destOrd="0" parTransId="{683E9F2E-34EA-4118-888A-D53CABDF9256}" sibTransId="{2467C154-7AC7-4E4D-9432-32A76633A772}"/>
    <dgm:cxn modelId="{190B3DA4-23C1-4D68-B54A-0353E3069F10}" srcId="{827F5853-5927-460C-B0D7-B1B7C159E096}" destId="{EAC9D1E0-673E-4EBB-A395-6C90B60194C8}" srcOrd="1" destOrd="0" parTransId="{40DE1F5D-75A4-4C75-B164-4FF48299E4B7}" sibTransId="{F370F7DB-6B13-4DA7-BEA3-5E64E9C5B6E1}"/>
    <dgm:cxn modelId="{66DCBEB1-935B-4E30-8BE8-60AF786077D5}" type="presOf" srcId="{AA3E4114-9CB9-42AC-A07B-C180B3CBBC32}" destId="{595540A2-6995-4F34-865B-136B6CF333DC}" srcOrd="0" destOrd="3" presId="urn:microsoft.com/office/officeart/2005/8/layout/hList1"/>
    <dgm:cxn modelId="{564001C8-8120-424B-8C97-0469E521CA12}" type="presOf" srcId="{827F5853-5927-460C-B0D7-B1B7C159E096}" destId="{B029F388-1707-44D2-866D-81F8B4C852E9}" srcOrd="0" destOrd="0" presId="urn:microsoft.com/office/officeart/2005/8/layout/hList1"/>
    <dgm:cxn modelId="{D12454E5-CB60-4662-BC71-BFC7880683AA}" type="presOf" srcId="{EAC9D1E0-673E-4EBB-A395-6C90B60194C8}" destId="{595540A2-6995-4F34-865B-136B6CF333DC}" srcOrd="0" destOrd="1" presId="urn:microsoft.com/office/officeart/2005/8/layout/hList1"/>
    <dgm:cxn modelId="{5B265B0F-DE37-438D-BF02-8EC39D7529D5}" type="presParOf" srcId="{F45B1C4D-0E05-46D7-96B1-0D850B81540B}" destId="{E76EE90F-E0FF-4DD7-8150-54AA96EE1E1C}" srcOrd="0" destOrd="0" presId="urn:microsoft.com/office/officeart/2005/8/layout/hList1"/>
    <dgm:cxn modelId="{6AD40AF4-17D4-4C04-A2FD-DBE14068DE83}" type="presParOf" srcId="{E76EE90F-E0FF-4DD7-8150-54AA96EE1E1C}" destId="{17C8D50F-2F07-4AE3-BC06-E5299C2A9F84}" srcOrd="0" destOrd="0" presId="urn:microsoft.com/office/officeart/2005/8/layout/hList1"/>
    <dgm:cxn modelId="{9E9894B2-A212-4204-B44E-2A3CB2A77AB4}" type="presParOf" srcId="{E76EE90F-E0FF-4DD7-8150-54AA96EE1E1C}" destId="{BDD94C57-EB0A-436D-8CA0-CBFFED227B56}" srcOrd="1" destOrd="0" presId="urn:microsoft.com/office/officeart/2005/8/layout/hList1"/>
    <dgm:cxn modelId="{F1ED6484-0456-4A69-AA42-79C94254AA4E}" type="presParOf" srcId="{F45B1C4D-0E05-46D7-96B1-0D850B81540B}" destId="{A8BB14C3-3EBE-4D44-8036-68A6708CB303}" srcOrd="1" destOrd="0" presId="urn:microsoft.com/office/officeart/2005/8/layout/hList1"/>
    <dgm:cxn modelId="{EB5A9F4B-BACE-48FC-9C73-EE574F150D7B}" type="presParOf" srcId="{F45B1C4D-0E05-46D7-96B1-0D850B81540B}" destId="{898CC6DF-296A-49E6-BFD9-F7738A51D08A}" srcOrd="2" destOrd="0" presId="urn:microsoft.com/office/officeart/2005/8/layout/hList1"/>
    <dgm:cxn modelId="{C75853EE-3772-4EC4-B2F6-D412DFF8CFFE}" type="presParOf" srcId="{898CC6DF-296A-49E6-BFD9-F7738A51D08A}" destId="{B029F388-1707-44D2-866D-81F8B4C852E9}" srcOrd="0" destOrd="0" presId="urn:microsoft.com/office/officeart/2005/8/layout/hList1"/>
    <dgm:cxn modelId="{7B4C7081-8EDD-4E22-95AE-79506174D912}" type="presParOf" srcId="{898CC6DF-296A-49E6-BFD9-F7738A51D08A}" destId="{595540A2-6995-4F34-865B-136B6CF333D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22E403-BF45-47D1-AC04-04FCD26A683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3AA0A80E-F3A3-44D6-A699-245A269E2F32}">
      <dgm:prSet/>
      <dgm:spPr/>
      <dgm:t>
        <a:bodyPr/>
        <a:lstStyle/>
        <a:p>
          <a:r>
            <a:rPr lang="en-US" dirty="0"/>
            <a:t>Developed by National Marine Fisheries Service to address recovery of estuarine habitats damaged by hazardous materials.</a:t>
          </a:r>
        </a:p>
      </dgm:t>
    </dgm:pt>
    <dgm:pt modelId="{602BF4B8-B2C0-4EA4-8C51-91AF12F8E4F0}" type="parTrans" cxnId="{8BCAF04E-238B-42FF-A6C7-EAC0FC9591CC}">
      <dgm:prSet/>
      <dgm:spPr/>
      <dgm:t>
        <a:bodyPr/>
        <a:lstStyle/>
        <a:p>
          <a:endParaRPr lang="en-US"/>
        </a:p>
      </dgm:t>
    </dgm:pt>
    <dgm:pt modelId="{2CEF658E-6090-4DFA-975F-E873A02749BB}" type="sibTrans" cxnId="{8BCAF04E-238B-42FF-A6C7-EAC0FC9591CC}">
      <dgm:prSet/>
      <dgm:spPr/>
      <dgm:t>
        <a:bodyPr/>
        <a:lstStyle/>
        <a:p>
          <a:endParaRPr lang="en-US"/>
        </a:p>
      </dgm:t>
    </dgm:pt>
    <dgm:pt modelId="{C7E14301-E580-4791-82AC-1155CD118E1D}">
      <dgm:prSet/>
      <dgm:spPr/>
      <dgm:t>
        <a:bodyPr/>
        <a:lstStyle/>
        <a:p>
          <a:r>
            <a:rPr lang="en-US" dirty="0"/>
            <a:t>Uses habitat indicator species (e.g., Chinook salmon) to gauge functional habitat value scores (ranked by an expert panel) ranging from 0 (no value) to 1.0 (optimum value).</a:t>
          </a:r>
        </a:p>
      </dgm:t>
    </dgm:pt>
    <dgm:pt modelId="{1421B695-8254-4BA1-8989-3A38E9105CA1}" type="parTrans" cxnId="{D6B3328D-A95A-4740-B8FB-40728FBB41D9}">
      <dgm:prSet/>
      <dgm:spPr/>
      <dgm:t>
        <a:bodyPr/>
        <a:lstStyle/>
        <a:p>
          <a:endParaRPr lang="en-US"/>
        </a:p>
      </dgm:t>
    </dgm:pt>
    <dgm:pt modelId="{8C208F82-6D0A-4D43-B662-B54B1D5A10B6}" type="sibTrans" cxnId="{D6B3328D-A95A-4740-B8FB-40728FBB41D9}">
      <dgm:prSet/>
      <dgm:spPr/>
      <dgm:t>
        <a:bodyPr/>
        <a:lstStyle/>
        <a:p>
          <a:endParaRPr lang="en-US"/>
        </a:p>
      </dgm:t>
    </dgm:pt>
    <dgm:pt modelId="{CA43BA12-06C1-413C-BB9D-88E6A7BA8A1F}">
      <dgm:prSet/>
      <dgm:spPr/>
      <dgm:t>
        <a:bodyPr/>
        <a:lstStyle/>
        <a:p>
          <a:r>
            <a:rPr lang="en-US" dirty="0"/>
            <a:t>Applies ‘capitalization’ rates to adjust scores based on the delta values between maximum damages to full recovery (Debits) or from baseline to projected target values (Credits) over time.</a:t>
          </a:r>
        </a:p>
      </dgm:t>
    </dgm:pt>
    <dgm:pt modelId="{3CB12691-5E9F-4247-86A4-681BCD2B9DB6}" type="parTrans" cxnId="{DE3B10D7-3301-4271-878E-3F8C77B966E6}">
      <dgm:prSet/>
      <dgm:spPr/>
      <dgm:t>
        <a:bodyPr/>
        <a:lstStyle/>
        <a:p>
          <a:endParaRPr lang="en-US"/>
        </a:p>
      </dgm:t>
    </dgm:pt>
    <dgm:pt modelId="{73F7103C-A946-408C-84F4-275784F44809}" type="sibTrans" cxnId="{DE3B10D7-3301-4271-878E-3F8C77B966E6}">
      <dgm:prSet/>
      <dgm:spPr/>
      <dgm:t>
        <a:bodyPr/>
        <a:lstStyle/>
        <a:p>
          <a:endParaRPr lang="en-US"/>
        </a:p>
      </dgm:t>
    </dgm:pt>
    <dgm:pt modelId="{E783AC08-A7BC-4397-809C-869CFC240DA7}">
      <dgm:prSet/>
      <dgm:spPr/>
      <dgm:t>
        <a:bodyPr/>
        <a:lstStyle/>
        <a:p>
          <a:r>
            <a:rPr lang="en-US" dirty="0"/>
            <a:t>Habitat values are measured in discounted-service-acre-years (DSAYs aka credits and debits) or value of ecosystem services of one acre of habitat for one year.</a:t>
          </a:r>
        </a:p>
      </dgm:t>
    </dgm:pt>
    <dgm:pt modelId="{15EBD78F-CD75-422F-87F1-673CAB81C54D}" type="parTrans" cxnId="{1746A15C-A287-4183-9FDF-12916A373AC0}">
      <dgm:prSet/>
      <dgm:spPr/>
      <dgm:t>
        <a:bodyPr/>
        <a:lstStyle/>
        <a:p>
          <a:endParaRPr lang="en-US"/>
        </a:p>
      </dgm:t>
    </dgm:pt>
    <dgm:pt modelId="{967D9D04-19AF-47B2-B8BB-297E6E8DE285}" type="sibTrans" cxnId="{1746A15C-A287-4183-9FDF-12916A373AC0}">
      <dgm:prSet/>
      <dgm:spPr/>
      <dgm:t>
        <a:bodyPr/>
        <a:lstStyle/>
        <a:p>
          <a:endParaRPr lang="en-US"/>
        </a:p>
      </dgm:t>
    </dgm:pt>
    <dgm:pt modelId="{1D11DC00-F2A2-4718-BABB-AEBFC1033D65}" type="pres">
      <dgm:prSet presAssocID="{2622E403-BF45-47D1-AC04-04FCD26A6839}" presName="vert0" presStyleCnt="0">
        <dgm:presLayoutVars>
          <dgm:dir/>
          <dgm:animOne val="branch"/>
          <dgm:animLvl val="lvl"/>
        </dgm:presLayoutVars>
      </dgm:prSet>
      <dgm:spPr/>
    </dgm:pt>
    <dgm:pt modelId="{5CC84BFC-EB43-412F-91A2-20F3E735B3A9}" type="pres">
      <dgm:prSet presAssocID="{3AA0A80E-F3A3-44D6-A699-245A269E2F32}" presName="thickLine" presStyleLbl="alignNode1" presStyleIdx="0" presStyleCnt="4"/>
      <dgm:spPr/>
    </dgm:pt>
    <dgm:pt modelId="{17AA1564-6900-461D-9C9E-45DB8EA65BD8}" type="pres">
      <dgm:prSet presAssocID="{3AA0A80E-F3A3-44D6-A699-245A269E2F32}" presName="horz1" presStyleCnt="0"/>
      <dgm:spPr/>
    </dgm:pt>
    <dgm:pt modelId="{DFFD8A88-8A3D-4982-9ED9-F6EE89691BD7}" type="pres">
      <dgm:prSet presAssocID="{3AA0A80E-F3A3-44D6-A699-245A269E2F32}" presName="tx1" presStyleLbl="revTx" presStyleIdx="0" presStyleCnt="4"/>
      <dgm:spPr/>
    </dgm:pt>
    <dgm:pt modelId="{1F65CAC9-A018-4FB4-930B-EB9058035A12}" type="pres">
      <dgm:prSet presAssocID="{3AA0A80E-F3A3-44D6-A699-245A269E2F32}" presName="vert1" presStyleCnt="0"/>
      <dgm:spPr/>
    </dgm:pt>
    <dgm:pt modelId="{38E246BA-2D7E-433A-8202-6DF22480868F}" type="pres">
      <dgm:prSet presAssocID="{C7E14301-E580-4791-82AC-1155CD118E1D}" presName="thickLine" presStyleLbl="alignNode1" presStyleIdx="1" presStyleCnt="4"/>
      <dgm:spPr/>
    </dgm:pt>
    <dgm:pt modelId="{2B74E705-C7F7-450A-A3BB-63CC83470422}" type="pres">
      <dgm:prSet presAssocID="{C7E14301-E580-4791-82AC-1155CD118E1D}" presName="horz1" presStyleCnt="0"/>
      <dgm:spPr/>
    </dgm:pt>
    <dgm:pt modelId="{D9C76D14-431A-490C-97BC-447C2521F3DE}" type="pres">
      <dgm:prSet presAssocID="{C7E14301-E580-4791-82AC-1155CD118E1D}" presName="tx1" presStyleLbl="revTx" presStyleIdx="1" presStyleCnt="4"/>
      <dgm:spPr/>
    </dgm:pt>
    <dgm:pt modelId="{EB285FA7-507D-4D99-A959-563A027201CF}" type="pres">
      <dgm:prSet presAssocID="{C7E14301-E580-4791-82AC-1155CD118E1D}" presName="vert1" presStyleCnt="0"/>
      <dgm:spPr/>
    </dgm:pt>
    <dgm:pt modelId="{86FF8D15-B948-47F9-AAE4-6A7D060FA7A3}" type="pres">
      <dgm:prSet presAssocID="{CA43BA12-06C1-413C-BB9D-88E6A7BA8A1F}" presName="thickLine" presStyleLbl="alignNode1" presStyleIdx="2" presStyleCnt="4"/>
      <dgm:spPr/>
    </dgm:pt>
    <dgm:pt modelId="{D1B34599-FDF6-45C3-A1F6-94C4625C4360}" type="pres">
      <dgm:prSet presAssocID="{CA43BA12-06C1-413C-BB9D-88E6A7BA8A1F}" presName="horz1" presStyleCnt="0"/>
      <dgm:spPr/>
    </dgm:pt>
    <dgm:pt modelId="{72EE40F9-536F-47FB-8674-B70743705506}" type="pres">
      <dgm:prSet presAssocID="{CA43BA12-06C1-413C-BB9D-88E6A7BA8A1F}" presName="tx1" presStyleLbl="revTx" presStyleIdx="2" presStyleCnt="4"/>
      <dgm:spPr/>
    </dgm:pt>
    <dgm:pt modelId="{AB3519C5-920D-4123-B68B-FA9F8708822A}" type="pres">
      <dgm:prSet presAssocID="{CA43BA12-06C1-413C-BB9D-88E6A7BA8A1F}" presName="vert1" presStyleCnt="0"/>
      <dgm:spPr/>
    </dgm:pt>
    <dgm:pt modelId="{CA97D5FD-1536-4A72-847D-E0C02BE72685}" type="pres">
      <dgm:prSet presAssocID="{E783AC08-A7BC-4397-809C-869CFC240DA7}" presName="thickLine" presStyleLbl="alignNode1" presStyleIdx="3" presStyleCnt="4"/>
      <dgm:spPr/>
    </dgm:pt>
    <dgm:pt modelId="{F6158778-8230-4FE9-B774-85CB500CF0A9}" type="pres">
      <dgm:prSet presAssocID="{E783AC08-A7BC-4397-809C-869CFC240DA7}" presName="horz1" presStyleCnt="0"/>
      <dgm:spPr/>
    </dgm:pt>
    <dgm:pt modelId="{4241DB87-3A71-4B8E-94E8-27101CA9134A}" type="pres">
      <dgm:prSet presAssocID="{E783AC08-A7BC-4397-809C-869CFC240DA7}" presName="tx1" presStyleLbl="revTx" presStyleIdx="3" presStyleCnt="4"/>
      <dgm:spPr/>
    </dgm:pt>
    <dgm:pt modelId="{D946C27B-767E-484D-AC0D-71B30CD74B9D}" type="pres">
      <dgm:prSet presAssocID="{E783AC08-A7BC-4397-809C-869CFC240DA7}" presName="vert1" presStyleCnt="0"/>
      <dgm:spPr/>
    </dgm:pt>
  </dgm:ptLst>
  <dgm:cxnLst>
    <dgm:cxn modelId="{D2D63921-2F63-42C0-8B89-0BD38E6B67A1}" type="presOf" srcId="{CA43BA12-06C1-413C-BB9D-88E6A7BA8A1F}" destId="{72EE40F9-536F-47FB-8674-B70743705506}" srcOrd="0" destOrd="0" presId="urn:microsoft.com/office/officeart/2008/layout/LinedList"/>
    <dgm:cxn modelId="{1746A15C-A287-4183-9FDF-12916A373AC0}" srcId="{2622E403-BF45-47D1-AC04-04FCD26A6839}" destId="{E783AC08-A7BC-4397-809C-869CFC240DA7}" srcOrd="3" destOrd="0" parTransId="{15EBD78F-CD75-422F-87F1-673CAB81C54D}" sibTransId="{967D9D04-19AF-47B2-B8BB-297E6E8DE285}"/>
    <dgm:cxn modelId="{C2EAB446-3A34-4321-AF2C-021E2537C64F}" type="presOf" srcId="{E783AC08-A7BC-4397-809C-869CFC240DA7}" destId="{4241DB87-3A71-4B8E-94E8-27101CA9134A}" srcOrd="0" destOrd="0" presId="urn:microsoft.com/office/officeart/2008/layout/LinedList"/>
    <dgm:cxn modelId="{8BCAF04E-238B-42FF-A6C7-EAC0FC9591CC}" srcId="{2622E403-BF45-47D1-AC04-04FCD26A6839}" destId="{3AA0A80E-F3A3-44D6-A699-245A269E2F32}" srcOrd="0" destOrd="0" parTransId="{602BF4B8-B2C0-4EA4-8C51-91AF12F8E4F0}" sibTransId="{2CEF658E-6090-4DFA-975F-E873A02749BB}"/>
    <dgm:cxn modelId="{D1F7A956-E7E4-473A-A5ED-B8D2A6DC4648}" type="presOf" srcId="{2622E403-BF45-47D1-AC04-04FCD26A6839}" destId="{1D11DC00-F2A2-4718-BABB-AEBFC1033D65}" srcOrd="0" destOrd="0" presId="urn:microsoft.com/office/officeart/2008/layout/LinedList"/>
    <dgm:cxn modelId="{D6B3328D-A95A-4740-B8FB-40728FBB41D9}" srcId="{2622E403-BF45-47D1-AC04-04FCD26A6839}" destId="{C7E14301-E580-4791-82AC-1155CD118E1D}" srcOrd="1" destOrd="0" parTransId="{1421B695-8254-4BA1-8989-3A38E9105CA1}" sibTransId="{8C208F82-6D0A-4D43-B662-B54B1D5A10B6}"/>
    <dgm:cxn modelId="{93F2AFC9-1CA7-47CF-AC4E-F5C49F367E0D}" type="presOf" srcId="{3AA0A80E-F3A3-44D6-A699-245A269E2F32}" destId="{DFFD8A88-8A3D-4982-9ED9-F6EE89691BD7}" srcOrd="0" destOrd="0" presId="urn:microsoft.com/office/officeart/2008/layout/LinedList"/>
    <dgm:cxn modelId="{132DEAD1-D77D-46C6-A323-9765A3ECF5AD}" type="presOf" srcId="{C7E14301-E580-4791-82AC-1155CD118E1D}" destId="{D9C76D14-431A-490C-97BC-447C2521F3DE}" srcOrd="0" destOrd="0" presId="urn:microsoft.com/office/officeart/2008/layout/LinedList"/>
    <dgm:cxn modelId="{DE3B10D7-3301-4271-878E-3F8C77B966E6}" srcId="{2622E403-BF45-47D1-AC04-04FCD26A6839}" destId="{CA43BA12-06C1-413C-BB9D-88E6A7BA8A1F}" srcOrd="2" destOrd="0" parTransId="{3CB12691-5E9F-4247-86A4-681BCD2B9DB6}" sibTransId="{73F7103C-A946-408C-84F4-275784F44809}"/>
    <dgm:cxn modelId="{AD52F5C3-3FCB-4EEB-9595-072DE871C149}" type="presParOf" srcId="{1D11DC00-F2A2-4718-BABB-AEBFC1033D65}" destId="{5CC84BFC-EB43-412F-91A2-20F3E735B3A9}" srcOrd="0" destOrd="0" presId="urn:microsoft.com/office/officeart/2008/layout/LinedList"/>
    <dgm:cxn modelId="{4065FBBF-0E83-4DBF-87DA-80DC24A1D7F1}" type="presParOf" srcId="{1D11DC00-F2A2-4718-BABB-AEBFC1033D65}" destId="{17AA1564-6900-461D-9C9E-45DB8EA65BD8}" srcOrd="1" destOrd="0" presId="urn:microsoft.com/office/officeart/2008/layout/LinedList"/>
    <dgm:cxn modelId="{196A086C-7CE8-4A5C-933A-889A6FBBEF77}" type="presParOf" srcId="{17AA1564-6900-461D-9C9E-45DB8EA65BD8}" destId="{DFFD8A88-8A3D-4982-9ED9-F6EE89691BD7}" srcOrd="0" destOrd="0" presId="urn:microsoft.com/office/officeart/2008/layout/LinedList"/>
    <dgm:cxn modelId="{E473E063-A891-4965-A1CE-C90B67F06CFC}" type="presParOf" srcId="{17AA1564-6900-461D-9C9E-45DB8EA65BD8}" destId="{1F65CAC9-A018-4FB4-930B-EB9058035A12}" srcOrd="1" destOrd="0" presId="urn:microsoft.com/office/officeart/2008/layout/LinedList"/>
    <dgm:cxn modelId="{88232EF3-8571-4295-A85B-F1563AF82717}" type="presParOf" srcId="{1D11DC00-F2A2-4718-BABB-AEBFC1033D65}" destId="{38E246BA-2D7E-433A-8202-6DF22480868F}" srcOrd="2" destOrd="0" presId="urn:microsoft.com/office/officeart/2008/layout/LinedList"/>
    <dgm:cxn modelId="{A597A6BE-546D-41CC-85B3-A94BA41101D7}" type="presParOf" srcId="{1D11DC00-F2A2-4718-BABB-AEBFC1033D65}" destId="{2B74E705-C7F7-450A-A3BB-63CC83470422}" srcOrd="3" destOrd="0" presId="urn:microsoft.com/office/officeart/2008/layout/LinedList"/>
    <dgm:cxn modelId="{7EBD5CB5-E50D-4805-8E78-EBE87FCCD412}" type="presParOf" srcId="{2B74E705-C7F7-450A-A3BB-63CC83470422}" destId="{D9C76D14-431A-490C-97BC-447C2521F3DE}" srcOrd="0" destOrd="0" presId="urn:microsoft.com/office/officeart/2008/layout/LinedList"/>
    <dgm:cxn modelId="{9B920A4C-3DDA-491D-AB24-3D48754D8599}" type="presParOf" srcId="{2B74E705-C7F7-450A-A3BB-63CC83470422}" destId="{EB285FA7-507D-4D99-A959-563A027201CF}" srcOrd="1" destOrd="0" presId="urn:microsoft.com/office/officeart/2008/layout/LinedList"/>
    <dgm:cxn modelId="{4DBE9214-60AA-4299-BA79-E1FF6A0631A3}" type="presParOf" srcId="{1D11DC00-F2A2-4718-BABB-AEBFC1033D65}" destId="{86FF8D15-B948-47F9-AAE4-6A7D060FA7A3}" srcOrd="4" destOrd="0" presId="urn:microsoft.com/office/officeart/2008/layout/LinedList"/>
    <dgm:cxn modelId="{9EE0D6BC-6D3B-4A4A-A0BF-A19C1F617C66}" type="presParOf" srcId="{1D11DC00-F2A2-4718-BABB-AEBFC1033D65}" destId="{D1B34599-FDF6-45C3-A1F6-94C4625C4360}" srcOrd="5" destOrd="0" presId="urn:microsoft.com/office/officeart/2008/layout/LinedList"/>
    <dgm:cxn modelId="{A7D8709E-F94B-4292-8E20-8138FF828F09}" type="presParOf" srcId="{D1B34599-FDF6-45C3-A1F6-94C4625C4360}" destId="{72EE40F9-536F-47FB-8674-B70743705506}" srcOrd="0" destOrd="0" presId="urn:microsoft.com/office/officeart/2008/layout/LinedList"/>
    <dgm:cxn modelId="{FF0ABD28-C368-4ADF-8A23-4D8987C2DA33}" type="presParOf" srcId="{D1B34599-FDF6-45C3-A1F6-94C4625C4360}" destId="{AB3519C5-920D-4123-B68B-FA9F8708822A}" srcOrd="1" destOrd="0" presId="urn:microsoft.com/office/officeart/2008/layout/LinedList"/>
    <dgm:cxn modelId="{89199871-7C13-45B9-B0DD-4BF7505FA04D}" type="presParOf" srcId="{1D11DC00-F2A2-4718-BABB-AEBFC1033D65}" destId="{CA97D5FD-1536-4A72-847D-E0C02BE72685}" srcOrd="6" destOrd="0" presId="urn:microsoft.com/office/officeart/2008/layout/LinedList"/>
    <dgm:cxn modelId="{F4B040FF-9D3B-4694-93AA-8BE20F307E6D}" type="presParOf" srcId="{1D11DC00-F2A2-4718-BABB-AEBFC1033D65}" destId="{F6158778-8230-4FE9-B774-85CB500CF0A9}" srcOrd="7" destOrd="0" presId="urn:microsoft.com/office/officeart/2008/layout/LinedList"/>
    <dgm:cxn modelId="{47F86548-A259-4762-8925-C813D1D5A1C4}" type="presParOf" srcId="{F6158778-8230-4FE9-B774-85CB500CF0A9}" destId="{4241DB87-3A71-4B8E-94E8-27101CA9134A}" srcOrd="0" destOrd="0" presId="urn:microsoft.com/office/officeart/2008/layout/LinedList"/>
    <dgm:cxn modelId="{DE4B4A19-303D-4AC6-A771-40B4BD1B48FE}" type="presParOf" srcId="{F6158778-8230-4FE9-B774-85CB500CF0A9}" destId="{D946C27B-767E-484D-AC0D-71B30CD74B9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D986A6-37EF-4647-9D34-BCEAC9CEBDD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C34D80B9-9373-4149-A3F4-E540A0D8FD40}">
      <dgm:prSet/>
      <dgm:spPr/>
      <dgm:t>
        <a:bodyPr/>
        <a:lstStyle/>
        <a:p>
          <a:pPr>
            <a:lnSpc>
              <a:spcPct val="100000"/>
            </a:lnSpc>
          </a:pPr>
          <a:r>
            <a:rPr lang="en-US" dirty="0"/>
            <a:t>Habitat equivalency is a service-to-service based scaling method to calculate the amount of restoration necessary to off-set or compensate habitat damages from hazardous substances.</a:t>
          </a:r>
        </a:p>
      </dgm:t>
    </dgm:pt>
    <dgm:pt modelId="{223410E7-3AB6-4FCD-9033-4B1193B9D47F}" type="parTrans" cxnId="{73E47C91-D157-4FD0-A452-575236884466}">
      <dgm:prSet/>
      <dgm:spPr/>
      <dgm:t>
        <a:bodyPr/>
        <a:lstStyle/>
        <a:p>
          <a:endParaRPr lang="en-US"/>
        </a:p>
      </dgm:t>
    </dgm:pt>
    <dgm:pt modelId="{D9C7BBFD-25B1-4C74-860E-80C9E51555AA}" type="sibTrans" cxnId="{73E47C91-D157-4FD0-A452-575236884466}">
      <dgm:prSet/>
      <dgm:spPr/>
      <dgm:t>
        <a:bodyPr/>
        <a:lstStyle/>
        <a:p>
          <a:endParaRPr lang="en-US"/>
        </a:p>
      </dgm:t>
    </dgm:pt>
    <dgm:pt modelId="{E4285FD7-7A50-4E68-8B44-25B43D13B504}">
      <dgm:prSet/>
      <dgm:spPr/>
      <dgm:t>
        <a:bodyPr/>
        <a:lstStyle/>
        <a:p>
          <a:pPr>
            <a:lnSpc>
              <a:spcPct val="100000"/>
            </a:lnSpc>
          </a:pPr>
          <a:r>
            <a:rPr lang="en-US" dirty="0"/>
            <a:t>It is an attempt to document the total functional change over time from a damaged habitat level of function to a recovered habitat level of function.</a:t>
          </a:r>
        </a:p>
      </dgm:t>
    </dgm:pt>
    <dgm:pt modelId="{2CE34968-DA3D-43F0-80B0-1EE63C5184FE}" type="parTrans" cxnId="{17DD118F-9139-4026-BD31-74E0A5E8E5F6}">
      <dgm:prSet/>
      <dgm:spPr/>
      <dgm:t>
        <a:bodyPr/>
        <a:lstStyle/>
        <a:p>
          <a:endParaRPr lang="en-US"/>
        </a:p>
      </dgm:t>
    </dgm:pt>
    <dgm:pt modelId="{6D33334C-53A8-461C-8942-D9D635C43628}" type="sibTrans" cxnId="{17DD118F-9139-4026-BD31-74E0A5E8E5F6}">
      <dgm:prSet/>
      <dgm:spPr/>
      <dgm:t>
        <a:bodyPr/>
        <a:lstStyle/>
        <a:p>
          <a:endParaRPr lang="en-US"/>
        </a:p>
      </dgm:t>
    </dgm:pt>
    <dgm:pt modelId="{E6196F2F-5B3F-4FEE-8DBA-4B325E65F06D}">
      <dgm:prSet/>
      <dgm:spPr/>
      <dgm:t>
        <a:bodyPr/>
        <a:lstStyle/>
        <a:p>
          <a:pPr>
            <a:lnSpc>
              <a:spcPct val="100000"/>
            </a:lnSpc>
          </a:pPr>
          <a:r>
            <a:rPr lang="en-US" dirty="0"/>
            <a:t>HEA Algorithms</a:t>
          </a:r>
        </a:p>
      </dgm:t>
    </dgm:pt>
    <dgm:pt modelId="{C02F8743-087F-4555-9D8D-DFFFC104952D}" type="parTrans" cxnId="{0A7B7D8B-EE97-4D80-AE48-745D6A0D421C}">
      <dgm:prSet/>
      <dgm:spPr/>
      <dgm:t>
        <a:bodyPr/>
        <a:lstStyle/>
        <a:p>
          <a:endParaRPr lang="en-US"/>
        </a:p>
      </dgm:t>
    </dgm:pt>
    <dgm:pt modelId="{AE8BF5BC-527C-4AB1-BEFC-0F41DB773702}" type="sibTrans" cxnId="{0A7B7D8B-EE97-4D80-AE48-745D6A0D421C}">
      <dgm:prSet/>
      <dgm:spPr/>
      <dgm:t>
        <a:bodyPr/>
        <a:lstStyle/>
        <a:p>
          <a:endParaRPr lang="en-US"/>
        </a:p>
      </dgm:t>
    </dgm:pt>
    <dgm:pt modelId="{1106F4ED-E3AD-4B49-9EF0-BA9295475331}">
      <dgm:prSet/>
      <dgm:spPr/>
      <dgm:t>
        <a:bodyPr/>
        <a:lstStyle/>
        <a:p>
          <a:pPr>
            <a:lnSpc>
              <a:spcPct val="100000"/>
            </a:lnSpc>
          </a:pPr>
          <a:endParaRPr lang="en-US" dirty="0"/>
        </a:p>
      </dgm:t>
    </dgm:pt>
    <dgm:pt modelId="{07896B97-975F-4F9F-8DC5-1DA74BFBE898}" type="parTrans" cxnId="{DAB81461-1CB3-4D38-B4F4-CA9EE8B1E92C}">
      <dgm:prSet/>
      <dgm:spPr/>
      <dgm:t>
        <a:bodyPr/>
        <a:lstStyle/>
        <a:p>
          <a:endParaRPr lang="en-US"/>
        </a:p>
      </dgm:t>
    </dgm:pt>
    <dgm:pt modelId="{6C031767-4458-4675-A98B-06BF36DB8B58}" type="sibTrans" cxnId="{DAB81461-1CB3-4D38-B4F4-CA9EE8B1E92C}">
      <dgm:prSet/>
      <dgm:spPr/>
      <dgm:t>
        <a:bodyPr/>
        <a:lstStyle/>
        <a:p>
          <a:endParaRPr lang="en-US"/>
        </a:p>
      </dgm:t>
    </dgm:pt>
    <dgm:pt modelId="{12CD92A2-6A65-430D-A4C5-E41ABDBAC93B}" type="pres">
      <dgm:prSet presAssocID="{16D986A6-37EF-4647-9D34-BCEAC9CEBDDD}" presName="root" presStyleCnt="0">
        <dgm:presLayoutVars>
          <dgm:dir/>
          <dgm:resizeHandles val="exact"/>
        </dgm:presLayoutVars>
      </dgm:prSet>
      <dgm:spPr/>
    </dgm:pt>
    <dgm:pt modelId="{A8671804-A4ED-4529-B1A9-396A2BABF52F}" type="pres">
      <dgm:prSet presAssocID="{C34D80B9-9373-4149-A3F4-E540A0D8FD40}" presName="compNode" presStyleCnt="0"/>
      <dgm:spPr/>
    </dgm:pt>
    <dgm:pt modelId="{CE4B03A0-BCAD-4A37-8E8E-B93486AF4AF0}" type="pres">
      <dgm:prSet presAssocID="{C34D80B9-9373-4149-A3F4-E540A0D8FD40}" presName="bgRect" presStyleLbl="bgShp" presStyleIdx="0" presStyleCnt="3"/>
      <dgm:spPr/>
    </dgm:pt>
    <dgm:pt modelId="{569F9765-5D01-4C17-B90D-A06860210CDA}" type="pres">
      <dgm:prSet presAssocID="{C34D80B9-9373-4149-A3F4-E540A0D8FD4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lculator"/>
        </a:ext>
      </dgm:extLst>
    </dgm:pt>
    <dgm:pt modelId="{D0B3FE26-75E4-4FF3-872C-C518E22236B3}" type="pres">
      <dgm:prSet presAssocID="{C34D80B9-9373-4149-A3F4-E540A0D8FD40}" presName="spaceRect" presStyleCnt="0"/>
      <dgm:spPr/>
    </dgm:pt>
    <dgm:pt modelId="{36017D79-2120-4C71-97AC-B97E713C2401}" type="pres">
      <dgm:prSet presAssocID="{C34D80B9-9373-4149-A3F4-E540A0D8FD40}" presName="parTx" presStyleLbl="revTx" presStyleIdx="0" presStyleCnt="4">
        <dgm:presLayoutVars>
          <dgm:chMax val="0"/>
          <dgm:chPref val="0"/>
        </dgm:presLayoutVars>
      </dgm:prSet>
      <dgm:spPr/>
    </dgm:pt>
    <dgm:pt modelId="{C4B77C56-7C4C-42E0-B3D1-34E715092737}" type="pres">
      <dgm:prSet presAssocID="{D9C7BBFD-25B1-4C74-860E-80C9E51555AA}" presName="sibTrans" presStyleCnt="0"/>
      <dgm:spPr/>
    </dgm:pt>
    <dgm:pt modelId="{B5F9E029-3DF1-4C30-8047-9A25E9658F90}" type="pres">
      <dgm:prSet presAssocID="{E4285FD7-7A50-4E68-8B44-25B43D13B504}" presName="compNode" presStyleCnt="0"/>
      <dgm:spPr/>
    </dgm:pt>
    <dgm:pt modelId="{5E92766C-8D0E-49E7-85AF-414303A38BC9}" type="pres">
      <dgm:prSet presAssocID="{E4285FD7-7A50-4E68-8B44-25B43D13B504}" presName="bgRect" presStyleLbl="bgShp" presStyleIdx="1" presStyleCnt="3"/>
      <dgm:spPr/>
    </dgm:pt>
    <dgm:pt modelId="{EDB9315D-EC31-4499-8E48-5AED39CFE3E0}" type="pres">
      <dgm:prSet presAssocID="{E4285FD7-7A50-4E68-8B44-25B43D13B50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eciduous tree"/>
        </a:ext>
      </dgm:extLst>
    </dgm:pt>
    <dgm:pt modelId="{AE242B49-B195-4C0A-9881-5ED663ADF4C4}" type="pres">
      <dgm:prSet presAssocID="{E4285FD7-7A50-4E68-8B44-25B43D13B504}" presName="spaceRect" presStyleCnt="0"/>
      <dgm:spPr/>
    </dgm:pt>
    <dgm:pt modelId="{54071A90-89FD-43FE-91FB-63BBE25AC1C8}" type="pres">
      <dgm:prSet presAssocID="{E4285FD7-7A50-4E68-8B44-25B43D13B504}" presName="parTx" presStyleLbl="revTx" presStyleIdx="1" presStyleCnt="4">
        <dgm:presLayoutVars>
          <dgm:chMax val="0"/>
          <dgm:chPref val="0"/>
        </dgm:presLayoutVars>
      </dgm:prSet>
      <dgm:spPr/>
    </dgm:pt>
    <dgm:pt modelId="{1D42A252-72A8-4A42-B6CF-62C8E13C8855}" type="pres">
      <dgm:prSet presAssocID="{6D33334C-53A8-461C-8942-D9D635C43628}" presName="sibTrans" presStyleCnt="0"/>
      <dgm:spPr/>
    </dgm:pt>
    <dgm:pt modelId="{AA797435-7FBE-4B77-8BDD-C2E8FBBBD8CD}" type="pres">
      <dgm:prSet presAssocID="{E6196F2F-5B3F-4FEE-8DBA-4B325E65F06D}" presName="compNode" presStyleCnt="0"/>
      <dgm:spPr/>
    </dgm:pt>
    <dgm:pt modelId="{CAEA85E9-1D90-47BA-88F4-FECCC7AEFAE2}" type="pres">
      <dgm:prSet presAssocID="{E6196F2F-5B3F-4FEE-8DBA-4B325E65F06D}" presName="bgRect" presStyleLbl="bgShp" presStyleIdx="2" presStyleCnt="3"/>
      <dgm:spPr/>
    </dgm:pt>
    <dgm:pt modelId="{8C8697B4-FEAC-4BFE-A958-503476844B11}" type="pres">
      <dgm:prSet presAssocID="{E6196F2F-5B3F-4FEE-8DBA-4B325E65F06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owchart"/>
        </a:ext>
      </dgm:extLst>
    </dgm:pt>
    <dgm:pt modelId="{E9F49246-EEF5-4867-8C80-1FA9211AA84B}" type="pres">
      <dgm:prSet presAssocID="{E6196F2F-5B3F-4FEE-8DBA-4B325E65F06D}" presName="spaceRect" presStyleCnt="0"/>
      <dgm:spPr/>
    </dgm:pt>
    <dgm:pt modelId="{C9D26DA9-6459-4C9F-B82B-1E7FE889CBB5}" type="pres">
      <dgm:prSet presAssocID="{E6196F2F-5B3F-4FEE-8DBA-4B325E65F06D}" presName="parTx" presStyleLbl="revTx" presStyleIdx="2" presStyleCnt="4">
        <dgm:presLayoutVars>
          <dgm:chMax val="0"/>
          <dgm:chPref val="0"/>
        </dgm:presLayoutVars>
      </dgm:prSet>
      <dgm:spPr/>
    </dgm:pt>
    <dgm:pt modelId="{B44CE0F0-7ECE-4115-B3E0-93EEA6D0E7A7}" type="pres">
      <dgm:prSet presAssocID="{E6196F2F-5B3F-4FEE-8DBA-4B325E65F06D}" presName="desTx" presStyleLbl="revTx" presStyleIdx="3" presStyleCnt="4" custScaleX="135666">
        <dgm:presLayoutVars/>
      </dgm:prSet>
      <dgm:spPr/>
    </dgm:pt>
  </dgm:ptLst>
  <dgm:cxnLst>
    <dgm:cxn modelId="{6F48C716-00AB-4228-9A75-A17BC70698ED}" type="presOf" srcId="{E6196F2F-5B3F-4FEE-8DBA-4B325E65F06D}" destId="{C9D26DA9-6459-4C9F-B82B-1E7FE889CBB5}" srcOrd="0" destOrd="0" presId="urn:microsoft.com/office/officeart/2018/2/layout/IconVerticalSolidList"/>
    <dgm:cxn modelId="{DAB81461-1CB3-4D38-B4F4-CA9EE8B1E92C}" srcId="{E6196F2F-5B3F-4FEE-8DBA-4B325E65F06D}" destId="{1106F4ED-E3AD-4B49-9EF0-BA9295475331}" srcOrd="0" destOrd="0" parTransId="{07896B97-975F-4F9F-8DC5-1DA74BFBE898}" sibTransId="{6C031767-4458-4675-A98B-06BF36DB8B58}"/>
    <dgm:cxn modelId="{1DECD84A-34E6-4E61-9C32-8C3998D6B497}" type="presOf" srcId="{C34D80B9-9373-4149-A3F4-E540A0D8FD40}" destId="{36017D79-2120-4C71-97AC-B97E713C2401}" srcOrd="0" destOrd="0" presId="urn:microsoft.com/office/officeart/2018/2/layout/IconVerticalSolidList"/>
    <dgm:cxn modelId="{30BED476-C34D-4313-93BB-C8DBB2CE6ACE}" type="presOf" srcId="{1106F4ED-E3AD-4B49-9EF0-BA9295475331}" destId="{B44CE0F0-7ECE-4115-B3E0-93EEA6D0E7A7}" srcOrd="0" destOrd="0" presId="urn:microsoft.com/office/officeart/2018/2/layout/IconVerticalSolidList"/>
    <dgm:cxn modelId="{F0F38485-1B66-4B2D-9923-ACA8A8EE1F5A}" type="presOf" srcId="{E4285FD7-7A50-4E68-8B44-25B43D13B504}" destId="{54071A90-89FD-43FE-91FB-63BBE25AC1C8}" srcOrd="0" destOrd="0" presId="urn:microsoft.com/office/officeart/2018/2/layout/IconVerticalSolidList"/>
    <dgm:cxn modelId="{0A7B7D8B-EE97-4D80-AE48-745D6A0D421C}" srcId="{16D986A6-37EF-4647-9D34-BCEAC9CEBDDD}" destId="{E6196F2F-5B3F-4FEE-8DBA-4B325E65F06D}" srcOrd="2" destOrd="0" parTransId="{C02F8743-087F-4555-9D8D-DFFFC104952D}" sibTransId="{AE8BF5BC-527C-4AB1-BEFC-0F41DB773702}"/>
    <dgm:cxn modelId="{17DD118F-9139-4026-BD31-74E0A5E8E5F6}" srcId="{16D986A6-37EF-4647-9D34-BCEAC9CEBDDD}" destId="{E4285FD7-7A50-4E68-8B44-25B43D13B504}" srcOrd="1" destOrd="0" parTransId="{2CE34968-DA3D-43F0-80B0-1EE63C5184FE}" sibTransId="{6D33334C-53A8-461C-8942-D9D635C43628}"/>
    <dgm:cxn modelId="{73E47C91-D157-4FD0-A452-575236884466}" srcId="{16D986A6-37EF-4647-9D34-BCEAC9CEBDDD}" destId="{C34D80B9-9373-4149-A3F4-E540A0D8FD40}" srcOrd="0" destOrd="0" parTransId="{223410E7-3AB6-4FCD-9033-4B1193B9D47F}" sibTransId="{D9C7BBFD-25B1-4C74-860E-80C9E51555AA}"/>
    <dgm:cxn modelId="{D72961BC-7D2C-4DC3-B24C-CFC3E9FA11D7}" type="presOf" srcId="{16D986A6-37EF-4647-9D34-BCEAC9CEBDDD}" destId="{12CD92A2-6A65-430D-A4C5-E41ABDBAC93B}" srcOrd="0" destOrd="0" presId="urn:microsoft.com/office/officeart/2018/2/layout/IconVerticalSolidList"/>
    <dgm:cxn modelId="{EB3368E4-4F33-4C53-A67F-2F206C861A5A}" type="presParOf" srcId="{12CD92A2-6A65-430D-A4C5-E41ABDBAC93B}" destId="{A8671804-A4ED-4529-B1A9-396A2BABF52F}" srcOrd="0" destOrd="0" presId="urn:microsoft.com/office/officeart/2018/2/layout/IconVerticalSolidList"/>
    <dgm:cxn modelId="{D8F2E797-9593-4282-9E45-E2781CBCF1FC}" type="presParOf" srcId="{A8671804-A4ED-4529-B1A9-396A2BABF52F}" destId="{CE4B03A0-BCAD-4A37-8E8E-B93486AF4AF0}" srcOrd="0" destOrd="0" presId="urn:microsoft.com/office/officeart/2018/2/layout/IconVerticalSolidList"/>
    <dgm:cxn modelId="{E5C52C19-A7BE-4B4F-98AE-EDBCC2F2BE62}" type="presParOf" srcId="{A8671804-A4ED-4529-B1A9-396A2BABF52F}" destId="{569F9765-5D01-4C17-B90D-A06860210CDA}" srcOrd="1" destOrd="0" presId="urn:microsoft.com/office/officeart/2018/2/layout/IconVerticalSolidList"/>
    <dgm:cxn modelId="{D3108696-A155-4928-B5DF-9D81D10FA0BE}" type="presParOf" srcId="{A8671804-A4ED-4529-B1A9-396A2BABF52F}" destId="{D0B3FE26-75E4-4FF3-872C-C518E22236B3}" srcOrd="2" destOrd="0" presId="urn:microsoft.com/office/officeart/2018/2/layout/IconVerticalSolidList"/>
    <dgm:cxn modelId="{C375D550-098F-4BA1-9C3A-E8F8ECC7E37A}" type="presParOf" srcId="{A8671804-A4ED-4529-B1A9-396A2BABF52F}" destId="{36017D79-2120-4C71-97AC-B97E713C2401}" srcOrd="3" destOrd="0" presId="urn:microsoft.com/office/officeart/2018/2/layout/IconVerticalSolidList"/>
    <dgm:cxn modelId="{A35A9CCD-48EC-46B6-9B0B-E4DA3875185E}" type="presParOf" srcId="{12CD92A2-6A65-430D-A4C5-E41ABDBAC93B}" destId="{C4B77C56-7C4C-42E0-B3D1-34E715092737}" srcOrd="1" destOrd="0" presId="urn:microsoft.com/office/officeart/2018/2/layout/IconVerticalSolidList"/>
    <dgm:cxn modelId="{E3DE37C1-72E1-496C-9922-866E3848580A}" type="presParOf" srcId="{12CD92A2-6A65-430D-A4C5-E41ABDBAC93B}" destId="{B5F9E029-3DF1-4C30-8047-9A25E9658F90}" srcOrd="2" destOrd="0" presId="urn:microsoft.com/office/officeart/2018/2/layout/IconVerticalSolidList"/>
    <dgm:cxn modelId="{7387DD91-0E93-495D-8118-FDDE6AB9CA15}" type="presParOf" srcId="{B5F9E029-3DF1-4C30-8047-9A25E9658F90}" destId="{5E92766C-8D0E-49E7-85AF-414303A38BC9}" srcOrd="0" destOrd="0" presId="urn:microsoft.com/office/officeart/2018/2/layout/IconVerticalSolidList"/>
    <dgm:cxn modelId="{6CAD0D0B-E172-419C-BB60-8BBEEEECA556}" type="presParOf" srcId="{B5F9E029-3DF1-4C30-8047-9A25E9658F90}" destId="{EDB9315D-EC31-4499-8E48-5AED39CFE3E0}" srcOrd="1" destOrd="0" presId="urn:microsoft.com/office/officeart/2018/2/layout/IconVerticalSolidList"/>
    <dgm:cxn modelId="{CEEBB09E-8529-438F-8521-99DA2C2C210B}" type="presParOf" srcId="{B5F9E029-3DF1-4C30-8047-9A25E9658F90}" destId="{AE242B49-B195-4C0A-9881-5ED663ADF4C4}" srcOrd="2" destOrd="0" presId="urn:microsoft.com/office/officeart/2018/2/layout/IconVerticalSolidList"/>
    <dgm:cxn modelId="{6D0A1AF6-19F1-4F83-9BDF-A1940C03E2A5}" type="presParOf" srcId="{B5F9E029-3DF1-4C30-8047-9A25E9658F90}" destId="{54071A90-89FD-43FE-91FB-63BBE25AC1C8}" srcOrd="3" destOrd="0" presId="urn:microsoft.com/office/officeart/2018/2/layout/IconVerticalSolidList"/>
    <dgm:cxn modelId="{BE627190-C056-4563-9520-42A734513995}" type="presParOf" srcId="{12CD92A2-6A65-430D-A4C5-E41ABDBAC93B}" destId="{1D42A252-72A8-4A42-B6CF-62C8E13C8855}" srcOrd="3" destOrd="0" presId="urn:microsoft.com/office/officeart/2018/2/layout/IconVerticalSolidList"/>
    <dgm:cxn modelId="{7E5CC5EA-B32E-46FB-908E-B482D359E2FA}" type="presParOf" srcId="{12CD92A2-6A65-430D-A4C5-E41ABDBAC93B}" destId="{AA797435-7FBE-4B77-8BDD-C2E8FBBBD8CD}" srcOrd="4" destOrd="0" presId="urn:microsoft.com/office/officeart/2018/2/layout/IconVerticalSolidList"/>
    <dgm:cxn modelId="{F8ED638C-746F-4F23-8479-B85BE1F3C17E}" type="presParOf" srcId="{AA797435-7FBE-4B77-8BDD-C2E8FBBBD8CD}" destId="{CAEA85E9-1D90-47BA-88F4-FECCC7AEFAE2}" srcOrd="0" destOrd="0" presId="urn:microsoft.com/office/officeart/2018/2/layout/IconVerticalSolidList"/>
    <dgm:cxn modelId="{90270858-C1B9-40BE-9FEE-0E7449238BA0}" type="presParOf" srcId="{AA797435-7FBE-4B77-8BDD-C2E8FBBBD8CD}" destId="{8C8697B4-FEAC-4BFE-A958-503476844B11}" srcOrd="1" destOrd="0" presId="urn:microsoft.com/office/officeart/2018/2/layout/IconVerticalSolidList"/>
    <dgm:cxn modelId="{523E1383-A541-441C-AAA3-A97AD680EC80}" type="presParOf" srcId="{AA797435-7FBE-4B77-8BDD-C2E8FBBBD8CD}" destId="{E9F49246-EEF5-4867-8C80-1FA9211AA84B}" srcOrd="2" destOrd="0" presId="urn:microsoft.com/office/officeart/2018/2/layout/IconVerticalSolidList"/>
    <dgm:cxn modelId="{FCD20E36-6917-4E42-A047-8D03F698DBE7}" type="presParOf" srcId="{AA797435-7FBE-4B77-8BDD-C2E8FBBBD8CD}" destId="{C9D26DA9-6459-4C9F-B82B-1E7FE889CBB5}" srcOrd="3" destOrd="0" presId="urn:microsoft.com/office/officeart/2018/2/layout/IconVerticalSolidList"/>
    <dgm:cxn modelId="{95C156AF-58E7-48BC-8948-9966E06103C2}" type="presParOf" srcId="{AA797435-7FBE-4B77-8BDD-C2E8FBBBD8CD}" destId="{B44CE0F0-7ECE-4115-B3E0-93EEA6D0E7A7}"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892F03-9605-4189-B950-62A037C468A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6829FF6-ACBF-490E-9648-3F5F8D0EE380}">
      <dgm:prSet/>
      <dgm:spPr/>
      <dgm:t>
        <a:bodyPr/>
        <a:lstStyle/>
        <a:p>
          <a:r>
            <a:rPr lang="en-US" dirty="0"/>
            <a:t>Are ecosystem processes that support functions directly measured?  </a:t>
          </a:r>
        </a:p>
      </dgm:t>
    </dgm:pt>
    <dgm:pt modelId="{759C5919-85A9-45F6-8D42-A27A44441A9E}" type="parTrans" cxnId="{51FFB98D-E9CD-4E76-979B-8E315400BE7A}">
      <dgm:prSet/>
      <dgm:spPr/>
      <dgm:t>
        <a:bodyPr/>
        <a:lstStyle/>
        <a:p>
          <a:endParaRPr lang="en-US"/>
        </a:p>
      </dgm:t>
    </dgm:pt>
    <dgm:pt modelId="{2C89B1B6-B585-4224-A28F-54BE17EC5AF7}" type="sibTrans" cxnId="{51FFB98D-E9CD-4E76-979B-8E315400BE7A}">
      <dgm:prSet/>
      <dgm:spPr/>
      <dgm:t>
        <a:bodyPr/>
        <a:lstStyle/>
        <a:p>
          <a:endParaRPr lang="en-US"/>
        </a:p>
      </dgm:t>
    </dgm:pt>
    <dgm:pt modelId="{2E1452C4-99BA-414D-B8D5-F085129D3445}">
      <dgm:prSet/>
      <dgm:spPr/>
      <dgm:t>
        <a:bodyPr/>
        <a:lstStyle/>
        <a:p>
          <a:r>
            <a:rPr lang="en-US" dirty="0"/>
            <a:t>Are  the methods used to rank and score criteria used to assess habitat functions field tested at multiple statistically representative </a:t>
          </a:r>
          <a:r>
            <a:rPr lang="en-US" dirty="0">
              <a:highlight>
                <a:srgbClr val="FFFF00"/>
              </a:highlight>
            </a:rPr>
            <a:t>reference sites</a:t>
          </a:r>
          <a:r>
            <a:rPr lang="en-US" dirty="0"/>
            <a:t> in the Area of Concern, peer reviewed, and field calibrated? </a:t>
          </a:r>
        </a:p>
      </dgm:t>
    </dgm:pt>
    <dgm:pt modelId="{D9291259-C831-4A66-982C-0633B703A46F}" type="parTrans" cxnId="{220D1AF3-54C8-4E1D-BB9A-25EE185728FB}">
      <dgm:prSet/>
      <dgm:spPr/>
      <dgm:t>
        <a:bodyPr/>
        <a:lstStyle/>
        <a:p>
          <a:endParaRPr lang="en-US"/>
        </a:p>
      </dgm:t>
    </dgm:pt>
    <dgm:pt modelId="{0EC5FAB6-6E6A-4DDD-9620-5B8F946FEFB0}" type="sibTrans" cxnId="{220D1AF3-54C8-4E1D-BB9A-25EE185728FB}">
      <dgm:prSet/>
      <dgm:spPr/>
      <dgm:t>
        <a:bodyPr/>
        <a:lstStyle/>
        <a:p>
          <a:endParaRPr lang="en-US"/>
        </a:p>
      </dgm:t>
    </dgm:pt>
    <dgm:pt modelId="{7549071C-A64F-4343-95CB-1A782DCB83C0}">
      <dgm:prSet/>
      <dgm:spPr/>
      <dgm:t>
        <a:bodyPr/>
        <a:lstStyle/>
        <a:p>
          <a:r>
            <a:rPr lang="en-US" dirty="0"/>
            <a:t>Are functional scores defensible finely calibrated absolute values or are they more representative of an ordinal range of coarse values relative to one another.  </a:t>
          </a:r>
        </a:p>
      </dgm:t>
    </dgm:pt>
    <dgm:pt modelId="{A24DF9AF-F36D-44B0-96D8-24702397F450}" type="parTrans" cxnId="{B1F7AB02-977F-40DE-94BE-08F6AF085878}">
      <dgm:prSet/>
      <dgm:spPr/>
      <dgm:t>
        <a:bodyPr/>
        <a:lstStyle/>
        <a:p>
          <a:endParaRPr lang="en-US"/>
        </a:p>
      </dgm:t>
    </dgm:pt>
    <dgm:pt modelId="{30163CBE-8FE4-4988-94B8-5D561E0E9DC4}" type="sibTrans" cxnId="{B1F7AB02-977F-40DE-94BE-08F6AF085878}">
      <dgm:prSet/>
      <dgm:spPr/>
      <dgm:t>
        <a:bodyPr/>
        <a:lstStyle/>
        <a:p>
          <a:endParaRPr lang="en-US"/>
        </a:p>
      </dgm:t>
    </dgm:pt>
    <dgm:pt modelId="{09826D44-9F57-47BD-BBA5-8C226B76A868}" type="pres">
      <dgm:prSet presAssocID="{1F892F03-9605-4189-B950-62A037C468AB}" presName="root" presStyleCnt="0">
        <dgm:presLayoutVars>
          <dgm:dir/>
          <dgm:resizeHandles val="exact"/>
        </dgm:presLayoutVars>
      </dgm:prSet>
      <dgm:spPr/>
    </dgm:pt>
    <dgm:pt modelId="{1A289D3A-76FF-4B54-A481-1AF799A08525}" type="pres">
      <dgm:prSet presAssocID="{F6829FF6-ACBF-490E-9648-3F5F8D0EE380}" presName="compNode" presStyleCnt="0"/>
      <dgm:spPr/>
    </dgm:pt>
    <dgm:pt modelId="{2ACAE6B0-D2AE-473B-AE91-199BE89BF369}" type="pres">
      <dgm:prSet presAssocID="{F6829FF6-ACBF-490E-9648-3F5F8D0EE380}" presName="bgRect" presStyleLbl="bgShp" presStyleIdx="0" presStyleCnt="3"/>
      <dgm:spPr/>
    </dgm:pt>
    <dgm:pt modelId="{F93930C2-29DC-4648-B5B9-5B3F99AB42E4}" type="pres">
      <dgm:prSet presAssocID="{F6829FF6-ACBF-490E-9648-3F5F8D0EE38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2C47CEBE-9C50-4E4E-8FE2-EECE8FF57E36}" type="pres">
      <dgm:prSet presAssocID="{F6829FF6-ACBF-490E-9648-3F5F8D0EE380}" presName="spaceRect" presStyleCnt="0"/>
      <dgm:spPr/>
    </dgm:pt>
    <dgm:pt modelId="{ED8C3050-FA1C-4ED0-97E1-C067F81DAF8F}" type="pres">
      <dgm:prSet presAssocID="{F6829FF6-ACBF-490E-9648-3F5F8D0EE380}" presName="parTx" presStyleLbl="revTx" presStyleIdx="0" presStyleCnt="3">
        <dgm:presLayoutVars>
          <dgm:chMax val="0"/>
          <dgm:chPref val="0"/>
        </dgm:presLayoutVars>
      </dgm:prSet>
      <dgm:spPr/>
    </dgm:pt>
    <dgm:pt modelId="{984A04D3-65CB-4C2D-99BB-328FC0B5E0CC}" type="pres">
      <dgm:prSet presAssocID="{2C89B1B6-B585-4224-A28F-54BE17EC5AF7}" presName="sibTrans" presStyleCnt="0"/>
      <dgm:spPr/>
    </dgm:pt>
    <dgm:pt modelId="{A413DAEE-EA1A-457D-B1DD-08BD4AEAF899}" type="pres">
      <dgm:prSet presAssocID="{2E1452C4-99BA-414D-B8D5-F085129D3445}" presName="compNode" presStyleCnt="0"/>
      <dgm:spPr/>
    </dgm:pt>
    <dgm:pt modelId="{E08B6A18-71D5-42B5-82C5-58A84CAF54BA}" type="pres">
      <dgm:prSet presAssocID="{2E1452C4-99BA-414D-B8D5-F085129D3445}" presName="bgRect" presStyleLbl="bgShp" presStyleIdx="1" presStyleCnt="3"/>
      <dgm:spPr/>
    </dgm:pt>
    <dgm:pt modelId="{83BCA7BA-C454-4056-83E1-2F0BD4FF42EB}" type="pres">
      <dgm:prSet presAssocID="{2E1452C4-99BA-414D-B8D5-F085129D344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atistics"/>
        </a:ext>
      </dgm:extLst>
    </dgm:pt>
    <dgm:pt modelId="{0C500F6E-59D2-451A-AEA6-3A6ACD55CAD6}" type="pres">
      <dgm:prSet presAssocID="{2E1452C4-99BA-414D-B8D5-F085129D3445}" presName="spaceRect" presStyleCnt="0"/>
      <dgm:spPr/>
    </dgm:pt>
    <dgm:pt modelId="{9DD58AF4-049E-463B-B9E1-830FF74EA303}" type="pres">
      <dgm:prSet presAssocID="{2E1452C4-99BA-414D-B8D5-F085129D3445}" presName="parTx" presStyleLbl="revTx" presStyleIdx="1" presStyleCnt="3">
        <dgm:presLayoutVars>
          <dgm:chMax val="0"/>
          <dgm:chPref val="0"/>
        </dgm:presLayoutVars>
      </dgm:prSet>
      <dgm:spPr/>
    </dgm:pt>
    <dgm:pt modelId="{57CE8AEC-190D-4AEE-8D4C-67FB183F6FC7}" type="pres">
      <dgm:prSet presAssocID="{0EC5FAB6-6E6A-4DDD-9620-5B8F946FEFB0}" presName="sibTrans" presStyleCnt="0"/>
      <dgm:spPr/>
    </dgm:pt>
    <dgm:pt modelId="{8A901D76-C419-41A6-975A-D55689C8E002}" type="pres">
      <dgm:prSet presAssocID="{7549071C-A64F-4343-95CB-1A782DCB83C0}" presName="compNode" presStyleCnt="0"/>
      <dgm:spPr/>
    </dgm:pt>
    <dgm:pt modelId="{ACC39AED-827C-4AC7-901C-DF014D78D59C}" type="pres">
      <dgm:prSet presAssocID="{7549071C-A64F-4343-95CB-1A782DCB83C0}" presName="bgRect" presStyleLbl="bgShp" presStyleIdx="2" presStyleCnt="3"/>
      <dgm:spPr/>
    </dgm:pt>
    <dgm:pt modelId="{F0BC9790-E3A7-4D95-BB56-913093D1B11E}" type="pres">
      <dgm:prSet presAssocID="{7549071C-A64F-4343-95CB-1A782DCB83C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AD9C5E67-C405-4398-97C2-DDC40E1838B4}" type="pres">
      <dgm:prSet presAssocID="{7549071C-A64F-4343-95CB-1A782DCB83C0}" presName="spaceRect" presStyleCnt="0"/>
      <dgm:spPr/>
    </dgm:pt>
    <dgm:pt modelId="{2B4A1274-21F5-4157-B016-6FFF718190A7}" type="pres">
      <dgm:prSet presAssocID="{7549071C-A64F-4343-95CB-1A782DCB83C0}" presName="parTx" presStyleLbl="revTx" presStyleIdx="2" presStyleCnt="3">
        <dgm:presLayoutVars>
          <dgm:chMax val="0"/>
          <dgm:chPref val="0"/>
        </dgm:presLayoutVars>
      </dgm:prSet>
      <dgm:spPr/>
    </dgm:pt>
  </dgm:ptLst>
  <dgm:cxnLst>
    <dgm:cxn modelId="{B1F7AB02-977F-40DE-94BE-08F6AF085878}" srcId="{1F892F03-9605-4189-B950-62A037C468AB}" destId="{7549071C-A64F-4343-95CB-1A782DCB83C0}" srcOrd="2" destOrd="0" parTransId="{A24DF9AF-F36D-44B0-96D8-24702397F450}" sibTransId="{30163CBE-8FE4-4988-94B8-5D561E0E9DC4}"/>
    <dgm:cxn modelId="{8BA53D6E-6E67-4897-B72A-6BDF41BC67C8}" type="presOf" srcId="{F6829FF6-ACBF-490E-9648-3F5F8D0EE380}" destId="{ED8C3050-FA1C-4ED0-97E1-C067F81DAF8F}" srcOrd="0" destOrd="0" presId="urn:microsoft.com/office/officeart/2018/2/layout/IconVerticalSolidList"/>
    <dgm:cxn modelId="{51FFB98D-E9CD-4E76-979B-8E315400BE7A}" srcId="{1F892F03-9605-4189-B950-62A037C468AB}" destId="{F6829FF6-ACBF-490E-9648-3F5F8D0EE380}" srcOrd="0" destOrd="0" parTransId="{759C5919-85A9-45F6-8D42-A27A44441A9E}" sibTransId="{2C89B1B6-B585-4224-A28F-54BE17EC5AF7}"/>
    <dgm:cxn modelId="{043588B6-FD5C-4C83-8FAC-3C0FEE2DD6A3}" type="presOf" srcId="{1F892F03-9605-4189-B950-62A037C468AB}" destId="{09826D44-9F57-47BD-BBA5-8C226B76A868}" srcOrd="0" destOrd="0" presId="urn:microsoft.com/office/officeart/2018/2/layout/IconVerticalSolidList"/>
    <dgm:cxn modelId="{0C02B4B7-E379-4E71-8D38-A822F22FCCB3}" type="presOf" srcId="{7549071C-A64F-4343-95CB-1A782DCB83C0}" destId="{2B4A1274-21F5-4157-B016-6FFF718190A7}" srcOrd="0" destOrd="0" presId="urn:microsoft.com/office/officeart/2018/2/layout/IconVerticalSolidList"/>
    <dgm:cxn modelId="{4460FAE4-9325-4C9D-B67A-145C9B1294B9}" type="presOf" srcId="{2E1452C4-99BA-414D-B8D5-F085129D3445}" destId="{9DD58AF4-049E-463B-B9E1-830FF74EA303}" srcOrd="0" destOrd="0" presId="urn:microsoft.com/office/officeart/2018/2/layout/IconVerticalSolidList"/>
    <dgm:cxn modelId="{220D1AF3-54C8-4E1D-BB9A-25EE185728FB}" srcId="{1F892F03-9605-4189-B950-62A037C468AB}" destId="{2E1452C4-99BA-414D-B8D5-F085129D3445}" srcOrd="1" destOrd="0" parTransId="{D9291259-C831-4A66-982C-0633B703A46F}" sibTransId="{0EC5FAB6-6E6A-4DDD-9620-5B8F946FEFB0}"/>
    <dgm:cxn modelId="{B3731EEF-E63C-430E-9E43-3462BF26F3C8}" type="presParOf" srcId="{09826D44-9F57-47BD-BBA5-8C226B76A868}" destId="{1A289D3A-76FF-4B54-A481-1AF799A08525}" srcOrd="0" destOrd="0" presId="urn:microsoft.com/office/officeart/2018/2/layout/IconVerticalSolidList"/>
    <dgm:cxn modelId="{B8333660-579C-4AB5-8CB1-0ADAA484EDAC}" type="presParOf" srcId="{1A289D3A-76FF-4B54-A481-1AF799A08525}" destId="{2ACAE6B0-D2AE-473B-AE91-199BE89BF369}" srcOrd="0" destOrd="0" presId="urn:microsoft.com/office/officeart/2018/2/layout/IconVerticalSolidList"/>
    <dgm:cxn modelId="{CBD52A60-CB99-47B9-BDD4-FFFE1C42A9C7}" type="presParOf" srcId="{1A289D3A-76FF-4B54-A481-1AF799A08525}" destId="{F93930C2-29DC-4648-B5B9-5B3F99AB42E4}" srcOrd="1" destOrd="0" presId="urn:microsoft.com/office/officeart/2018/2/layout/IconVerticalSolidList"/>
    <dgm:cxn modelId="{0B507CA6-34E2-4A7F-949F-1638FC0668FC}" type="presParOf" srcId="{1A289D3A-76FF-4B54-A481-1AF799A08525}" destId="{2C47CEBE-9C50-4E4E-8FE2-EECE8FF57E36}" srcOrd="2" destOrd="0" presId="urn:microsoft.com/office/officeart/2018/2/layout/IconVerticalSolidList"/>
    <dgm:cxn modelId="{09972370-7F3D-4DC5-BD66-2B8E5C9198D0}" type="presParOf" srcId="{1A289D3A-76FF-4B54-A481-1AF799A08525}" destId="{ED8C3050-FA1C-4ED0-97E1-C067F81DAF8F}" srcOrd="3" destOrd="0" presId="urn:microsoft.com/office/officeart/2018/2/layout/IconVerticalSolidList"/>
    <dgm:cxn modelId="{343A62FB-F95E-450F-BC6B-2B580849BBB9}" type="presParOf" srcId="{09826D44-9F57-47BD-BBA5-8C226B76A868}" destId="{984A04D3-65CB-4C2D-99BB-328FC0B5E0CC}" srcOrd="1" destOrd="0" presId="urn:microsoft.com/office/officeart/2018/2/layout/IconVerticalSolidList"/>
    <dgm:cxn modelId="{AFE93DB3-2687-4F1A-9018-DBE79CD774D0}" type="presParOf" srcId="{09826D44-9F57-47BD-BBA5-8C226B76A868}" destId="{A413DAEE-EA1A-457D-B1DD-08BD4AEAF899}" srcOrd="2" destOrd="0" presId="urn:microsoft.com/office/officeart/2018/2/layout/IconVerticalSolidList"/>
    <dgm:cxn modelId="{F32ED084-D996-41D4-A56A-16AA0F38A6AD}" type="presParOf" srcId="{A413DAEE-EA1A-457D-B1DD-08BD4AEAF899}" destId="{E08B6A18-71D5-42B5-82C5-58A84CAF54BA}" srcOrd="0" destOrd="0" presId="urn:microsoft.com/office/officeart/2018/2/layout/IconVerticalSolidList"/>
    <dgm:cxn modelId="{040B36B3-C7BE-4F8A-A4E7-A1CCFAAA1FD4}" type="presParOf" srcId="{A413DAEE-EA1A-457D-B1DD-08BD4AEAF899}" destId="{83BCA7BA-C454-4056-83E1-2F0BD4FF42EB}" srcOrd="1" destOrd="0" presId="urn:microsoft.com/office/officeart/2018/2/layout/IconVerticalSolidList"/>
    <dgm:cxn modelId="{A18DF28B-3A58-41EE-8F65-1884C4B82755}" type="presParOf" srcId="{A413DAEE-EA1A-457D-B1DD-08BD4AEAF899}" destId="{0C500F6E-59D2-451A-AEA6-3A6ACD55CAD6}" srcOrd="2" destOrd="0" presId="urn:microsoft.com/office/officeart/2018/2/layout/IconVerticalSolidList"/>
    <dgm:cxn modelId="{F14A59CD-E9AB-4682-82E7-6163A28EE607}" type="presParOf" srcId="{A413DAEE-EA1A-457D-B1DD-08BD4AEAF899}" destId="{9DD58AF4-049E-463B-B9E1-830FF74EA303}" srcOrd="3" destOrd="0" presId="urn:microsoft.com/office/officeart/2018/2/layout/IconVerticalSolidList"/>
    <dgm:cxn modelId="{4F9689DA-9A61-40EA-A964-3A926804F6A4}" type="presParOf" srcId="{09826D44-9F57-47BD-BBA5-8C226B76A868}" destId="{57CE8AEC-190D-4AEE-8D4C-67FB183F6FC7}" srcOrd="3" destOrd="0" presId="urn:microsoft.com/office/officeart/2018/2/layout/IconVerticalSolidList"/>
    <dgm:cxn modelId="{3EBAF499-135F-46B9-9C1A-F5F393A22EDD}" type="presParOf" srcId="{09826D44-9F57-47BD-BBA5-8C226B76A868}" destId="{8A901D76-C419-41A6-975A-D55689C8E002}" srcOrd="4" destOrd="0" presId="urn:microsoft.com/office/officeart/2018/2/layout/IconVerticalSolidList"/>
    <dgm:cxn modelId="{3ADAA0CE-1410-44FC-8348-8CD13C27CFC7}" type="presParOf" srcId="{8A901D76-C419-41A6-975A-D55689C8E002}" destId="{ACC39AED-827C-4AC7-901C-DF014D78D59C}" srcOrd="0" destOrd="0" presId="urn:microsoft.com/office/officeart/2018/2/layout/IconVerticalSolidList"/>
    <dgm:cxn modelId="{8F6BDC2E-1A30-4722-BBB6-CA9EC4E6B81C}" type="presParOf" srcId="{8A901D76-C419-41A6-975A-D55689C8E002}" destId="{F0BC9790-E3A7-4D95-BB56-913093D1B11E}" srcOrd="1" destOrd="0" presId="urn:microsoft.com/office/officeart/2018/2/layout/IconVerticalSolidList"/>
    <dgm:cxn modelId="{115FDF88-1F20-4A53-8D5A-4B5A3C942018}" type="presParOf" srcId="{8A901D76-C419-41A6-975A-D55689C8E002}" destId="{AD9C5E67-C405-4398-97C2-DDC40E1838B4}" srcOrd="2" destOrd="0" presId="urn:microsoft.com/office/officeart/2018/2/layout/IconVerticalSolidList"/>
    <dgm:cxn modelId="{2A45DD78-BC5A-453F-B50B-E2721E986C18}" type="presParOf" srcId="{8A901D76-C419-41A6-975A-D55689C8E002}" destId="{2B4A1274-21F5-4157-B016-6FFF718190A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423E1C9-6069-47D8-B542-362502159CB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865786F-8121-4431-B258-41F09B88C91C}">
      <dgm:prSet/>
      <dgm:spPr/>
      <dgm:t>
        <a:bodyPr/>
        <a:lstStyle/>
        <a:p>
          <a:r>
            <a:rPr lang="en-US" dirty="0"/>
            <a:t>A minimum of 1 : 1 acreage equivalency can only be achieved if the same HEA method to assess credits (DSAYs) is also used to assess debits (DSAYs).</a:t>
          </a:r>
        </a:p>
      </dgm:t>
    </dgm:pt>
    <dgm:pt modelId="{6F8A4914-9A67-4E2B-B086-36F0E46C5CA1}" type="parTrans" cxnId="{ECAEE9AE-1205-44C1-9C6B-A5CABE07CC5B}">
      <dgm:prSet/>
      <dgm:spPr/>
      <dgm:t>
        <a:bodyPr/>
        <a:lstStyle/>
        <a:p>
          <a:endParaRPr lang="en-US"/>
        </a:p>
      </dgm:t>
    </dgm:pt>
    <dgm:pt modelId="{0C6EF1B8-E2A0-41C9-B14D-73E71C6287E1}" type="sibTrans" cxnId="{ECAEE9AE-1205-44C1-9C6B-A5CABE07CC5B}">
      <dgm:prSet/>
      <dgm:spPr/>
      <dgm:t>
        <a:bodyPr/>
        <a:lstStyle/>
        <a:p>
          <a:endParaRPr lang="en-US"/>
        </a:p>
      </dgm:t>
    </dgm:pt>
    <dgm:pt modelId="{EF61FABF-3759-40E5-AC7D-1AF7427A80B5}">
      <dgm:prSet/>
      <dgm:spPr/>
      <dgm:t>
        <a:bodyPr/>
        <a:lstStyle/>
        <a:p>
          <a:r>
            <a:rPr lang="en-US" dirty="0"/>
            <a:t>Acreage equivalency is important because HEA (like most habitat functional assessments) is not a direct functional analysis but rather an assessment of surrogate performance standards that resource managers use to indicate an assumed trajectory toward functional recovery.</a:t>
          </a:r>
        </a:p>
      </dgm:t>
    </dgm:pt>
    <dgm:pt modelId="{3BA4D29B-CB78-4A56-9A0C-6882CE3A55AA}" type="parTrans" cxnId="{D0B2EA7E-D950-4EE2-BBDD-D299669E915E}">
      <dgm:prSet/>
      <dgm:spPr/>
      <dgm:t>
        <a:bodyPr/>
        <a:lstStyle/>
        <a:p>
          <a:endParaRPr lang="en-US"/>
        </a:p>
      </dgm:t>
    </dgm:pt>
    <dgm:pt modelId="{3DA8316B-2A7D-4A0F-93E6-A8F909AD171D}" type="sibTrans" cxnId="{D0B2EA7E-D950-4EE2-BBDD-D299669E915E}">
      <dgm:prSet/>
      <dgm:spPr/>
      <dgm:t>
        <a:bodyPr/>
        <a:lstStyle/>
        <a:p>
          <a:endParaRPr lang="en-US"/>
        </a:p>
      </dgm:t>
    </dgm:pt>
    <dgm:pt modelId="{183E7F32-A2D1-48FA-8D1E-B641A1656B41}">
      <dgm:prSet/>
      <dgm:spPr/>
      <dgm:t>
        <a:bodyPr/>
        <a:lstStyle/>
        <a:p>
          <a:r>
            <a:rPr lang="en-US" dirty="0"/>
            <a:t>Surrogate performance standards ARE NOT functions. The argument for functional equivalency as a means through which to negate the need for acreage equivalency should meet a series of tests that support a high level of confidence that functions are accurately measured.</a:t>
          </a:r>
        </a:p>
      </dgm:t>
    </dgm:pt>
    <dgm:pt modelId="{E94C7BDA-92FC-4982-A113-F59649A69DFF}" type="sibTrans" cxnId="{6ACB63A0-1CAA-42B5-9879-DE6F857D0E4B}">
      <dgm:prSet/>
      <dgm:spPr/>
      <dgm:t>
        <a:bodyPr/>
        <a:lstStyle/>
        <a:p>
          <a:endParaRPr lang="en-US"/>
        </a:p>
      </dgm:t>
    </dgm:pt>
    <dgm:pt modelId="{BFE7B828-4520-4D87-89E7-EB94E926692A}" type="parTrans" cxnId="{6ACB63A0-1CAA-42B5-9879-DE6F857D0E4B}">
      <dgm:prSet/>
      <dgm:spPr/>
      <dgm:t>
        <a:bodyPr/>
        <a:lstStyle/>
        <a:p>
          <a:endParaRPr lang="en-US"/>
        </a:p>
      </dgm:t>
    </dgm:pt>
    <dgm:pt modelId="{B796D698-28FA-42BB-9434-73C8752AA276}" type="pres">
      <dgm:prSet presAssocID="{F423E1C9-6069-47D8-B542-362502159CB2}" presName="linear" presStyleCnt="0">
        <dgm:presLayoutVars>
          <dgm:animLvl val="lvl"/>
          <dgm:resizeHandles val="exact"/>
        </dgm:presLayoutVars>
      </dgm:prSet>
      <dgm:spPr/>
    </dgm:pt>
    <dgm:pt modelId="{CA0C8871-FFB4-489D-91E6-7F1250373B1D}" type="pres">
      <dgm:prSet presAssocID="{1865786F-8121-4431-B258-41F09B88C91C}" presName="parentText" presStyleLbl="node1" presStyleIdx="0" presStyleCnt="3" custLinFactY="204830" custLinFactNeighborX="72" custLinFactNeighborY="300000">
        <dgm:presLayoutVars>
          <dgm:chMax val="0"/>
          <dgm:bulletEnabled val="1"/>
        </dgm:presLayoutVars>
      </dgm:prSet>
      <dgm:spPr/>
    </dgm:pt>
    <dgm:pt modelId="{9999B902-7487-436C-80A0-5E588DAA2647}" type="pres">
      <dgm:prSet presAssocID="{0C6EF1B8-E2A0-41C9-B14D-73E71C6287E1}" presName="spacer" presStyleCnt="0"/>
      <dgm:spPr/>
    </dgm:pt>
    <dgm:pt modelId="{10B137AD-BB6A-4CEB-BC98-767D52C3B6AA}" type="pres">
      <dgm:prSet presAssocID="{EF61FABF-3759-40E5-AC7D-1AF7427A80B5}" presName="parentText" presStyleLbl="node1" presStyleIdx="1" presStyleCnt="3" custLinFactNeighborX="72" custLinFactNeighborY="-16035">
        <dgm:presLayoutVars>
          <dgm:chMax val="0"/>
          <dgm:bulletEnabled val="1"/>
        </dgm:presLayoutVars>
      </dgm:prSet>
      <dgm:spPr/>
    </dgm:pt>
    <dgm:pt modelId="{4432094A-1E46-4374-95E6-73ECC533B066}" type="pres">
      <dgm:prSet presAssocID="{3DA8316B-2A7D-4A0F-93E6-A8F909AD171D}" presName="spacer" presStyleCnt="0"/>
      <dgm:spPr/>
    </dgm:pt>
    <dgm:pt modelId="{B264CFAE-5C4B-49FD-9EB6-AD9B8A92DF0B}" type="pres">
      <dgm:prSet presAssocID="{183E7F32-A2D1-48FA-8D1E-B641A1656B41}" presName="parentText" presStyleLbl="node1" presStyleIdx="2" presStyleCnt="3" custLinFactY="-202687" custLinFactNeighborX="72" custLinFactNeighborY="-300000">
        <dgm:presLayoutVars>
          <dgm:chMax val="0"/>
          <dgm:bulletEnabled val="1"/>
        </dgm:presLayoutVars>
      </dgm:prSet>
      <dgm:spPr/>
    </dgm:pt>
  </dgm:ptLst>
  <dgm:cxnLst>
    <dgm:cxn modelId="{97835607-2A59-4968-8A71-F8FC0E02A148}" type="presOf" srcId="{1865786F-8121-4431-B258-41F09B88C91C}" destId="{CA0C8871-FFB4-489D-91E6-7F1250373B1D}" srcOrd="0" destOrd="0" presId="urn:microsoft.com/office/officeart/2005/8/layout/vList2"/>
    <dgm:cxn modelId="{0C69385E-E0C8-44C3-9804-64A660B581BF}" type="presOf" srcId="{EF61FABF-3759-40E5-AC7D-1AF7427A80B5}" destId="{10B137AD-BB6A-4CEB-BC98-767D52C3B6AA}" srcOrd="0" destOrd="0" presId="urn:microsoft.com/office/officeart/2005/8/layout/vList2"/>
    <dgm:cxn modelId="{D0B2EA7E-D950-4EE2-BBDD-D299669E915E}" srcId="{F423E1C9-6069-47D8-B542-362502159CB2}" destId="{EF61FABF-3759-40E5-AC7D-1AF7427A80B5}" srcOrd="1" destOrd="0" parTransId="{3BA4D29B-CB78-4A56-9A0C-6882CE3A55AA}" sibTransId="{3DA8316B-2A7D-4A0F-93E6-A8F909AD171D}"/>
    <dgm:cxn modelId="{A261BA99-3F23-416A-9178-E2765442100F}" type="presOf" srcId="{183E7F32-A2D1-48FA-8D1E-B641A1656B41}" destId="{B264CFAE-5C4B-49FD-9EB6-AD9B8A92DF0B}" srcOrd="0" destOrd="0" presId="urn:microsoft.com/office/officeart/2005/8/layout/vList2"/>
    <dgm:cxn modelId="{6ACB63A0-1CAA-42B5-9879-DE6F857D0E4B}" srcId="{F423E1C9-6069-47D8-B542-362502159CB2}" destId="{183E7F32-A2D1-48FA-8D1E-B641A1656B41}" srcOrd="2" destOrd="0" parTransId="{BFE7B828-4520-4D87-89E7-EB94E926692A}" sibTransId="{E94C7BDA-92FC-4982-A113-F59649A69DFF}"/>
    <dgm:cxn modelId="{ECAEE9AE-1205-44C1-9C6B-A5CABE07CC5B}" srcId="{F423E1C9-6069-47D8-B542-362502159CB2}" destId="{1865786F-8121-4431-B258-41F09B88C91C}" srcOrd="0" destOrd="0" parTransId="{6F8A4914-9A67-4E2B-B086-36F0E46C5CA1}" sibTransId="{0C6EF1B8-E2A0-41C9-B14D-73E71C6287E1}"/>
    <dgm:cxn modelId="{6B06FFDB-137B-4E38-9E87-B80CEB9C799B}" type="presOf" srcId="{F423E1C9-6069-47D8-B542-362502159CB2}" destId="{B796D698-28FA-42BB-9434-73C8752AA276}" srcOrd="0" destOrd="0" presId="urn:microsoft.com/office/officeart/2005/8/layout/vList2"/>
    <dgm:cxn modelId="{F0D218EF-435A-4627-8651-1D6DC170DCA8}" type="presParOf" srcId="{B796D698-28FA-42BB-9434-73C8752AA276}" destId="{CA0C8871-FFB4-489D-91E6-7F1250373B1D}" srcOrd="0" destOrd="0" presId="urn:microsoft.com/office/officeart/2005/8/layout/vList2"/>
    <dgm:cxn modelId="{749ECC81-0AB8-4C47-8251-6C61CF4FDE88}" type="presParOf" srcId="{B796D698-28FA-42BB-9434-73C8752AA276}" destId="{9999B902-7487-436C-80A0-5E588DAA2647}" srcOrd="1" destOrd="0" presId="urn:microsoft.com/office/officeart/2005/8/layout/vList2"/>
    <dgm:cxn modelId="{58CA2B8C-FDB4-48E6-8589-061DBC88EC38}" type="presParOf" srcId="{B796D698-28FA-42BB-9434-73C8752AA276}" destId="{10B137AD-BB6A-4CEB-BC98-767D52C3B6AA}" srcOrd="2" destOrd="0" presId="urn:microsoft.com/office/officeart/2005/8/layout/vList2"/>
    <dgm:cxn modelId="{B049803E-9C09-4E02-9D78-34636313DFBD}" type="presParOf" srcId="{B796D698-28FA-42BB-9434-73C8752AA276}" destId="{4432094A-1E46-4374-95E6-73ECC533B066}" srcOrd="3" destOrd="0" presId="urn:microsoft.com/office/officeart/2005/8/layout/vList2"/>
    <dgm:cxn modelId="{89ABC7B1-70C5-4847-B5E4-463570A9D985}" type="presParOf" srcId="{B796D698-28FA-42BB-9434-73C8752AA276}" destId="{B264CFAE-5C4B-49FD-9EB6-AD9B8A92DF0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E06C2B0-6C23-4857-9B4D-1C2B200217CE}" type="doc">
      <dgm:prSet loTypeId="urn:microsoft.com/office/officeart/2016/7/layout/LinearArrowProcessNumbered" loCatId="process" qsTypeId="urn:microsoft.com/office/officeart/2005/8/quickstyle/simple2" qsCatId="simple" csTypeId="urn:microsoft.com/office/officeart/2005/8/colors/accent2_2" csCatId="accent2"/>
      <dgm:spPr/>
      <dgm:t>
        <a:bodyPr/>
        <a:lstStyle/>
        <a:p>
          <a:endParaRPr lang="en-US"/>
        </a:p>
      </dgm:t>
    </dgm:pt>
    <dgm:pt modelId="{6A1D40FC-6532-4E27-A5A5-545544F789EE}">
      <dgm:prSet/>
      <dgm:spPr/>
      <dgm:t>
        <a:bodyPr/>
        <a:lstStyle/>
        <a:p>
          <a:r>
            <a:rPr lang="en-US" dirty="0"/>
            <a:t>Track credit and debit transactions in the EPA relational database management system (RDBMS) independent from the tracking in the COE Regulatory In-lieu-fee and Bank Information Tracking System (RIBITS).</a:t>
          </a:r>
        </a:p>
      </dgm:t>
    </dgm:pt>
    <dgm:pt modelId="{34E93E5B-DBCF-4C18-9876-A038EF1F3B62}" type="parTrans" cxnId="{4574A435-81EB-4E0A-87F7-1391D0D363E4}">
      <dgm:prSet/>
      <dgm:spPr/>
      <dgm:t>
        <a:bodyPr/>
        <a:lstStyle/>
        <a:p>
          <a:endParaRPr lang="en-US"/>
        </a:p>
      </dgm:t>
    </dgm:pt>
    <dgm:pt modelId="{365B4E60-3C02-4A2F-8453-244A912CA907}" type="sibTrans" cxnId="{4574A435-81EB-4E0A-87F7-1391D0D363E4}">
      <dgm:prSet phldrT="1" phldr="0"/>
      <dgm:spPr/>
      <dgm:t>
        <a:bodyPr/>
        <a:lstStyle/>
        <a:p>
          <a:r>
            <a:rPr lang="en-US" dirty="0"/>
            <a:t>1</a:t>
          </a:r>
        </a:p>
      </dgm:t>
    </dgm:pt>
    <dgm:pt modelId="{CAA24AF9-F6AF-40D1-9952-ECA7EE99ED74}">
      <dgm:prSet/>
      <dgm:spPr/>
      <dgm:t>
        <a:bodyPr/>
        <a:lstStyle/>
        <a:p>
          <a:r>
            <a:rPr lang="en-US" dirty="0"/>
            <a:t>Add and populate a unique identifier field for each record of credit and debit transaction updated into the EPA RDBMS.</a:t>
          </a:r>
        </a:p>
      </dgm:t>
    </dgm:pt>
    <dgm:pt modelId="{4923B252-5129-4B26-B7DF-A9E4E0618F45}" type="parTrans" cxnId="{FE2BA210-3DCE-403A-86AC-42FF4C9FA905}">
      <dgm:prSet/>
      <dgm:spPr/>
      <dgm:t>
        <a:bodyPr/>
        <a:lstStyle/>
        <a:p>
          <a:endParaRPr lang="en-US"/>
        </a:p>
      </dgm:t>
    </dgm:pt>
    <dgm:pt modelId="{2D284907-70D7-4387-8DF9-43BD0F6128A9}" type="sibTrans" cxnId="{FE2BA210-3DCE-403A-86AC-42FF4C9FA905}">
      <dgm:prSet phldrT="2" phldr="0"/>
      <dgm:spPr/>
      <dgm:t>
        <a:bodyPr/>
        <a:lstStyle/>
        <a:p>
          <a:r>
            <a:rPr lang="en-US" dirty="0"/>
            <a:t>2</a:t>
          </a:r>
        </a:p>
      </dgm:t>
    </dgm:pt>
    <dgm:pt modelId="{0819782A-4D27-400F-9F02-9CA3B4D59623}">
      <dgm:prSet/>
      <dgm:spPr/>
      <dgm:t>
        <a:bodyPr/>
        <a:lstStyle/>
        <a:p>
          <a:r>
            <a:rPr lang="en-US" dirty="0"/>
            <a:t>Add and populate a credit release field and a credit withdrawal field for each record of credit and debit transaction updated into the EPA RDBMS.</a:t>
          </a:r>
        </a:p>
      </dgm:t>
    </dgm:pt>
    <dgm:pt modelId="{0BE03FF3-E182-4A60-9B44-0307DA53B042}" type="parTrans" cxnId="{8A5F5D94-77DC-4AB4-82E5-49E921AEF419}">
      <dgm:prSet/>
      <dgm:spPr/>
      <dgm:t>
        <a:bodyPr/>
        <a:lstStyle/>
        <a:p>
          <a:endParaRPr lang="en-US"/>
        </a:p>
      </dgm:t>
    </dgm:pt>
    <dgm:pt modelId="{8A299F5C-F1F0-4DE0-A342-708F52626CB2}" type="sibTrans" cxnId="{8A5F5D94-77DC-4AB4-82E5-49E921AEF419}">
      <dgm:prSet phldrT="3" phldr="0"/>
      <dgm:spPr/>
      <dgm:t>
        <a:bodyPr/>
        <a:lstStyle/>
        <a:p>
          <a:r>
            <a:rPr lang="en-US" dirty="0"/>
            <a:t>3</a:t>
          </a:r>
        </a:p>
      </dgm:t>
    </dgm:pt>
    <dgm:pt modelId="{130196DD-70BC-48C4-9EF0-95F12553CFD5}">
      <dgm:prSet/>
      <dgm:spPr/>
      <dgm:t>
        <a:bodyPr/>
        <a:lstStyle/>
        <a:p>
          <a:r>
            <a:rPr lang="en-US" dirty="0"/>
            <a:t>Add and populate an acre field for each record of credit and debit transaction updated into the EPA RDBMS.</a:t>
          </a:r>
        </a:p>
      </dgm:t>
    </dgm:pt>
    <dgm:pt modelId="{A0043A9B-252F-4A9D-A464-3FD32BF18C13}" type="parTrans" cxnId="{C9B1808A-C57B-4EA8-94A1-750330982DC0}">
      <dgm:prSet/>
      <dgm:spPr/>
      <dgm:t>
        <a:bodyPr/>
        <a:lstStyle/>
        <a:p>
          <a:endParaRPr lang="en-US"/>
        </a:p>
      </dgm:t>
    </dgm:pt>
    <dgm:pt modelId="{B78097CA-58F7-4DA0-A2CE-46230536564C}" type="sibTrans" cxnId="{C9B1808A-C57B-4EA8-94A1-750330982DC0}">
      <dgm:prSet phldrT="4" phldr="0"/>
      <dgm:spPr/>
      <dgm:t>
        <a:bodyPr/>
        <a:lstStyle/>
        <a:p>
          <a:r>
            <a:rPr lang="en-US" dirty="0"/>
            <a:t>4</a:t>
          </a:r>
        </a:p>
      </dgm:t>
    </dgm:pt>
    <dgm:pt modelId="{8774CD7F-5ADB-42C1-B808-68894B7D5139}">
      <dgm:prSet/>
      <dgm:spPr/>
      <dgm:t>
        <a:bodyPr/>
        <a:lstStyle/>
        <a:p>
          <a:r>
            <a:rPr lang="en-US" dirty="0"/>
            <a:t>Add and populate a date field for each record of credit and debit transaction updated into the EPA RDBMS.</a:t>
          </a:r>
        </a:p>
      </dgm:t>
    </dgm:pt>
    <dgm:pt modelId="{40226AAD-F328-4ECE-B810-AE5BD2801B26}" type="parTrans" cxnId="{D226A0E7-E2E4-49BF-BD58-CFEC37856F2A}">
      <dgm:prSet/>
      <dgm:spPr/>
      <dgm:t>
        <a:bodyPr/>
        <a:lstStyle/>
        <a:p>
          <a:endParaRPr lang="en-US"/>
        </a:p>
      </dgm:t>
    </dgm:pt>
    <dgm:pt modelId="{9CDD86F6-64FE-4671-9C74-D46239DDCB29}" type="sibTrans" cxnId="{D226A0E7-E2E4-49BF-BD58-CFEC37856F2A}">
      <dgm:prSet phldrT="5" phldr="0"/>
      <dgm:spPr/>
      <dgm:t>
        <a:bodyPr/>
        <a:lstStyle/>
        <a:p>
          <a:r>
            <a:rPr lang="en-US" dirty="0"/>
            <a:t>5</a:t>
          </a:r>
        </a:p>
      </dgm:t>
    </dgm:pt>
    <dgm:pt modelId="{A61DF3BE-ADF0-4AE5-A4CA-6807E04F9810}">
      <dgm:prSet/>
      <dgm:spPr/>
      <dgm:t>
        <a:bodyPr/>
        <a:lstStyle/>
        <a:p>
          <a:r>
            <a:rPr lang="en-US" dirty="0"/>
            <a:t>Add and populate a latitude field and a longitude field for each record of credit and debit transaction updated into the EPA RDBMS.</a:t>
          </a:r>
        </a:p>
      </dgm:t>
    </dgm:pt>
    <dgm:pt modelId="{72C88A98-E756-48FE-8947-FBAECEDB1566}" type="parTrans" cxnId="{ECE1BBB4-EBA1-4CF3-94D7-6F6A8C77CB50}">
      <dgm:prSet/>
      <dgm:spPr/>
      <dgm:t>
        <a:bodyPr/>
        <a:lstStyle/>
        <a:p>
          <a:endParaRPr lang="en-US"/>
        </a:p>
      </dgm:t>
    </dgm:pt>
    <dgm:pt modelId="{A19EFDF4-2E2F-49FA-82B6-6B753F0351F9}" type="sibTrans" cxnId="{ECE1BBB4-EBA1-4CF3-94D7-6F6A8C77CB50}">
      <dgm:prSet phldrT="6" phldr="0"/>
      <dgm:spPr/>
      <dgm:t>
        <a:bodyPr/>
        <a:lstStyle/>
        <a:p>
          <a:r>
            <a:rPr lang="en-US" dirty="0"/>
            <a:t>6</a:t>
          </a:r>
        </a:p>
      </dgm:t>
    </dgm:pt>
    <dgm:pt modelId="{28F05400-BE18-426B-BD8A-687D8175BA08}" type="pres">
      <dgm:prSet presAssocID="{2E06C2B0-6C23-4857-9B4D-1C2B200217CE}" presName="linearFlow" presStyleCnt="0">
        <dgm:presLayoutVars>
          <dgm:dir/>
          <dgm:animLvl val="lvl"/>
          <dgm:resizeHandles val="exact"/>
        </dgm:presLayoutVars>
      </dgm:prSet>
      <dgm:spPr/>
    </dgm:pt>
    <dgm:pt modelId="{FA07D8A7-B152-4127-AEA0-FC3B2CC0BF51}" type="pres">
      <dgm:prSet presAssocID="{6A1D40FC-6532-4E27-A5A5-545544F789EE}" presName="compositeNode" presStyleCnt="0"/>
      <dgm:spPr/>
    </dgm:pt>
    <dgm:pt modelId="{FF0FD042-CCB4-498E-B3A2-265A7569135C}" type="pres">
      <dgm:prSet presAssocID="{6A1D40FC-6532-4E27-A5A5-545544F789EE}" presName="parTx" presStyleLbl="node1" presStyleIdx="0" presStyleCnt="0">
        <dgm:presLayoutVars>
          <dgm:chMax val="0"/>
          <dgm:chPref val="0"/>
          <dgm:bulletEnabled val="1"/>
        </dgm:presLayoutVars>
      </dgm:prSet>
      <dgm:spPr/>
    </dgm:pt>
    <dgm:pt modelId="{F0E2CA2A-95F7-415C-9885-B9372451B72D}" type="pres">
      <dgm:prSet presAssocID="{6A1D40FC-6532-4E27-A5A5-545544F789EE}" presName="parSh" presStyleCnt="0"/>
      <dgm:spPr/>
    </dgm:pt>
    <dgm:pt modelId="{6D560E05-2DBB-41A6-88E9-8D12ADDA41A5}" type="pres">
      <dgm:prSet presAssocID="{6A1D40FC-6532-4E27-A5A5-545544F789EE}" presName="lineNode" presStyleLbl="alignAccFollowNode1" presStyleIdx="0" presStyleCnt="18"/>
      <dgm:spPr/>
    </dgm:pt>
    <dgm:pt modelId="{A5D58A8A-C024-461E-93A9-E78BF50CF778}" type="pres">
      <dgm:prSet presAssocID="{6A1D40FC-6532-4E27-A5A5-545544F789EE}" presName="lineArrowNode" presStyleLbl="alignAccFollowNode1" presStyleIdx="1" presStyleCnt="18"/>
      <dgm:spPr/>
    </dgm:pt>
    <dgm:pt modelId="{83948260-8252-4C60-87AC-6F115E4BFF83}" type="pres">
      <dgm:prSet presAssocID="{365B4E60-3C02-4A2F-8453-244A912CA907}" presName="sibTransNodeCircle" presStyleLbl="alignNode1" presStyleIdx="0" presStyleCnt="6">
        <dgm:presLayoutVars>
          <dgm:chMax val="0"/>
          <dgm:bulletEnabled/>
        </dgm:presLayoutVars>
      </dgm:prSet>
      <dgm:spPr/>
    </dgm:pt>
    <dgm:pt modelId="{84B10B6A-AB9D-454F-919D-7911FF2F1E07}" type="pres">
      <dgm:prSet presAssocID="{365B4E60-3C02-4A2F-8453-244A912CA907}" presName="spacerBetweenCircleAndCallout" presStyleCnt="0">
        <dgm:presLayoutVars/>
      </dgm:prSet>
      <dgm:spPr/>
    </dgm:pt>
    <dgm:pt modelId="{CE85122B-5551-4E7C-9A7A-81E25CD45DA5}" type="pres">
      <dgm:prSet presAssocID="{6A1D40FC-6532-4E27-A5A5-545544F789EE}" presName="nodeText" presStyleLbl="alignAccFollowNode1" presStyleIdx="2" presStyleCnt="18">
        <dgm:presLayoutVars>
          <dgm:bulletEnabled val="1"/>
        </dgm:presLayoutVars>
      </dgm:prSet>
      <dgm:spPr/>
    </dgm:pt>
    <dgm:pt modelId="{855C4C14-1509-4B07-BE92-62B5CDA80025}" type="pres">
      <dgm:prSet presAssocID="{365B4E60-3C02-4A2F-8453-244A912CA907}" presName="sibTransComposite" presStyleCnt="0"/>
      <dgm:spPr/>
    </dgm:pt>
    <dgm:pt modelId="{6D377BF5-D394-4D71-AF81-B90944CA5344}" type="pres">
      <dgm:prSet presAssocID="{CAA24AF9-F6AF-40D1-9952-ECA7EE99ED74}" presName="compositeNode" presStyleCnt="0"/>
      <dgm:spPr/>
    </dgm:pt>
    <dgm:pt modelId="{3FA2A7E9-244E-40D9-8E16-C9B4C38EB59D}" type="pres">
      <dgm:prSet presAssocID="{CAA24AF9-F6AF-40D1-9952-ECA7EE99ED74}" presName="parTx" presStyleLbl="node1" presStyleIdx="0" presStyleCnt="0">
        <dgm:presLayoutVars>
          <dgm:chMax val="0"/>
          <dgm:chPref val="0"/>
          <dgm:bulletEnabled val="1"/>
        </dgm:presLayoutVars>
      </dgm:prSet>
      <dgm:spPr/>
    </dgm:pt>
    <dgm:pt modelId="{3C4EAF5B-8D72-4361-AA7E-FAAF00CCCC20}" type="pres">
      <dgm:prSet presAssocID="{CAA24AF9-F6AF-40D1-9952-ECA7EE99ED74}" presName="parSh" presStyleCnt="0"/>
      <dgm:spPr/>
    </dgm:pt>
    <dgm:pt modelId="{E30AC6A9-C5A9-45D7-ABEB-6EA8ACFED26A}" type="pres">
      <dgm:prSet presAssocID="{CAA24AF9-F6AF-40D1-9952-ECA7EE99ED74}" presName="lineNode" presStyleLbl="alignAccFollowNode1" presStyleIdx="3" presStyleCnt="18"/>
      <dgm:spPr/>
    </dgm:pt>
    <dgm:pt modelId="{EB8E0130-79B2-42AD-9A2A-90D6CA277161}" type="pres">
      <dgm:prSet presAssocID="{CAA24AF9-F6AF-40D1-9952-ECA7EE99ED74}" presName="lineArrowNode" presStyleLbl="alignAccFollowNode1" presStyleIdx="4" presStyleCnt="18"/>
      <dgm:spPr/>
    </dgm:pt>
    <dgm:pt modelId="{FA19C45C-8E80-49B1-AF2B-0EF83EA0ACDA}" type="pres">
      <dgm:prSet presAssocID="{2D284907-70D7-4387-8DF9-43BD0F6128A9}" presName="sibTransNodeCircle" presStyleLbl="alignNode1" presStyleIdx="1" presStyleCnt="6">
        <dgm:presLayoutVars>
          <dgm:chMax val="0"/>
          <dgm:bulletEnabled/>
        </dgm:presLayoutVars>
      </dgm:prSet>
      <dgm:spPr/>
    </dgm:pt>
    <dgm:pt modelId="{50C782C2-0FB5-42DD-88EE-B0E09B22CF02}" type="pres">
      <dgm:prSet presAssocID="{2D284907-70D7-4387-8DF9-43BD0F6128A9}" presName="spacerBetweenCircleAndCallout" presStyleCnt="0">
        <dgm:presLayoutVars/>
      </dgm:prSet>
      <dgm:spPr/>
    </dgm:pt>
    <dgm:pt modelId="{193F2847-2317-4F7B-B3C0-B89012C5938C}" type="pres">
      <dgm:prSet presAssocID="{CAA24AF9-F6AF-40D1-9952-ECA7EE99ED74}" presName="nodeText" presStyleLbl="alignAccFollowNode1" presStyleIdx="5" presStyleCnt="18">
        <dgm:presLayoutVars>
          <dgm:bulletEnabled val="1"/>
        </dgm:presLayoutVars>
      </dgm:prSet>
      <dgm:spPr/>
    </dgm:pt>
    <dgm:pt modelId="{39613329-DFEB-40BB-A11B-7D3BBBCAD62A}" type="pres">
      <dgm:prSet presAssocID="{2D284907-70D7-4387-8DF9-43BD0F6128A9}" presName="sibTransComposite" presStyleCnt="0"/>
      <dgm:spPr/>
    </dgm:pt>
    <dgm:pt modelId="{0848E25F-2AF7-4040-9EB2-698F36140FA2}" type="pres">
      <dgm:prSet presAssocID="{0819782A-4D27-400F-9F02-9CA3B4D59623}" presName="compositeNode" presStyleCnt="0"/>
      <dgm:spPr/>
    </dgm:pt>
    <dgm:pt modelId="{F1E8B028-8870-4CC8-B6C8-507F75F45BEE}" type="pres">
      <dgm:prSet presAssocID="{0819782A-4D27-400F-9F02-9CA3B4D59623}" presName="parTx" presStyleLbl="node1" presStyleIdx="0" presStyleCnt="0">
        <dgm:presLayoutVars>
          <dgm:chMax val="0"/>
          <dgm:chPref val="0"/>
          <dgm:bulletEnabled val="1"/>
        </dgm:presLayoutVars>
      </dgm:prSet>
      <dgm:spPr/>
    </dgm:pt>
    <dgm:pt modelId="{F580D8B6-B7C9-4358-9907-18F52039AAD3}" type="pres">
      <dgm:prSet presAssocID="{0819782A-4D27-400F-9F02-9CA3B4D59623}" presName="parSh" presStyleCnt="0"/>
      <dgm:spPr/>
    </dgm:pt>
    <dgm:pt modelId="{22636B04-5927-4F3C-8937-FC1AA6464299}" type="pres">
      <dgm:prSet presAssocID="{0819782A-4D27-400F-9F02-9CA3B4D59623}" presName="lineNode" presStyleLbl="alignAccFollowNode1" presStyleIdx="6" presStyleCnt="18"/>
      <dgm:spPr/>
    </dgm:pt>
    <dgm:pt modelId="{FA2671A7-7CE5-416B-BE51-F552CF1BCE18}" type="pres">
      <dgm:prSet presAssocID="{0819782A-4D27-400F-9F02-9CA3B4D59623}" presName="lineArrowNode" presStyleLbl="alignAccFollowNode1" presStyleIdx="7" presStyleCnt="18"/>
      <dgm:spPr/>
    </dgm:pt>
    <dgm:pt modelId="{1CAB7B84-CC7F-4696-B3DF-4FC2D29A08C9}" type="pres">
      <dgm:prSet presAssocID="{8A299F5C-F1F0-4DE0-A342-708F52626CB2}" presName="sibTransNodeCircle" presStyleLbl="alignNode1" presStyleIdx="2" presStyleCnt="6">
        <dgm:presLayoutVars>
          <dgm:chMax val="0"/>
          <dgm:bulletEnabled/>
        </dgm:presLayoutVars>
      </dgm:prSet>
      <dgm:spPr/>
    </dgm:pt>
    <dgm:pt modelId="{C8F8C92B-DA76-4622-9B34-267F620C591E}" type="pres">
      <dgm:prSet presAssocID="{8A299F5C-F1F0-4DE0-A342-708F52626CB2}" presName="spacerBetweenCircleAndCallout" presStyleCnt="0">
        <dgm:presLayoutVars/>
      </dgm:prSet>
      <dgm:spPr/>
    </dgm:pt>
    <dgm:pt modelId="{17689A6C-865E-41D0-85FA-8FA63DD900DD}" type="pres">
      <dgm:prSet presAssocID="{0819782A-4D27-400F-9F02-9CA3B4D59623}" presName="nodeText" presStyleLbl="alignAccFollowNode1" presStyleIdx="8" presStyleCnt="18">
        <dgm:presLayoutVars>
          <dgm:bulletEnabled val="1"/>
        </dgm:presLayoutVars>
      </dgm:prSet>
      <dgm:spPr/>
    </dgm:pt>
    <dgm:pt modelId="{BB81C7FA-3686-4DF3-82A0-2A647D339A79}" type="pres">
      <dgm:prSet presAssocID="{8A299F5C-F1F0-4DE0-A342-708F52626CB2}" presName="sibTransComposite" presStyleCnt="0"/>
      <dgm:spPr/>
    </dgm:pt>
    <dgm:pt modelId="{18106AB2-7505-4764-B6FA-ADE62B2977E8}" type="pres">
      <dgm:prSet presAssocID="{130196DD-70BC-48C4-9EF0-95F12553CFD5}" presName="compositeNode" presStyleCnt="0"/>
      <dgm:spPr/>
    </dgm:pt>
    <dgm:pt modelId="{CF59FD39-A792-40DB-AE0A-865549C9F00A}" type="pres">
      <dgm:prSet presAssocID="{130196DD-70BC-48C4-9EF0-95F12553CFD5}" presName="parTx" presStyleLbl="node1" presStyleIdx="0" presStyleCnt="0">
        <dgm:presLayoutVars>
          <dgm:chMax val="0"/>
          <dgm:chPref val="0"/>
          <dgm:bulletEnabled val="1"/>
        </dgm:presLayoutVars>
      </dgm:prSet>
      <dgm:spPr/>
    </dgm:pt>
    <dgm:pt modelId="{57329701-1045-4EC2-9B01-7D48011AF6AE}" type="pres">
      <dgm:prSet presAssocID="{130196DD-70BC-48C4-9EF0-95F12553CFD5}" presName="parSh" presStyleCnt="0"/>
      <dgm:spPr/>
    </dgm:pt>
    <dgm:pt modelId="{DBC369A7-EDDA-48A8-9AED-5C44CF6EA6E6}" type="pres">
      <dgm:prSet presAssocID="{130196DD-70BC-48C4-9EF0-95F12553CFD5}" presName="lineNode" presStyleLbl="alignAccFollowNode1" presStyleIdx="9" presStyleCnt="18"/>
      <dgm:spPr/>
    </dgm:pt>
    <dgm:pt modelId="{C0BC5C50-88BB-4402-8B15-3EF01D30E8AF}" type="pres">
      <dgm:prSet presAssocID="{130196DD-70BC-48C4-9EF0-95F12553CFD5}" presName="lineArrowNode" presStyleLbl="alignAccFollowNode1" presStyleIdx="10" presStyleCnt="18"/>
      <dgm:spPr/>
    </dgm:pt>
    <dgm:pt modelId="{DB260284-17BA-4F8F-AA96-6540F3D94612}" type="pres">
      <dgm:prSet presAssocID="{B78097CA-58F7-4DA0-A2CE-46230536564C}" presName="sibTransNodeCircle" presStyleLbl="alignNode1" presStyleIdx="3" presStyleCnt="6">
        <dgm:presLayoutVars>
          <dgm:chMax val="0"/>
          <dgm:bulletEnabled/>
        </dgm:presLayoutVars>
      </dgm:prSet>
      <dgm:spPr/>
    </dgm:pt>
    <dgm:pt modelId="{5020F0B9-BC68-49A4-B69C-BED68AE2D236}" type="pres">
      <dgm:prSet presAssocID="{B78097CA-58F7-4DA0-A2CE-46230536564C}" presName="spacerBetweenCircleAndCallout" presStyleCnt="0">
        <dgm:presLayoutVars/>
      </dgm:prSet>
      <dgm:spPr/>
    </dgm:pt>
    <dgm:pt modelId="{C0491119-45AA-4A01-94EE-1B43301D31B4}" type="pres">
      <dgm:prSet presAssocID="{130196DD-70BC-48C4-9EF0-95F12553CFD5}" presName="nodeText" presStyleLbl="alignAccFollowNode1" presStyleIdx="11" presStyleCnt="18">
        <dgm:presLayoutVars>
          <dgm:bulletEnabled val="1"/>
        </dgm:presLayoutVars>
      </dgm:prSet>
      <dgm:spPr/>
    </dgm:pt>
    <dgm:pt modelId="{1DB67774-E234-4C48-B44C-A97F195FE98A}" type="pres">
      <dgm:prSet presAssocID="{B78097CA-58F7-4DA0-A2CE-46230536564C}" presName="sibTransComposite" presStyleCnt="0"/>
      <dgm:spPr/>
    </dgm:pt>
    <dgm:pt modelId="{78EFBF87-D1EE-45D1-8293-9906429F2A17}" type="pres">
      <dgm:prSet presAssocID="{8774CD7F-5ADB-42C1-B808-68894B7D5139}" presName="compositeNode" presStyleCnt="0"/>
      <dgm:spPr/>
    </dgm:pt>
    <dgm:pt modelId="{27306E35-3199-4CC7-8965-4B993B6FEB4C}" type="pres">
      <dgm:prSet presAssocID="{8774CD7F-5ADB-42C1-B808-68894B7D5139}" presName="parTx" presStyleLbl="node1" presStyleIdx="0" presStyleCnt="0">
        <dgm:presLayoutVars>
          <dgm:chMax val="0"/>
          <dgm:chPref val="0"/>
          <dgm:bulletEnabled val="1"/>
        </dgm:presLayoutVars>
      </dgm:prSet>
      <dgm:spPr/>
    </dgm:pt>
    <dgm:pt modelId="{3EF843FD-4E89-4F88-B648-A634D803F697}" type="pres">
      <dgm:prSet presAssocID="{8774CD7F-5ADB-42C1-B808-68894B7D5139}" presName="parSh" presStyleCnt="0"/>
      <dgm:spPr/>
    </dgm:pt>
    <dgm:pt modelId="{EDF9DD85-1F77-476C-BFBD-FE7861F4946D}" type="pres">
      <dgm:prSet presAssocID="{8774CD7F-5ADB-42C1-B808-68894B7D5139}" presName="lineNode" presStyleLbl="alignAccFollowNode1" presStyleIdx="12" presStyleCnt="18"/>
      <dgm:spPr/>
    </dgm:pt>
    <dgm:pt modelId="{8B45758F-C555-4A54-B9BB-6A074C17D222}" type="pres">
      <dgm:prSet presAssocID="{8774CD7F-5ADB-42C1-B808-68894B7D5139}" presName="lineArrowNode" presStyleLbl="alignAccFollowNode1" presStyleIdx="13" presStyleCnt="18"/>
      <dgm:spPr/>
    </dgm:pt>
    <dgm:pt modelId="{96ED9123-66DE-4CEA-A67D-7AC8FB70795C}" type="pres">
      <dgm:prSet presAssocID="{9CDD86F6-64FE-4671-9C74-D46239DDCB29}" presName="sibTransNodeCircle" presStyleLbl="alignNode1" presStyleIdx="4" presStyleCnt="6">
        <dgm:presLayoutVars>
          <dgm:chMax val="0"/>
          <dgm:bulletEnabled/>
        </dgm:presLayoutVars>
      </dgm:prSet>
      <dgm:spPr/>
    </dgm:pt>
    <dgm:pt modelId="{F8E66A8F-8059-4E6F-8BCE-7820BA0E5B3A}" type="pres">
      <dgm:prSet presAssocID="{9CDD86F6-64FE-4671-9C74-D46239DDCB29}" presName="spacerBetweenCircleAndCallout" presStyleCnt="0">
        <dgm:presLayoutVars/>
      </dgm:prSet>
      <dgm:spPr/>
    </dgm:pt>
    <dgm:pt modelId="{AAB0975E-0228-485C-9223-58670823AE80}" type="pres">
      <dgm:prSet presAssocID="{8774CD7F-5ADB-42C1-B808-68894B7D5139}" presName="nodeText" presStyleLbl="alignAccFollowNode1" presStyleIdx="14" presStyleCnt="18">
        <dgm:presLayoutVars>
          <dgm:bulletEnabled val="1"/>
        </dgm:presLayoutVars>
      </dgm:prSet>
      <dgm:spPr/>
    </dgm:pt>
    <dgm:pt modelId="{696A5FA5-FFC9-456B-A931-79C1F7AE0796}" type="pres">
      <dgm:prSet presAssocID="{9CDD86F6-64FE-4671-9C74-D46239DDCB29}" presName="sibTransComposite" presStyleCnt="0"/>
      <dgm:spPr/>
    </dgm:pt>
    <dgm:pt modelId="{7440E637-BCDF-4DDA-86E1-018232BB2788}" type="pres">
      <dgm:prSet presAssocID="{A61DF3BE-ADF0-4AE5-A4CA-6807E04F9810}" presName="compositeNode" presStyleCnt="0"/>
      <dgm:spPr/>
    </dgm:pt>
    <dgm:pt modelId="{213EE18E-1DA6-4D2C-8172-E33A5F22A01C}" type="pres">
      <dgm:prSet presAssocID="{A61DF3BE-ADF0-4AE5-A4CA-6807E04F9810}" presName="parTx" presStyleLbl="node1" presStyleIdx="0" presStyleCnt="0">
        <dgm:presLayoutVars>
          <dgm:chMax val="0"/>
          <dgm:chPref val="0"/>
          <dgm:bulletEnabled val="1"/>
        </dgm:presLayoutVars>
      </dgm:prSet>
      <dgm:spPr/>
    </dgm:pt>
    <dgm:pt modelId="{39271909-23F3-4F77-B08B-E5E86E2FD5DB}" type="pres">
      <dgm:prSet presAssocID="{A61DF3BE-ADF0-4AE5-A4CA-6807E04F9810}" presName="parSh" presStyleCnt="0"/>
      <dgm:spPr/>
    </dgm:pt>
    <dgm:pt modelId="{86EDF162-BFEF-46F5-BA26-64B5CED1FFBD}" type="pres">
      <dgm:prSet presAssocID="{A61DF3BE-ADF0-4AE5-A4CA-6807E04F9810}" presName="lineNode" presStyleLbl="alignAccFollowNode1" presStyleIdx="15" presStyleCnt="18"/>
      <dgm:spPr/>
    </dgm:pt>
    <dgm:pt modelId="{A366EDB0-E34D-4E21-A676-BE6A36BBEEAB}" type="pres">
      <dgm:prSet presAssocID="{A61DF3BE-ADF0-4AE5-A4CA-6807E04F9810}" presName="lineArrowNode" presStyleLbl="alignAccFollowNode1" presStyleIdx="16" presStyleCnt="18"/>
      <dgm:spPr/>
    </dgm:pt>
    <dgm:pt modelId="{97906A8C-F2E7-41E1-8550-AB86CFF1308B}" type="pres">
      <dgm:prSet presAssocID="{A19EFDF4-2E2F-49FA-82B6-6B753F0351F9}" presName="sibTransNodeCircle" presStyleLbl="alignNode1" presStyleIdx="5" presStyleCnt="6">
        <dgm:presLayoutVars>
          <dgm:chMax val="0"/>
          <dgm:bulletEnabled/>
        </dgm:presLayoutVars>
      </dgm:prSet>
      <dgm:spPr/>
    </dgm:pt>
    <dgm:pt modelId="{A0012654-EC10-46EA-B63B-CBBBD9435CD1}" type="pres">
      <dgm:prSet presAssocID="{A19EFDF4-2E2F-49FA-82B6-6B753F0351F9}" presName="spacerBetweenCircleAndCallout" presStyleCnt="0">
        <dgm:presLayoutVars/>
      </dgm:prSet>
      <dgm:spPr/>
    </dgm:pt>
    <dgm:pt modelId="{11000FED-0030-49FA-88F8-C67255B370BA}" type="pres">
      <dgm:prSet presAssocID="{A61DF3BE-ADF0-4AE5-A4CA-6807E04F9810}" presName="nodeText" presStyleLbl="alignAccFollowNode1" presStyleIdx="17" presStyleCnt="18">
        <dgm:presLayoutVars>
          <dgm:bulletEnabled val="1"/>
        </dgm:presLayoutVars>
      </dgm:prSet>
      <dgm:spPr/>
    </dgm:pt>
  </dgm:ptLst>
  <dgm:cxnLst>
    <dgm:cxn modelId="{06D42910-FBD0-4067-8CC5-DB7307C7A68D}" type="presOf" srcId="{A19EFDF4-2E2F-49FA-82B6-6B753F0351F9}" destId="{97906A8C-F2E7-41E1-8550-AB86CFF1308B}" srcOrd="0" destOrd="0" presId="urn:microsoft.com/office/officeart/2016/7/layout/LinearArrowProcessNumbered"/>
    <dgm:cxn modelId="{FE2BA210-3DCE-403A-86AC-42FF4C9FA905}" srcId="{2E06C2B0-6C23-4857-9B4D-1C2B200217CE}" destId="{CAA24AF9-F6AF-40D1-9952-ECA7EE99ED74}" srcOrd="1" destOrd="0" parTransId="{4923B252-5129-4B26-B7DF-A9E4E0618F45}" sibTransId="{2D284907-70D7-4387-8DF9-43BD0F6128A9}"/>
    <dgm:cxn modelId="{7A3BF417-6419-49D9-B4F3-E8C9DCBD919E}" type="presOf" srcId="{A61DF3BE-ADF0-4AE5-A4CA-6807E04F9810}" destId="{11000FED-0030-49FA-88F8-C67255B370BA}" srcOrd="0" destOrd="0" presId="urn:microsoft.com/office/officeart/2016/7/layout/LinearArrowProcessNumbered"/>
    <dgm:cxn modelId="{4574A435-81EB-4E0A-87F7-1391D0D363E4}" srcId="{2E06C2B0-6C23-4857-9B4D-1C2B200217CE}" destId="{6A1D40FC-6532-4E27-A5A5-545544F789EE}" srcOrd="0" destOrd="0" parTransId="{34E93E5B-DBCF-4C18-9876-A038EF1F3B62}" sibTransId="{365B4E60-3C02-4A2F-8453-244A912CA907}"/>
    <dgm:cxn modelId="{D64F0D3F-D603-4780-A1CE-D642E9B21B78}" type="presOf" srcId="{6A1D40FC-6532-4E27-A5A5-545544F789EE}" destId="{CE85122B-5551-4E7C-9A7A-81E25CD45DA5}" srcOrd="0" destOrd="0" presId="urn:microsoft.com/office/officeart/2016/7/layout/LinearArrowProcessNumbered"/>
    <dgm:cxn modelId="{73B76C42-AC9E-4C13-8F9D-18E25E4D6315}" type="presOf" srcId="{8A299F5C-F1F0-4DE0-A342-708F52626CB2}" destId="{1CAB7B84-CC7F-4696-B3DF-4FC2D29A08C9}" srcOrd="0" destOrd="0" presId="urn:microsoft.com/office/officeart/2016/7/layout/LinearArrowProcessNumbered"/>
    <dgm:cxn modelId="{7AAEB142-9415-4AA1-A22C-CE5B8135B5E1}" type="presOf" srcId="{8774CD7F-5ADB-42C1-B808-68894B7D5139}" destId="{AAB0975E-0228-485C-9223-58670823AE80}" srcOrd="0" destOrd="0" presId="urn:microsoft.com/office/officeart/2016/7/layout/LinearArrowProcessNumbered"/>
    <dgm:cxn modelId="{1AA6A064-B8E5-464E-A0AE-BBD21C58E0F6}" type="presOf" srcId="{9CDD86F6-64FE-4671-9C74-D46239DDCB29}" destId="{96ED9123-66DE-4CEA-A67D-7AC8FB70795C}" srcOrd="0" destOrd="0" presId="urn:microsoft.com/office/officeart/2016/7/layout/LinearArrowProcessNumbered"/>
    <dgm:cxn modelId="{9497116D-37E6-4C9E-86D0-7414DACE3AB5}" type="presOf" srcId="{2E06C2B0-6C23-4857-9B4D-1C2B200217CE}" destId="{28F05400-BE18-426B-BD8A-687D8175BA08}" srcOrd="0" destOrd="0" presId="urn:microsoft.com/office/officeart/2016/7/layout/LinearArrowProcessNumbered"/>
    <dgm:cxn modelId="{D34F6971-7102-410D-9F9D-7DEA320DC491}" type="presOf" srcId="{2D284907-70D7-4387-8DF9-43BD0F6128A9}" destId="{FA19C45C-8E80-49B1-AF2B-0EF83EA0ACDA}" srcOrd="0" destOrd="0" presId="urn:microsoft.com/office/officeart/2016/7/layout/LinearArrowProcessNumbered"/>
    <dgm:cxn modelId="{C9B1808A-C57B-4EA8-94A1-750330982DC0}" srcId="{2E06C2B0-6C23-4857-9B4D-1C2B200217CE}" destId="{130196DD-70BC-48C4-9EF0-95F12553CFD5}" srcOrd="3" destOrd="0" parTransId="{A0043A9B-252F-4A9D-A464-3FD32BF18C13}" sibTransId="{B78097CA-58F7-4DA0-A2CE-46230536564C}"/>
    <dgm:cxn modelId="{8A5F5D94-77DC-4AB4-82E5-49E921AEF419}" srcId="{2E06C2B0-6C23-4857-9B4D-1C2B200217CE}" destId="{0819782A-4D27-400F-9F02-9CA3B4D59623}" srcOrd="2" destOrd="0" parTransId="{0BE03FF3-E182-4A60-9B44-0307DA53B042}" sibTransId="{8A299F5C-F1F0-4DE0-A342-708F52626CB2}"/>
    <dgm:cxn modelId="{32498A94-B69B-46D4-9A2A-50551EB0F721}" type="presOf" srcId="{B78097CA-58F7-4DA0-A2CE-46230536564C}" destId="{DB260284-17BA-4F8F-AA96-6540F3D94612}" srcOrd="0" destOrd="0" presId="urn:microsoft.com/office/officeart/2016/7/layout/LinearArrowProcessNumbered"/>
    <dgm:cxn modelId="{25FB229C-912B-4234-B7C6-8422C6677233}" type="presOf" srcId="{0819782A-4D27-400F-9F02-9CA3B4D59623}" destId="{17689A6C-865E-41D0-85FA-8FA63DD900DD}" srcOrd="0" destOrd="0" presId="urn:microsoft.com/office/officeart/2016/7/layout/LinearArrowProcessNumbered"/>
    <dgm:cxn modelId="{148B22A7-E2CB-41AF-BEA8-C46F44E02A4C}" type="presOf" srcId="{365B4E60-3C02-4A2F-8453-244A912CA907}" destId="{83948260-8252-4C60-87AC-6F115E4BFF83}" srcOrd="0" destOrd="0" presId="urn:microsoft.com/office/officeart/2016/7/layout/LinearArrowProcessNumbered"/>
    <dgm:cxn modelId="{FEEFC1AA-E86E-4053-9B03-E2028E4B56BB}" type="presOf" srcId="{130196DD-70BC-48C4-9EF0-95F12553CFD5}" destId="{C0491119-45AA-4A01-94EE-1B43301D31B4}" srcOrd="0" destOrd="0" presId="urn:microsoft.com/office/officeart/2016/7/layout/LinearArrowProcessNumbered"/>
    <dgm:cxn modelId="{ECE1BBB4-EBA1-4CF3-94D7-6F6A8C77CB50}" srcId="{2E06C2B0-6C23-4857-9B4D-1C2B200217CE}" destId="{A61DF3BE-ADF0-4AE5-A4CA-6807E04F9810}" srcOrd="5" destOrd="0" parTransId="{72C88A98-E756-48FE-8947-FBAECEDB1566}" sibTransId="{A19EFDF4-2E2F-49FA-82B6-6B753F0351F9}"/>
    <dgm:cxn modelId="{463312D1-59A3-49B0-BBDD-5BEABE7EC784}" type="presOf" srcId="{CAA24AF9-F6AF-40D1-9952-ECA7EE99ED74}" destId="{193F2847-2317-4F7B-B3C0-B89012C5938C}" srcOrd="0" destOrd="0" presId="urn:microsoft.com/office/officeart/2016/7/layout/LinearArrowProcessNumbered"/>
    <dgm:cxn modelId="{D226A0E7-E2E4-49BF-BD58-CFEC37856F2A}" srcId="{2E06C2B0-6C23-4857-9B4D-1C2B200217CE}" destId="{8774CD7F-5ADB-42C1-B808-68894B7D5139}" srcOrd="4" destOrd="0" parTransId="{40226AAD-F328-4ECE-B810-AE5BD2801B26}" sibTransId="{9CDD86F6-64FE-4671-9C74-D46239DDCB29}"/>
    <dgm:cxn modelId="{62891E35-261F-494A-A1BB-751D0A2600B0}" type="presParOf" srcId="{28F05400-BE18-426B-BD8A-687D8175BA08}" destId="{FA07D8A7-B152-4127-AEA0-FC3B2CC0BF51}" srcOrd="0" destOrd="0" presId="urn:microsoft.com/office/officeart/2016/7/layout/LinearArrowProcessNumbered"/>
    <dgm:cxn modelId="{1979F877-F922-472F-BA08-EEBBB25A3947}" type="presParOf" srcId="{FA07D8A7-B152-4127-AEA0-FC3B2CC0BF51}" destId="{FF0FD042-CCB4-498E-B3A2-265A7569135C}" srcOrd="0" destOrd="0" presId="urn:microsoft.com/office/officeart/2016/7/layout/LinearArrowProcessNumbered"/>
    <dgm:cxn modelId="{B8D427D0-C77B-45A0-90FD-E4D86D6E8DB2}" type="presParOf" srcId="{FA07D8A7-B152-4127-AEA0-FC3B2CC0BF51}" destId="{F0E2CA2A-95F7-415C-9885-B9372451B72D}" srcOrd="1" destOrd="0" presId="urn:microsoft.com/office/officeart/2016/7/layout/LinearArrowProcessNumbered"/>
    <dgm:cxn modelId="{76E15EBD-C890-482C-98E3-2836C72C3914}" type="presParOf" srcId="{F0E2CA2A-95F7-415C-9885-B9372451B72D}" destId="{6D560E05-2DBB-41A6-88E9-8D12ADDA41A5}" srcOrd="0" destOrd="0" presId="urn:microsoft.com/office/officeart/2016/7/layout/LinearArrowProcessNumbered"/>
    <dgm:cxn modelId="{F113BA02-24F4-4089-AD33-A30848F432EA}" type="presParOf" srcId="{F0E2CA2A-95F7-415C-9885-B9372451B72D}" destId="{A5D58A8A-C024-461E-93A9-E78BF50CF778}" srcOrd="1" destOrd="0" presId="urn:microsoft.com/office/officeart/2016/7/layout/LinearArrowProcessNumbered"/>
    <dgm:cxn modelId="{D57D771C-AB63-4680-96CE-A7C4C0FACAC4}" type="presParOf" srcId="{F0E2CA2A-95F7-415C-9885-B9372451B72D}" destId="{83948260-8252-4C60-87AC-6F115E4BFF83}" srcOrd="2" destOrd="0" presId="urn:microsoft.com/office/officeart/2016/7/layout/LinearArrowProcessNumbered"/>
    <dgm:cxn modelId="{4415C5A5-5F99-4A1F-9927-40D3C8E644DD}" type="presParOf" srcId="{F0E2CA2A-95F7-415C-9885-B9372451B72D}" destId="{84B10B6A-AB9D-454F-919D-7911FF2F1E07}" srcOrd="3" destOrd="0" presId="urn:microsoft.com/office/officeart/2016/7/layout/LinearArrowProcessNumbered"/>
    <dgm:cxn modelId="{15B300E6-AF6C-4013-88A0-8752D5B4EB97}" type="presParOf" srcId="{FA07D8A7-B152-4127-AEA0-FC3B2CC0BF51}" destId="{CE85122B-5551-4E7C-9A7A-81E25CD45DA5}" srcOrd="2" destOrd="0" presId="urn:microsoft.com/office/officeart/2016/7/layout/LinearArrowProcessNumbered"/>
    <dgm:cxn modelId="{9CE2A037-9DC3-4088-819F-959C30D81E54}" type="presParOf" srcId="{28F05400-BE18-426B-BD8A-687D8175BA08}" destId="{855C4C14-1509-4B07-BE92-62B5CDA80025}" srcOrd="1" destOrd="0" presId="urn:microsoft.com/office/officeart/2016/7/layout/LinearArrowProcessNumbered"/>
    <dgm:cxn modelId="{7D294663-63E1-4F1B-9D0E-16D4B44B570F}" type="presParOf" srcId="{28F05400-BE18-426B-BD8A-687D8175BA08}" destId="{6D377BF5-D394-4D71-AF81-B90944CA5344}" srcOrd="2" destOrd="0" presId="urn:microsoft.com/office/officeart/2016/7/layout/LinearArrowProcessNumbered"/>
    <dgm:cxn modelId="{75241FC1-35C7-4E31-ABCD-6337A28B6F37}" type="presParOf" srcId="{6D377BF5-D394-4D71-AF81-B90944CA5344}" destId="{3FA2A7E9-244E-40D9-8E16-C9B4C38EB59D}" srcOrd="0" destOrd="0" presId="urn:microsoft.com/office/officeart/2016/7/layout/LinearArrowProcessNumbered"/>
    <dgm:cxn modelId="{95116C60-D405-4C7B-9138-7FFBC5F24727}" type="presParOf" srcId="{6D377BF5-D394-4D71-AF81-B90944CA5344}" destId="{3C4EAF5B-8D72-4361-AA7E-FAAF00CCCC20}" srcOrd="1" destOrd="0" presId="urn:microsoft.com/office/officeart/2016/7/layout/LinearArrowProcessNumbered"/>
    <dgm:cxn modelId="{A8FEB7A3-6C4E-424C-9586-E7E87CF6F101}" type="presParOf" srcId="{3C4EAF5B-8D72-4361-AA7E-FAAF00CCCC20}" destId="{E30AC6A9-C5A9-45D7-ABEB-6EA8ACFED26A}" srcOrd="0" destOrd="0" presId="urn:microsoft.com/office/officeart/2016/7/layout/LinearArrowProcessNumbered"/>
    <dgm:cxn modelId="{73E42A4C-040D-4E04-9DEA-70450E1E9760}" type="presParOf" srcId="{3C4EAF5B-8D72-4361-AA7E-FAAF00CCCC20}" destId="{EB8E0130-79B2-42AD-9A2A-90D6CA277161}" srcOrd="1" destOrd="0" presId="urn:microsoft.com/office/officeart/2016/7/layout/LinearArrowProcessNumbered"/>
    <dgm:cxn modelId="{1E456D2E-B8B7-4416-BB39-132C3453DD2C}" type="presParOf" srcId="{3C4EAF5B-8D72-4361-AA7E-FAAF00CCCC20}" destId="{FA19C45C-8E80-49B1-AF2B-0EF83EA0ACDA}" srcOrd="2" destOrd="0" presId="urn:microsoft.com/office/officeart/2016/7/layout/LinearArrowProcessNumbered"/>
    <dgm:cxn modelId="{3950E921-BFA9-4974-86FD-107D7545BAC9}" type="presParOf" srcId="{3C4EAF5B-8D72-4361-AA7E-FAAF00CCCC20}" destId="{50C782C2-0FB5-42DD-88EE-B0E09B22CF02}" srcOrd="3" destOrd="0" presId="urn:microsoft.com/office/officeart/2016/7/layout/LinearArrowProcessNumbered"/>
    <dgm:cxn modelId="{19498947-67F6-4806-92D1-C518B08D8C3C}" type="presParOf" srcId="{6D377BF5-D394-4D71-AF81-B90944CA5344}" destId="{193F2847-2317-4F7B-B3C0-B89012C5938C}" srcOrd="2" destOrd="0" presId="urn:microsoft.com/office/officeart/2016/7/layout/LinearArrowProcessNumbered"/>
    <dgm:cxn modelId="{7AC3012F-0B3E-42E4-9A32-9703F6F111A4}" type="presParOf" srcId="{28F05400-BE18-426B-BD8A-687D8175BA08}" destId="{39613329-DFEB-40BB-A11B-7D3BBBCAD62A}" srcOrd="3" destOrd="0" presId="urn:microsoft.com/office/officeart/2016/7/layout/LinearArrowProcessNumbered"/>
    <dgm:cxn modelId="{DE6CBDD8-20A5-465F-9FAD-3907E678DCD4}" type="presParOf" srcId="{28F05400-BE18-426B-BD8A-687D8175BA08}" destId="{0848E25F-2AF7-4040-9EB2-698F36140FA2}" srcOrd="4" destOrd="0" presId="urn:microsoft.com/office/officeart/2016/7/layout/LinearArrowProcessNumbered"/>
    <dgm:cxn modelId="{8D4F5C1A-57EC-45F4-B58E-72F96F6F6247}" type="presParOf" srcId="{0848E25F-2AF7-4040-9EB2-698F36140FA2}" destId="{F1E8B028-8870-4CC8-B6C8-507F75F45BEE}" srcOrd="0" destOrd="0" presId="urn:microsoft.com/office/officeart/2016/7/layout/LinearArrowProcessNumbered"/>
    <dgm:cxn modelId="{019CAC65-7919-41EE-B32F-AB7398A40F38}" type="presParOf" srcId="{0848E25F-2AF7-4040-9EB2-698F36140FA2}" destId="{F580D8B6-B7C9-4358-9907-18F52039AAD3}" srcOrd="1" destOrd="0" presId="urn:microsoft.com/office/officeart/2016/7/layout/LinearArrowProcessNumbered"/>
    <dgm:cxn modelId="{43F604CC-1B00-4C1B-BBAD-8C538B587188}" type="presParOf" srcId="{F580D8B6-B7C9-4358-9907-18F52039AAD3}" destId="{22636B04-5927-4F3C-8937-FC1AA6464299}" srcOrd="0" destOrd="0" presId="urn:microsoft.com/office/officeart/2016/7/layout/LinearArrowProcessNumbered"/>
    <dgm:cxn modelId="{A2557792-ECE9-4BD1-B511-576BEAA3AF35}" type="presParOf" srcId="{F580D8B6-B7C9-4358-9907-18F52039AAD3}" destId="{FA2671A7-7CE5-416B-BE51-F552CF1BCE18}" srcOrd="1" destOrd="0" presId="urn:microsoft.com/office/officeart/2016/7/layout/LinearArrowProcessNumbered"/>
    <dgm:cxn modelId="{DEDFF23F-83B7-43ED-B291-2820E0576482}" type="presParOf" srcId="{F580D8B6-B7C9-4358-9907-18F52039AAD3}" destId="{1CAB7B84-CC7F-4696-B3DF-4FC2D29A08C9}" srcOrd="2" destOrd="0" presId="urn:microsoft.com/office/officeart/2016/7/layout/LinearArrowProcessNumbered"/>
    <dgm:cxn modelId="{AA99170D-62BB-46FB-9536-AE4E90367480}" type="presParOf" srcId="{F580D8B6-B7C9-4358-9907-18F52039AAD3}" destId="{C8F8C92B-DA76-4622-9B34-267F620C591E}" srcOrd="3" destOrd="0" presId="urn:microsoft.com/office/officeart/2016/7/layout/LinearArrowProcessNumbered"/>
    <dgm:cxn modelId="{79F7EDF2-B51B-44A9-B956-10D92D9D3EB2}" type="presParOf" srcId="{0848E25F-2AF7-4040-9EB2-698F36140FA2}" destId="{17689A6C-865E-41D0-85FA-8FA63DD900DD}" srcOrd="2" destOrd="0" presId="urn:microsoft.com/office/officeart/2016/7/layout/LinearArrowProcessNumbered"/>
    <dgm:cxn modelId="{F94CCB33-D7F6-4CEB-BA9D-F855A26F7EB0}" type="presParOf" srcId="{28F05400-BE18-426B-BD8A-687D8175BA08}" destId="{BB81C7FA-3686-4DF3-82A0-2A647D339A79}" srcOrd="5" destOrd="0" presId="urn:microsoft.com/office/officeart/2016/7/layout/LinearArrowProcessNumbered"/>
    <dgm:cxn modelId="{48B046CA-CE3B-40D7-855C-120FFA85B487}" type="presParOf" srcId="{28F05400-BE18-426B-BD8A-687D8175BA08}" destId="{18106AB2-7505-4764-B6FA-ADE62B2977E8}" srcOrd="6" destOrd="0" presId="urn:microsoft.com/office/officeart/2016/7/layout/LinearArrowProcessNumbered"/>
    <dgm:cxn modelId="{96054A30-7B95-489B-9062-A7BC051C8A19}" type="presParOf" srcId="{18106AB2-7505-4764-B6FA-ADE62B2977E8}" destId="{CF59FD39-A792-40DB-AE0A-865549C9F00A}" srcOrd="0" destOrd="0" presId="urn:microsoft.com/office/officeart/2016/7/layout/LinearArrowProcessNumbered"/>
    <dgm:cxn modelId="{45B76295-263C-4847-AB6E-3E60EC3522BC}" type="presParOf" srcId="{18106AB2-7505-4764-B6FA-ADE62B2977E8}" destId="{57329701-1045-4EC2-9B01-7D48011AF6AE}" srcOrd="1" destOrd="0" presId="urn:microsoft.com/office/officeart/2016/7/layout/LinearArrowProcessNumbered"/>
    <dgm:cxn modelId="{C9498A0D-919B-454D-A3BD-10166E0F02D9}" type="presParOf" srcId="{57329701-1045-4EC2-9B01-7D48011AF6AE}" destId="{DBC369A7-EDDA-48A8-9AED-5C44CF6EA6E6}" srcOrd="0" destOrd="0" presId="urn:microsoft.com/office/officeart/2016/7/layout/LinearArrowProcessNumbered"/>
    <dgm:cxn modelId="{73ABDDE9-FD8E-4CF8-9585-B0D9C93F8B55}" type="presParOf" srcId="{57329701-1045-4EC2-9B01-7D48011AF6AE}" destId="{C0BC5C50-88BB-4402-8B15-3EF01D30E8AF}" srcOrd="1" destOrd="0" presId="urn:microsoft.com/office/officeart/2016/7/layout/LinearArrowProcessNumbered"/>
    <dgm:cxn modelId="{5F3CAC3A-EF1A-4685-95B9-FBF198B1941C}" type="presParOf" srcId="{57329701-1045-4EC2-9B01-7D48011AF6AE}" destId="{DB260284-17BA-4F8F-AA96-6540F3D94612}" srcOrd="2" destOrd="0" presId="urn:microsoft.com/office/officeart/2016/7/layout/LinearArrowProcessNumbered"/>
    <dgm:cxn modelId="{A23B5878-BDDD-4E91-BA25-8570DD76A9EC}" type="presParOf" srcId="{57329701-1045-4EC2-9B01-7D48011AF6AE}" destId="{5020F0B9-BC68-49A4-B69C-BED68AE2D236}" srcOrd="3" destOrd="0" presId="urn:microsoft.com/office/officeart/2016/7/layout/LinearArrowProcessNumbered"/>
    <dgm:cxn modelId="{51A8EAD5-CE9D-48C0-A98E-D5D0CACA84AC}" type="presParOf" srcId="{18106AB2-7505-4764-B6FA-ADE62B2977E8}" destId="{C0491119-45AA-4A01-94EE-1B43301D31B4}" srcOrd="2" destOrd="0" presId="urn:microsoft.com/office/officeart/2016/7/layout/LinearArrowProcessNumbered"/>
    <dgm:cxn modelId="{BF760570-6B66-429C-B58B-223A1EF7D9DF}" type="presParOf" srcId="{28F05400-BE18-426B-BD8A-687D8175BA08}" destId="{1DB67774-E234-4C48-B44C-A97F195FE98A}" srcOrd="7" destOrd="0" presId="urn:microsoft.com/office/officeart/2016/7/layout/LinearArrowProcessNumbered"/>
    <dgm:cxn modelId="{31112E65-6F92-49D9-BE18-F1C972E53E21}" type="presParOf" srcId="{28F05400-BE18-426B-BD8A-687D8175BA08}" destId="{78EFBF87-D1EE-45D1-8293-9906429F2A17}" srcOrd="8" destOrd="0" presId="urn:microsoft.com/office/officeart/2016/7/layout/LinearArrowProcessNumbered"/>
    <dgm:cxn modelId="{7C70B19C-2323-48FE-BC77-B42AD42854D0}" type="presParOf" srcId="{78EFBF87-D1EE-45D1-8293-9906429F2A17}" destId="{27306E35-3199-4CC7-8965-4B993B6FEB4C}" srcOrd="0" destOrd="0" presId="urn:microsoft.com/office/officeart/2016/7/layout/LinearArrowProcessNumbered"/>
    <dgm:cxn modelId="{D522D93A-A1F5-44FE-AF6A-7623E61C4744}" type="presParOf" srcId="{78EFBF87-D1EE-45D1-8293-9906429F2A17}" destId="{3EF843FD-4E89-4F88-B648-A634D803F697}" srcOrd="1" destOrd="0" presId="urn:microsoft.com/office/officeart/2016/7/layout/LinearArrowProcessNumbered"/>
    <dgm:cxn modelId="{87EA9712-5D05-4B76-953B-55610FA851C7}" type="presParOf" srcId="{3EF843FD-4E89-4F88-B648-A634D803F697}" destId="{EDF9DD85-1F77-476C-BFBD-FE7861F4946D}" srcOrd="0" destOrd="0" presId="urn:microsoft.com/office/officeart/2016/7/layout/LinearArrowProcessNumbered"/>
    <dgm:cxn modelId="{A919EBA0-CCF5-46CE-BB51-4EA7870C0075}" type="presParOf" srcId="{3EF843FD-4E89-4F88-B648-A634D803F697}" destId="{8B45758F-C555-4A54-B9BB-6A074C17D222}" srcOrd="1" destOrd="0" presId="urn:microsoft.com/office/officeart/2016/7/layout/LinearArrowProcessNumbered"/>
    <dgm:cxn modelId="{6974DB16-4940-4293-A7DC-0B7ABA9E1D9A}" type="presParOf" srcId="{3EF843FD-4E89-4F88-B648-A634D803F697}" destId="{96ED9123-66DE-4CEA-A67D-7AC8FB70795C}" srcOrd="2" destOrd="0" presId="urn:microsoft.com/office/officeart/2016/7/layout/LinearArrowProcessNumbered"/>
    <dgm:cxn modelId="{2C08BE7A-21A5-4B0D-9C33-7C3E75F6D99A}" type="presParOf" srcId="{3EF843FD-4E89-4F88-B648-A634D803F697}" destId="{F8E66A8F-8059-4E6F-8BCE-7820BA0E5B3A}" srcOrd="3" destOrd="0" presId="urn:microsoft.com/office/officeart/2016/7/layout/LinearArrowProcessNumbered"/>
    <dgm:cxn modelId="{FAF0EC1A-7B15-4E73-898C-7018C1AB2BDA}" type="presParOf" srcId="{78EFBF87-D1EE-45D1-8293-9906429F2A17}" destId="{AAB0975E-0228-485C-9223-58670823AE80}" srcOrd="2" destOrd="0" presId="urn:microsoft.com/office/officeart/2016/7/layout/LinearArrowProcessNumbered"/>
    <dgm:cxn modelId="{4D2F616B-D532-48A1-BC29-D0EA579A51AE}" type="presParOf" srcId="{28F05400-BE18-426B-BD8A-687D8175BA08}" destId="{696A5FA5-FFC9-456B-A931-79C1F7AE0796}" srcOrd="9" destOrd="0" presId="urn:microsoft.com/office/officeart/2016/7/layout/LinearArrowProcessNumbered"/>
    <dgm:cxn modelId="{48D04D1E-2A56-4704-B51B-47D2BE7DF701}" type="presParOf" srcId="{28F05400-BE18-426B-BD8A-687D8175BA08}" destId="{7440E637-BCDF-4DDA-86E1-018232BB2788}" srcOrd="10" destOrd="0" presId="urn:microsoft.com/office/officeart/2016/7/layout/LinearArrowProcessNumbered"/>
    <dgm:cxn modelId="{ABF15514-F117-4AE4-ACCF-D5E7B1FDC8A5}" type="presParOf" srcId="{7440E637-BCDF-4DDA-86E1-018232BB2788}" destId="{213EE18E-1DA6-4D2C-8172-E33A5F22A01C}" srcOrd="0" destOrd="0" presId="urn:microsoft.com/office/officeart/2016/7/layout/LinearArrowProcessNumbered"/>
    <dgm:cxn modelId="{D64FFDD3-C1E1-44D8-9907-A70A7EB1F43A}" type="presParOf" srcId="{7440E637-BCDF-4DDA-86E1-018232BB2788}" destId="{39271909-23F3-4F77-B08B-E5E86E2FD5DB}" srcOrd="1" destOrd="0" presId="urn:microsoft.com/office/officeart/2016/7/layout/LinearArrowProcessNumbered"/>
    <dgm:cxn modelId="{0C9CAE21-EA22-4BE7-BAB3-5959AACEA877}" type="presParOf" srcId="{39271909-23F3-4F77-B08B-E5E86E2FD5DB}" destId="{86EDF162-BFEF-46F5-BA26-64B5CED1FFBD}" srcOrd="0" destOrd="0" presId="urn:microsoft.com/office/officeart/2016/7/layout/LinearArrowProcessNumbered"/>
    <dgm:cxn modelId="{D09F7B3E-8A4A-4889-B376-DB37AE659126}" type="presParOf" srcId="{39271909-23F3-4F77-B08B-E5E86E2FD5DB}" destId="{A366EDB0-E34D-4E21-A676-BE6A36BBEEAB}" srcOrd="1" destOrd="0" presId="urn:microsoft.com/office/officeart/2016/7/layout/LinearArrowProcessNumbered"/>
    <dgm:cxn modelId="{50868EB5-2A6D-48CC-AB6D-23CE277DBE66}" type="presParOf" srcId="{39271909-23F3-4F77-B08B-E5E86E2FD5DB}" destId="{97906A8C-F2E7-41E1-8550-AB86CFF1308B}" srcOrd="2" destOrd="0" presId="urn:microsoft.com/office/officeart/2016/7/layout/LinearArrowProcessNumbered"/>
    <dgm:cxn modelId="{2420070A-D0D3-4007-91AE-6165B429F865}" type="presParOf" srcId="{39271909-23F3-4F77-B08B-E5E86E2FD5DB}" destId="{A0012654-EC10-46EA-B63B-CBBBD9435CD1}" srcOrd="3" destOrd="0" presId="urn:microsoft.com/office/officeart/2016/7/layout/LinearArrowProcessNumbered"/>
    <dgm:cxn modelId="{89D4BCBB-04B6-4B69-AEDD-7891DD4CDFCC}" type="presParOf" srcId="{7440E637-BCDF-4DDA-86E1-018232BB2788}" destId="{11000FED-0030-49FA-88F8-C67255B370BA}"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2AF7D7D-FB93-466F-86DA-809D2174CC4B}" type="doc">
      <dgm:prSet loTypeId="urn:microsoft.com/office/officeart/2005/8/layout/default" loCatId="list" qsTypeId="urn:microsoft.com/office/officeart/2005/8/quickstyle/simple2" qsCatId="simple" csTypeId="urn:microsoft.com/office/officeart/2005/8/colors/accent2_2" csCatId="accent2" phldr="1"/>
      <dgm:spPr/>
      <dgm:t>
        <a:bodyPr/>
        <a:lstStyle/>
        <a:p>
          <a:endParaRPr lang="en-US"/>
        </a:p>
      </dgm:t>
    </dgm:pt>
    <dgm:pt modelId="{6364B447-60D3-47BC-A9D1-FC26FCFC88D2}">
      <dgm:prSet/>
      <dgm:spPr/>
      <dgm:t>
        <a:bodyPr/>
        <a:lstStyle/>
        <a:p>
          <a:r>
            <a:rPr lang="en-US" dirty="0"/>
            <a:t>Can the RIBITS database Cyber Repositories for the Portland Harbor mitigation banks be required to contain the same or equivalent documents as all the other mitigation banks in Oregon?</a:t>
          </a:r>
        </a:p>
      </dgm:t>
    </dgm:pt>
    <dgm:pt modelId="{BBE2BF3E-A075-4A9A-840E-74B0B6899EC5}" type="parTrans" cxnId="{597BE853-1AFB-4799-B226-F4A211F14677}">
      <dgm:prSet/>
      <dgm:spPr/>
      <dgm:t>
        <a:bodyPr/>
        <a:lstStyle/>
        <a:p>
          <a:endParaRPr lang="en-US"/>
        </a:p>
      </dgm:t>
    </dgm:pt>
    <dgm:pt modelId="{3FA24671-CB24-4AF0-8D18-52FC7E3BD2EB}" type="sibTrans" cxnId="{597BE853-1AFB-4799-B226-F4A211F14677}">
      <dgm:prSet/>
      <dgm:spPr/>
      <dgm:t>
        <a:bodyPr/>
        <a:lstStyle/>
        <a:p>
          <a:endParaRPr lang="en-US"/>
        </a:p>
      </dgm:t>
    </dgm:pt>
    <dgm:pt modelId="{8AB27D7C-D488-44EA-8099-ADBAE0B485A5}">
      <dgm:prSet/>
      <dgm:spPr/>
      <dgm:t>
        <a:bodyPr/>
        <a:lstStyle/>
        <a:p>
          <a:r>
            <a:rPr lang="en-US" dirty="0"/>
            <a:t>Can the RIBITS ledger be modified to display the spatial coordinates of the debit site(s) and can a data input rule be used to make the debit site acreage field a required data entry?</a:t>
          </a:r>
        </a:p>
      </dgm:t>
    </dgm:pt>
    <dgm:pt modelId="{28DB2EB6-A259-4692-821E-55DD99F031A1}" type="parTrans" cxnId="{C9C1D1C2-8A46-4D53-B7F5-635C1B75D60E}">
      <dgm:prSet/>
      <dgm:spPr/>
      <dgm:t>
        <a:bodyPr/>
        <a:lstStyle/>
        <a:p>
          <a:endParaRPr lang="en-US"/>
        </a:p>
      </dgm:t>
    </dgm:pt>
    <dgm:pt modelId="{B8319E10-CB1C-478C-B7FF-D6029E401D6A}" type="sibTrans" cxnId="{C9C1D1C2-8A46-4D53-B7F5-635C1B75D60E}">
      <dgm:prSet/>
      <dgm:spPr/>
      <dgm:t>
        <a:bodyPr/>
        <a:lstStyle/>
        <a:p>
          <a:endParaRPr lang="en-US"/>
        </a:p>
      </dgm:t>
    </dgm:pt>
    <dgm:pt modelId="{58CECA7B-5481-4676-B133-897E1139749D}">
      <dgm:prSet/>
      <dgm:spPr/>
      <dgm:t>
        <a:bodyPr/>
        <a:lstStyle/>
        <a:p>
          <a:r>
            <a:rPr lang="en-US" dirty="0"/>
            <a:t>Will the same HEA methods used to derive credits (DSAYs) also be used to calculate debits and thereby assure acreage replacement equivalency?</a:t>
          </a:r>
        </a:p>
      </dgm:t>
    </dgm:pt>
    <dgm:pt modelId="{2BA6DEDC-9A9F-4771-8562-812EE9EBA897}" type="parTrans" cxnId="{8DD2DB2A-87DB-4EED-80F1-847BB8233DD1}">
      <dgm:prSet/>
      <dgm:spPr/>
      <dgm:t>
        <a:bodyPr/>
        <a:lstStyle/>
        <a:p>
          <a:endParaRPr lang="en-US"/>
        </a:p>
      </dgm:t>
    </dgm:pt>
    <dgm:pt modelId="{6B135C7E-DA37-4162-BBC9-D22FD2BA61B2}" type="sibTrans" cxnId="{8DD2DB2A-87DB-4EED-80F1-847BB8233DD1}">
      <dgm:prSet/>
      <dgm:spPr/>
      <dgm:t>
        <a:bodyPr/>
        <a:lstStyle/>
        <a:p>
          <a:endParaRPr lang="en-US"/>
        </a:p>
      </dgm:t>
    </dgm:pt>
    <dgm:pt modelId="{82273FA0-E83D-474F-8285-DAE55FD2530F}">
      <dgm:prSet/>
      <dgm:spPr/>
      <dgm:t>
        <a:bodyPr/>
        <a:lstStyle/>
        <a:p>
          <a:r>
            <a:rPr lang="en-US" dirty="0"/>
            <a:t>Why were 8.29 Credits specifically reallocated as ‘dual purpose’ credits in the RIBITS ledger for the Linnton Mill Mitigation Bank?</a:t>
          </a:r>
        </a:p>
      </dgm:t>
    </dgm:pt>
    <dgm:pt modelId="{38B80BD7-739D-461D-99A2-2C10E72ECB4B}" type="parTrans" cxnId="{B7EB36AA-18D5-498D-AE19-6A74565C212C}">
      <dgm:prSet/>
      <dgm:spPr/>
      <dgm:t>
        <a:bodyPr/>
        <a:lstStyle/>
        <a:p>
          <a:endParaRPr lang="en-US"/>
        </a:p>
      </dgm:t>
    </dgm:pt>
    <dgm:pt modelId="{12AF0797-E11A-413B-9FFB-B95740BECAAC}" type="sibTrans" cxnId="{B7EB36AA-18D5-498D-AE19-6A74565C212C}">
      <dgm:prSet/>
      <dgm:spPr/>
      <dgm:t>
        <a:bodyPr/>
        <a:lstStyle/>
        <a:p>
          <a:endParaRPr lang="en-US"/>
        </a:p>
      </dgm:t>
    </dgm:pt>
    <dgm:pt modelId="{72693136-C885-495E-B044-A0B5CA255F27}">
      <dgm:prSet/>
      <dgm:spPr/>
      <dgm:t>
        <a:bodyPr/>
        <a:lstStyle/>
        <a:p>
          <a:r>
            <a:rPr lang="en-US" dirty="0"/>
            <a:t>Can you please provide the spreadsheets, databases, or any other digital data repositories used to calculate the existing credits and debit withdrawals in the USACOE RIBITS database?</a:t>
          </a:r>
        </a:p>
      </dgm:t>
    </dgm:pt>
    <dgm:pt modelId="{831E3C28-29FD-49FF-85AF-1C78370DF179}" type="parTrans" cxnId="{A333C069-F780-4EF5-BEF5-B525E53C508B}">
      <dgm:prSet/>
      <dgm:spPr/>
      <dgm:t>
        <a:bodyPr/>
        <a:lstStyle/>
        <a:p>
          <a:endParaRPr lang="en-US"/>
        </a:p>
      </dgm:t>
    </dgm:pt>
    <dgm:pt modelId="{88FAC95B-EEA1-42A7-900E-18B3B7EA2150}" type="sibTrans" cxnId="{A333C069-F780-4EF5-BEF5-B525E53C508B}">
      <dgm:prSet/>
      <dgm:spPr/>
      <dgm:t>
        <a:bodyPr/>
        <a:lstStyle/>
        <a:p>
          <a:endParaRPr lang="en-US"/>
        </a:p>
      </dgm:t>
    </dgm:pt>
    <dgm:pt modelId="{DCD7C235-3AAE-4601-A157-1E72E9898C86}">
      <dgm:prSet/>
      <dgm:spPr/>
      <dgm:t>
        <a:bodyPr/>
        <a:lstStyle/>
        <a:p>
          <a:r>
            <a:rPr lang="en-US" dirty="0"/>
            <a:t>Can you please provide the logic/arithmetic NMFS used to derive the HEA ‘discount rate’ applied at the Portland Harbor mitigation banks?</a:t>
          </a:r>
        </a:p>
      </dgm:t>
    </dgm:pt>
    <dgm:pt modelId="{4A6F5F82-9E4B-4026-B28A-3A05F47403BC}" type="parTrans" cxnId="{CDE28A26-3392-4686-9564-392324D16987}">
      <dgm:prSet/>
      <dgm:spPr/>
      <dgm:t>
        <a:bodyPr/>
        <a:lstStyle/>
        <a:p>
          <a:endParaRPr lang="en-US"/>
        </a:p>
      </dgm:t>
    </dgm:pt>
    <dgm:pt modelId="{7D0ED162-8EBD-4E29-BCA4-7F30519454E5}" type="sibTrans" cxnId="{CDE28A26-3392-4686-9564-392324D16987}">
      <dgm:prSet/>
      <dgm:spPr/>
      <dgm:t>
        <a:bodyPr/>
        <a:lstStyle/>
        <a:p>
          <a:endParaRPr lang="en-US"/>
        </a:p>
      </dgm:t>
    </dgm:pt>
    <dgm:pt modelId="{FCD52C2D-2446-44B8-8290-2A4A534BF977}" type="pres">
      <dgm:prSet presAssocID="{B2AF7D7D-FB93-466F-86DA-809D2174CC4B}" presName="diagram" presStyleCnt="0">
        <dgm:presLayoutVars>
          <dgm:dir/>
          <dgm:resizeHandles val="exact"/>
        </dgm:presLayoutVars>
      </dgm:prSet>
      <dgm:spPr/>
    </dgm:pt>
    <dgm:pt modelId="{E530DAD7-02CE-4B03-BF1B-F22CE51D4081}" type="pres">
      <dgm:prSet presAssocID="{6364B447-60D3-47BC-A9D1-FC26FCFC88D2}" presName="node" presStyleLbl="node1" presStyleIdx="0" presStyleCnt="6">
        <dgm:presLayoutVars>
          <dgm:bulletEnabled val="1"/>
        </dgm:presLayoutVars>
      </dgm:prSet>
      <dgm:spPr/>
    </dgm:pt>
    <dgm:pt modelId="{038E63D3-7555-4B9C-9D86-560B26DDA435}" type="pres">
      <dgm:prSet presAssocID="{3FA24671-CB24-4AF0-8D18-52FC7E3BD2EB}" presName="sibTrans" presStyleCnt="0"/>
      <dgm:spPr/>
    </dgm:pt>
    <dgm:pt modelId="{2508DB00-4C12-41DF-BBEB-68D84CD63C5B}" type="pres">
      <dgm:prSet presAssocID="{8AB27D7C-D488-44EA-8099-ADBAE0B485A5}" presName="node" presStyleLbl="node1" presStyleIdx="1" presStyleCnt="6">
        <dgm:presLayoutVars>
          <dgm:bulletEnabled val="1"/>
        </dgm:presLayoutVars>
      </dgm:prSet>
      <dgm:spPr/>
    </dgm:pt>
    <dgm:pt modelId="{063640D2-04CC-4CFE-8601-C22C69109C2B}" type="pres">
      <dgm:prSet presAssocID="{B8319E10-CB1C-478C-B7FF-D6029E401D6A}" presName="sibTrans" presStyleCnt="0"/>
      <dgm:spPr/>
    </dgm:pt>
    <dgm:pt modelId="{1CCC43B8-7347-484D-81D1-4A722CCB12A4}" type="pres">
      <dgm:prSet presAssocID="{58CECA7B-5481-4676-B133-897E1139749D}" presName="node" presStyleLbl="node1" presStyleIdx="2" presStyleCnt="6">
        <dgm:presLayoutVars>
          <dgm:bulletEnabled val="1"/>
        </dgm:presLayoutVars>
      </dgm:prSet>
      <dgm:spPr/>
    </dgm:pt>
    <dgm:pt modelId="{FC9A834D-8640-499C-8F40-B57F822AC51C}" type="pres">
      <dgm:prSet presAssocID="{6B135C7E-DA37-4162-BBC9-D22FD2BA61B2}" presName="sibTrans" presStyleCnt="0"/>
      <dgm:spPr/>
    </dgm:pt>
    <dgm:pt modelId="{78339164-ED9B-4AF5-9476-32C8A76657FB}" type="pres">
      <dgm:prSet presAssocID="{82273FA0-E83D-474F-8285-DAE55FD2530F}" presName="node" presStyleLbl="node1" presStyleIdx="3" presStyleCnt="6">
        <dgm:presLayoutVars>
          <dgm:bulletEnabled val="1"/>
        </dgm:presLayoutVars>
      </dgm:prSet>
      <dgm:spPr/>
    </dgm:pt>
    <dgm:pt modelId="{DC9593E3-7DFF-4536-AC90-3D6D6338E450}" type="pres">
      <dgm:prSet presAssocID="{12AF0797-E11A-413B-9FFB-B95740BECAAC}" presName="sibTrans" presStyleCnt="0"/>
      <dgm:spPr/>
    </dgm:pt>
    <dgm:pt modelId="{C8CAE295-9D2C-4C1D-B626-B67D1ECE6896}" type="pres">
      <dgm:prSet presAssocID="{72693136-C885-495E-B044-A0B5CA255F27}" presName="node" presStyleLbl="node1" presStyleIdx="4" presStyleCnt="6">
        <dgm:presLayoutVars>
          <dgm:bulletEnabled val="1"/>
        </dgm:presLayoutVars>
      </dgm:prSet>
      <dgm:spPr/>
    </dgm:pt>
    <dgm:pt modelId="{3F0C9839-3C13-4402-BC5D-F992B935DB23}" type="pres">
      <dgm:prSet presAssocID="{88FAC95B-EEA1-42A7-900E-18B3B7EA2150}" presName="sibTrans" presStyleCnt="0"/>
      <dgm:spPr/>
    </dgm:pt>
    <dgm:pt modelId="{F8354001-141B-4BD9-95FF-F5BF1ECF7174}" type="pres">
      <dgm:prSet presAssocID="{DCD7C235-3AAE-4601-A157-1E72E9898C86}" presName="node" presStyleLbl="node1" presStyleIdx="5" presStyleCnt="6">
        <dgm:presLayoutVars>
          <dgm:bulletEnabled val="1"/>
        </dgm:presLayoutVars>
      </dgm:prSet>
      <dgm:spPr/>
    </dgm:pt>
  </dgm:ptLst>
  <dgm:cxnLst>
    <dgm:cxn modelId="{DDB7F800-155B-4F64-89F1-7029E381796A}" type="presOf" srcId="{8AB27D7C-D488-44EA-8099-ADBAE0B485A5}" destId="{2508DB00-4C12-41DF-BBEB-68D84CD63C5B}" srcOrd="0" destOrd="0" presId="urn:microsoft.com/office/officeart/2005/8/layout/default"/>
    <dgm:cxn modelId="{D5BCC104-03BD-4AB5-915E-345A4C98EF66}" type="presOf" srcId="{B2AF7D7D-FB93-466F-86DA-809D2174CC4B}" destId="{FCD52C2D-2446-44B8-8290-2A4A534BF977}" srcOrd="0" destOrd="0" presId="urn:microsoft.com/office/officeart/2005/8/layout/default"/>
    <dgm:cxn modelId="{CDE28A26-3392-4686-9564-392324D16987}" srcId="{B2AF7D7D-FB93-466F-86DA-809D2174CC4B}" destId="{DCD7C235-3AAE-4601-A157-1E72E9898C86}" srcOrd="5" destOrd="0" parTransId="{4A6F5F82-9E4B-4026-B28A-3A05F47403BC}" sibTransId="{7D0ED162-8EBD-4E29-BCA4-7F30519454E5}"/>
    <dgm:cxn modelId="{8DD2DB2A-87DB-4EED-80F1-847BB8233DD1}" srcId="{B2AF7D7D-FB93-466F-86DA-809D2174CC4B}" destId="{58CECA7B-5481-4676-B133-897E1139749D}" srcOrd="2" destOrd="0" parTransId="{2BA6DEDC-9A9F-4771-8562-812EE9EBA897}" sibTransId="{6B135C7E-DA37-4162-BBC9-D22FD2BA61B2}"/>
    <dgm:cxn modelId="{A333C069-F780-4EF5-BEF5-B525E53C508B}" srcId="{B2AF7D7D-FB93-466F-86DA-809D2174CC4B}" destId="{72693136-C885-495E-B044-A0B5CA255F27}" srcOrd="4" destOrd="0" parTransId="{831E3C28-29FD-49FF-85AF-1C78370DF179}" sibTransId="{88FAC95B-EEA1-42A7-900E-18B3B7EA2150}"/>
    <dgm:cxn modelId="{597BE853-1AFB-4799-B226-F4A211F14677}" srcId="{B2AF7D7D-FB93-466F-86DA-809D2174CC4B}" destId="{6364B447-60D3-47BC-A9D1-FC26FCFC88D2}" srcOrd="0" destOrd="0" parTransId="{BBE2BF3E-A075-4A9A-840E-74B0B6899EC5}" sibTransId="{3FA24671-CB24-4AF0-8D18-52FC7E3BD2EB}"/>
    <dgm:cxn modelId="{98096E9F-2F86-440B-A3CE-A4159B20594D}" type="presOf" srcId="{82273FA0-E83D-474F-8285-DAE55FD2530F}" destId="{78339164-ED9B-4AF5-9476-32C8A76657FB}" srcOrd="0" destOrd="0" presId="urn:microsoft.com/office/officeart/2005/8/layout/default"/>
    <dgm:cxn modelId="{FA6AA2A2-2DA8-4BFD-B409-75E81B0DA985}" type="presOf" srcId="{6364B447-60D3-47BC-A9D1-FC26FCFC88D2}" destId="{E530DAD7-02CE-4B03-BF1B-F22CE51D4081}" srcOrd="0" destOrd="0" presId="urn:microsoft.com/office/officeart/2005/8/layout/default"/>
    <dgm:cxn modelId="{B7EB36AA-18D5-498D-AE19-6A74565C212C}" srcId="{B2AF7D7D-FB93-466F-86DA-809D2174CC4B}" destId="{82273FA0-E83D-474F-8285-DAE55FD2530F}" srcOrd="3" destOrd="0" parTransId="{38B80BD7-739D-461D-99A2-2C10E72ECB4B}" sibTransId="{12AF0797-E11A-413B-9FFB-B95740BECAAC}"/>
    <dgm:cxn modelId="{6CDD7CBB-A884-420E-857A-89800685EC59}" type="presOf" srcId="{58CECA7B-5481-4676-B133-897E1139749D}" destId="{1CCC43B8-7347-484D-81D1-4A722CCB12A4}" srcOrd="0" destOrd="0" presId="urn:microsoft.com/office/officeart/2005/8/layout/default"/>
    <dgm:cxn modelId="{C9C1D1C2-8A46-4D53-B7F5-635C1B75D60E}" srcId="{B2AF7D7D-FB93-466F-86DA-809D2174CC4B}" destId="{8AB27D7C-D488-44EA-8099-ADBAE0B485A5}" srcOrd="1" destOrd="0" parTransId="{28DB2EB6-A259-4692-821E-55DD99F031A1}" sibTransId="{B8319E10-CB1C-478C-B7FF-D6029E401D6A}"/>
    <dgm:cxn modelId="{133EBFE2-4D2B-4F54-8B07-448EB04B59A8}" type="presOf" srcId="{DCD7C235-3AAE-4601-A157-1E72E9898C86}" destId="{F8354001-141B-4BD9-95FF-F5BF1ECF7174}" srcOrd="0" destOrd="0" presId="urn:microsoft.com/office/officeart/2005/8/layout/default"/>
    <dgm:cxn modelId="{7BFE50E5-81C0-4853-9D49-A1FDCD61392B}" type="presOf" srcId="{72693136-C885-495E-B044-A0B5CA255F27}" destId="{C8CAE295-9D2C-4C1D-B626-B67D1ECE6896}" srcOrd="0" destOrd="0" presId="urn:microsoft.com/office/officeart/2005/8/layout/default"/>
    <dgm:cxn modelId="{DB6503F8-79D9-4775-B4F4-72AB38CADD7C}" type="presParOf" srcId="{FCD52C2D-2446-44B8-8290-2A4A534BF977}" destId="{E530DAD7-02CE-4B03-BF1B-F22CE51D4081}" srcOrd="0" destOrd="0" presId="urn:microsoft.com/office/officeart/2005/8/layout/default"/>
    <dgm:cxn modelId="{15F2D270-F2AA-4291-9C37-9ADF7B2C4DDC}" type="presParOf" srcId="{FCD52C2D-2446-44B8-8290-2A4A534BF977}" destId="{038E63D3-7555-4B9C-9D86-560B26DDA435}" srcOrd="1" destOrd="0" presId="urn:microsoft.com/office/officeart/2005/8/layout/default"/>
    <dgm:cxn modelId="{E5E03B38-1926-4074-8216-56416372E603}" type="presParOf" srcId="{FCD52C2D-2446-44B8-8290-2A4A534BF977}" destId="{2508DB00-4C12-41DF-BBEB-68D84CD63C5B}" srcOrd="2" destOrd="0" presId="urn:microsoft.com/office/officeart/2005/8/layout/default"/>
    <dgm:cxn modelId="{AA23D0EA-A506-4179-9F0E-77C8D4A6539D}" type="presParOf" srcId="{FCD52C2D-2446-44B8-8290-2A4A534BF977}" destId="{063640D2-04CC-4CFE-8601-C22C69109C2B}" srcOrd="3" destOrd="0" presId="urn:microsoft.com/office/officeart/2005/8/layout/default"/>
    <dgm:cxn modelId="{BB824700-8373-4C71-88AB-6DF0AC1D4D2F}" type="presParOf" srcId="{FCD52C2D-2446-44B8-8290-2A4A534BF977}" destId="{1CCC43B8-7347-484D-81D1-4A722CCB12A4}" srcOrd="4" destOrd="0" presId="urn:microsoft.com/office/officeart/2005/8/layout/default"/>
    <dgm:cxn modelId="{AB9A37BD-70DA-478D-984A-D3AE3A7E98C8}" type="presParOf" srcId="{FCD52C2D-2446-44B8-8290-2A4A534BF977}" destId="{FC9A834D-8640-499C-8F40-B57F822AC51C}" srcOrd="5" destOrd="0" presId="urn:microsoft.com/office/officeart/2005/8/layout/default"/>
    <dgm:cxn modelId="{A7E6A1F4-6665-4790-BE8B-9DA3EE64B709}" type="presParOf" srcId="{FCD52C2D-2446-44B8-8290-2A4A534BF977}" destId="{78339164-ED9B-4AF5-9476-32C8A76657FB}" srcOrd="6" destOrd="0" presId="urn:microsoft.com/office/officeart/2005/8/layout/default"/>
    <dgm:cxn modelId="{C55C0D3C-985E-4104-A52F-E7BCA1BBEE39}" type="presParOf" srcId="{FCD52C2D-2446-44B8-8290-2A4A534BF977}" destId="{DC9593E3-7DFF-4536-AC90-3D6D6338E450}" srcOrd="7" destOrd="0" presId="urn:microsoft.com/office/officeart/2005/8/layout/default"/>
    <dgm:cxn modelId="{3FFE0C55-B592-447F-95B1-7427A9712073}" type="presParOf" srcId="{FCD52C2D-2446-44B8-8290-2A4A534BF977}" destId="{C8CAE295-9D2C-4C1D-B626-B67D1ECE6896}" srcOrd="8" destOrd="0" presId="urn:microsoft.com/office/officeart/2005/8/layout/default"/>
    <dgm:cxn modelId="{2A2091AD-2090-45DD-B500-5AD0076758F3}" type="presParOf" srcId="{FCD52C2D-2446-44B8-8290-2A4A534BF977}" destId="{3F0C9839-3C13-4402-BC5D-F992B935DB23}" srcOrd="9" destOrd="0" presId="urn:microsoft.com/office/officeart/2005/8/layout/default"/>
    <dgm:cxn modelId="{60683B29-216E-49F1-BDD9-17CB00B71B4D}" type="presParOf" srcId="{FCD52C2D-2446-44B8-8290-2A4A534BF977}" destId="{F8354001-141B-4BD9-95FF-F5BF1ECF7174}"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2AF7D7D-FB93-466F-86DA-809D2174CC4B}" type="doc">
      <dgm:prSet loTypeId="urn:microsoft.com/office/officeart/2005/8/layout/default" loCatId="list" qsTypeId="urn:microsoft.com/office/officeart/2005/8/quickstyle/simple2" qsCatId="simple" csTypeId="urn:microsoft.com/office/officeart/2005/8/colors/accent2_2" csCatId="accent2" phldr="1"/>
      <dgm:spPr/>
      <dgm:t>
        <a:bodyPr/>
        <a:lstStyle/>
        <a:p>
          <a:endParaRPr lang="en-US"/>
        </a:p>
      </dgm:t>
    </dgm:pt>
    <dgm:pt modelId="{6364B447-60D3-47BC-A9D1-FC26FCFC88D2}">
      <dgm:prSet/>
      <dgm:spPr/>
      <dgm:t>
        <a:bodyPr/>
        <a:lstStyle/>
        <a:p>
          <a:r>
            <a:rPr lang="en-US" dirty="0"/>
            <a:t>Where can the coordinate data for the vegetation transect starting points be acquired?</a:t>
          </a:r>
        </a:p>
      </dgm:t>
    </dgm:pt>
    <dgm:pt modelId="{BBE2BF3E-A075-4A9A-840E-74B0B6899EC5}" type="parTrans" cxnId="{597BE853-1AFB-4799-B226-F4A211F14677}">
      <dgm:prSet/>
      <dgm:spPr/>
      <dgm:t>
        <a:bodyPr/>
        <a:lstStyle/>
        <a:p>
          <a:endParaRPr lang="en-US"/>
        </a:p>
      </dgm:t>
    </dgm:pt>
    <dgm:pt modelId="{3FA24671-CB24-4AF0-8D18-52FC7E3BD2EB}" type="sibTrans" cxnId="{597BE853-1AFB-4799-B226-F4A211F14677}">
      <dgm:prSet/>
      <dgm:spPr/>
      <dgm:t>
        <a:bodyPr/>
        <a:lstStyle/>
        <a:p>
          <a:endParaRPr lang="en-US"/>
        </a:p>
      </dgm:t>
    </dgm:pt>
    <dgm:pt modelId="{8AB27D7C-D488-44EA-8099-ADBAE0B485A5}">
      <dgm:prSet/>
      <dgm:spPr/>
      <dgm:t>
        <a:bodyPr/>
        <a:lstStyle/>
        <a:p>
          <a:r>
            <a:rPr lang="en-US" dirty="0"/>
            <a:t>Where can the bearing data for the vegetation transect starting points be acquired?</a:t>
          </a:r>
        </a:p>
      </dgm:t>
    </dgm:pt>
    <dgm:pt modelId="{28DB2EB6-A259-4692-821E-55DD99F031A1}" type="parTrans" cxnId="{C9C1D1C2-8A46-4D53-B7F5-635C1B75D60E}">
      <dgm:prSet/>
      <dgm:spPr/>
      <dgm:t>
        <a:bodyPr/>
        <a:lstStyle/>
        <a:p>
          <a:endParaRPr lang="en-US"/>
        </a:p>
      </dgm:t>
    </dgm:pt>
    <dgm:pt modelId="{B8319E10-CB1C-478C-B7FF-D6029E401D6A}" type="sibTrans" cxnId="{C9C1D1C2-8A46-4D53-B7F5-635C1B75D60E}">
      <dgm:prSet/>
      <dgm:spPr/>
      <dgm:t>
        <a:bodyPr/>
        <a:lstStyle/>
        <a:p>
          <a:endParaRPr lang="en-US"/>
        </a:p>
      </dgm:t>
    </dgm:pt>
    <dgm:pt modelId="{58CECA7B-5481-4676-B133-897E1139749D}">
      <dgm:prSet/>
      <dgm:spPr/>
      <dgm:t>
        <a:bodyPr/>
        <a:lstStyle/>
        <a:p>
          <a:r>
            <a:rPr lang="en-US" dirty="0"/>
            <a:t>Were vegetation sample units delineated and mapped?  If so, where can this data be acquired?</a:t>
          </a:r>
        </a:p>
      </dgm:t>
    </dgm:pt>
    <dgm:pt modelId="{2BA6DEDC-9A9F-4771-8562-812EE9EBA897}" type="parTrans" cxnId="{8DD2DB2A-87DB-4EED-80F1-847BB8233DD1}">
      <dgm:prSet/>
      <dgm:spPr/>
      <dgm:t>
        <a:bodyPr/>
        <a:lstStyle/>
        <a:p>
          <a:endParaRPr lang="en-US"/>
        </a:p>
      </dgm:t>
    </dgm:pt>
    <dgm:pt modelId="{6B135C7E-DA37-4162-BBC9-D22FD2BA61B2}" type="sibTrans" cxnId="{8DD2DB2A-87DB-4EED-80F1-847BB8233DD1}">
      <dgm:prSet/>
      <dgm:spPr/>
      <dgm:t>
        <a:bodyPr/>
        <a:lstStyle/>
        <a:p>
          <a:endParaRPr lang="en-US"/>
        </a:p>
      </dgm:t>
    </dgm:pt>
    <dgm:pt modelId="{82273FA0-E83D-474F-8285-DAE55FD2530F}">
      <dgm:prSet/>
      <dgm:spPr/>
      <dgm:t>
        <a:bodyPr/>
        <a:lstStyle/>
        <a:p>
          <a:r>
            <a:rPr lang="en-US" dirty="0"/>
            <a:t>Were reference sites used to determine performance standard pass / fail thresholds?  If so, where can the reference site data be acquired?</a:t>
          </a:r>
        </a:p>
      </dgm:t>
    </dgm:pt>
    <dgm:pt modelId="{38B80BD7-739D-461D-99A2-2C10E72ECB4B}" type="parTrans" cxnId="{B7EB36AA-18D5-498D-AE19-6A74565C212C}">
      <dgm:prSet/>
      <dgm:spPr/>
      <dgm:t>
        <a:bodyPr/>
        <a:lstStyle/>
        <a:p>
          <a:endParaRPr lang="en-US"/>
        </a:p>
      </dgm:t>
    </dgm:pt>
    <dgm:pt modelId="{12AF0797-E11A-413B-9FFB-B95740BECAAC}" type="sibTrans" cxnId="{B7EB36AA-18D5-498D-AE19-6A74565C212C}">
      <dgm:prSet/>
      <dgm:spPr/>
      <dgm:t>
        <a:bodyPr/>
        <a:lstStyle/>
        <a:p>
          <a:endParaRPr lang="en-US"/>
        </a:p>
      </dgm:t>
    </dgm:pt>
    <dgm:pt modelId="{72693136-C885-495E-B044-A0B5CA255F27}">
      <dgm:prSet/>
      <dgm:spPr/>
      <dgm:t>
        <a:bodyPr/>
        <a:lstStyle/>
        <a:p>
          <a:r>
            <a:rPr lang="en-US" dirty="0"/>
            <a:t>How were vegetation performance standards evaluated and used in making decisions about credit releases for the mitigation banks?</a:t>
          </a:r>
        </a:p>
      </dgm:t>
    </dgm:pt>
    <dgm:pt modelId="{831E3C28-29FD-49FF-85AF-1C78370DF179}" type="parTrans" cxnId="{A333C069-F780-4EF5-BEF5-B525E53C508B}">
      <dgm:prSet/>
      <dgm:spPr/>
      <dgm:t>
        <a:bodyPr/>
        <a:lstStyle/>
        <a:p>
          <a:endParaRPr lang="en-US"/>
        </a:p>
      </dgm:t>
    </dgm:pt>
    <dgm:pt modelId="{88FAC95B-EEA1-42A7-900E-18B3B7EA2150}" type="sibTrans" cxnId="{A333C069-F780-4EF5-BEF5-B525E53C508B}">
      <dgm:prSet/>
      <dgm:spPr/>
      <dgm:t>
        <a:bodyPr/>
        <a:lstStyle/>
        <a:p>
          <a:endParaRPr lang="en-US"/>
        </a:p>
      </dgm:t>
    </dgm:pt>
    <dgm:pt modelId="{DCD7C235-3AAE-4601-A157-1E72E9898C86}">
      <dgm:prSet/>
      <dgm:spPr/>
      <dgm:t>
        <a:bodyPr/>
        <a:lstStyle/>
        <a:p>
          <a:r>
            <a:rPr lang="en-US" dirty="0"/>
            <a:t>Can you please provide the spreadsheets, databases, or any other digital repositories used to calculate the vegetation performance standard threshold tests?</a:t>
          </a:r>
        </a:p>
      </dgm:t>
    </dgm:pt>
    <dgm:pt modelId="{4A6F5F82-9E4B-4026-B28A-3A05F47403BC}" type="parTrans" cxnId="{CDE28A26-3392-4686-9564-392324D16987}">
      <dgm:prSet/>
      <dgm:spPr/>
      <dgm:t>
        <a:bodyPr/>
        <a:lstStyle/>
        <a:p>
          <a:endParaRPr lang="en-US"/>
        </a:p>
      </dgm:t>
    </dgm:pt>
    <dgm:pt modelId="{7D0ED162-8EBD-4E29-BCA4-7F30519454E5}" type="sibTrans" cxnId="{CDE28A26-3392-4686-9564-392324D16987}">
      <dgm:prSet/>
      <dgm:spPr/>
      <dgm:t>
        <a:bodyPr/>
        <a:lstStyle/>
        <a:p>
          <a:endParaRPr lang="en-US"/>
        </a:p>
      </dgm:t>
    </dgm:pt>
    <dgm:pt modelId="{FCD52C2D-2446-44B8-8290-2A4A534BF977}" type="pres">
      <dgm:prSet presAssocID="{B2AF7D7D-FB93-466F-86DA-809D2174CC4B}" presName="diagram" presStyleCnt="0">
        <dgm:presLayoutVars>
          <dgm:dir/>
          <dgm:resizeHandles val="exact"/>
        </dgm:presLayoutVars>
      </dgm:prSet>
      <dgm:spPr/>
    </dgm:pt>
    <dgm:pt modelId="{E530DAD7-02CE-4B03-BF1B-F22CE51D4081}" type="pres">
      <dgm:prSet presAssocID="{6364B447-60D3-47BC-A9D1-FC26FCFC88D2}" presName="node" presStyleLbl="node1" presStyleIdx="0" presStyleCnt="6">
        <dgm:presLayoutVars>
          <dgm:bulletEnabled val="1"/>
        </dgm:presLayoutVars>
      </dgm:prSet>
      <dgm:spPr/>
    </dgm:pt>
    <dgm:pt modelId="{038E63D3-7555-4B9C-9D86-560B26DDA435}" type="pres">
      <dgm:prSet presAssocID="{3FA24671-CB24-4AF0-8D18-52FC7E3BD2EB}" presName="sibTrans" presStyleCnt="0"/>
      <dgm:spPr/>
    </dgm:pt>
    <dgm:pt modelId="{2508DB00-4C12-41DF-BBEB-68D84CD63C5B}" type="pres">
      <dgm:prSet presAssocID="{8AB27D7C-D488-44EA-8099-ADBAE0B485A5}" presName="node" presStyleLbl="node1" presStyleIdx="1" presStyleCnt="6">
        <dgm:presLayoutVars>
          <dgm:bulletEnabled val="1"/>
        </dgm:presLayoutVars>
      </dgm:prSet>
      <dgm:spPr/>
    </dgm:pt>
    <dgm:pt modelId="{063640D2-04CC-4CFE-8601-C22C69109C2B}" type="pres">
      <dgm:prSet presAssocID="{B8319E10-CB1C-478C-B7FF-D6029E401D6A}" presName="sibTrans" presStyleCnt="0"/>
      <dgm:spPr/>
    </dgm:pt>
    <dgm:pt modelId="{1CCC43B8-7347-484D-81D1-4A722CCB12A4}" type="pres">
      <dgm:prSet presAssocID="{58CECA7B-5481-4676-B133-897E1139749D}" presName="node" presStyleLbl="node1" presStyleIdx="2" presStyleCnt="6">
        <dgm:presLayoutVars>
          <dgm:bulletEnabled val="1"/>
        </dgm:presLayoutVars>
      </dgm:prSet>
      <dgm:spPr/>
    </dgm:pt>
    <dgm:pt modelId="{FC9A834D-8640-499C-8F40-B57F822AC51C}" type="pres">
      <dgm:prSet presAssocID="{6B135C7E-DA37-4162-BBC9-D22FD2BA61B2}" presName="sibTrans" presStyleCnt="0"/>
      <dgm:spPr/>
    </dgm:pt>
    <dgm:pt modelId="{78339164-ED9B-4AF5-9476-32C8A76657FB}" type="pres">
      <dgm:prSet presAssocID="{82273FA0-E83D-474F-8285-DAE55FD2530F}" presName="node" presStyleLbl="node1" presStyleIdx="3" presStyleCnt="6">
        <dgm:presLayoutVars>
          <dgm:bulletEnabled val="1"/>
        </dgm:presLayoutVars>
      </dgm:prSet>
      <dgm:spPr/>
    </dgm:pt>
    <dgm:pt modelId="{DC9593E3-7DFF-4536-AC90-3D6D6338E450}" type="pres">
      <dgm:prSet presAssocID="{12AF0797-E11A-413B-9FFB-B95740BECAAC}" presName="sibTrans" presStyleCnt="0"/>
      <dgm:spPr/>
    </dgm:pt>
    <dgm:pt modelId="{C8CAE295-9D2C-4C1D-B626-B67D1ECE6896}" type="pres">
      <dgm:prSet presAssocID="{72693136-C885-495E-B044-A0B5CA255F27}" presName="node" presStyleLbl="node1" presStyleIdx="4" presStyleCnt="6">
        <dgm:presLayoutVars>
          <dgm:bulletEnabled val="1"/>
        </dgm:presLayoutVars>
      </dgm:prSet>
      <dgm:spPr/>
    </dgm:pt>
    <dgm:pt modelId="{3F0C9839-3C13-4402-BC5D-F992B935DB23}" type="pres">
      <dgm:prSet presAssocID="{88FAC95B-EEA1-42A7-900E-18B3B7EA2150}" presName="sibTrans" presStyleCnt="0"/>
      <dgm:spPr/>
    </dgm:pt>
    <dgm:pt modelId="{F8354001-141B-4BD9-95FF-F5BF1ECF7174}" type="pres">
      <dgm:prSet presAssocID="{DCD7C235-3AAE-4601-A157-1E72E9898C86}" presName="node" presStyleLbl="node1" presStyleIdx="5" presStyleCnt="6">
        <dgm:presLayoutVars>
          <dgm:bulletEnabled val="1"/>
        </dgm:presLayoutVars>
      </dgm:prSet>
      <dgm:spPr/>
    </dgm:pt>
  </dgm:ptLst>
  <dgm:cxnLst>
    <dgm:cxn modelId="{DDB7F800-155B-4F64-89F1-7029E381796A}" type="presOf" srcId="{8AB27D7C-D488-44EA-8099-ADBAE0B485A5}" destId="{2508DB00-4C12-41DF-BBEB-68D84CD63C5B}" srcOrd="0" destOrd="0" presId="urn:microsoft.com/office/officeart/2005/8/layout/default"/>
    <dgm:cxn modelId="{D5BCC104-03BD-4AB5-915E-345A4C98EF66}" type="presOf" srcId="{B2AF7D7D-FB93-466F-86DA-809D2174CC4B}" destId="{FCD52C2D-2446-44B8-8290-2A4A534BF977}" srcOrd="0" destOrd="0" presId="urn:microsoft.com/office/officeart/2005/8/layout/default"/>
    <dgm:cxn modelId="{CDE28A26-3392-4686-9564-392324D16987}" srcId="{B2AF7D7D-FB93-466F-86DA-809D2174CC4B}" destId="{DCD7C235-3AAE-4601-A157-1E72E9898C86}" srcOrd="5" destOrd="0" parTransId="{4A6F5F82-9E4B-4026-B28A-3A05F47403BC}" sibTransId="{7D0ED162-8EBD-4E29-BCA4-7F30519454E5}"/>
    <dgm:cxn modelId="{8DD2DB2A-87DB-4EED-80F1-847BB8233DD1}" srcId="{B2AF7D7D-FB93-466F-86DA-809D2174CC4B}" destId="{58CECA7B-5481-4676-B133-897E1139749D}" srcOrd="2" destOrd="0" parTransId="{2BA6DEDC-9A9F-4771-8562-812EE9EBA897}" sibTransId="{6B135C7E-DA37-4162-BBC9-D22FD2BA61B2}"/>
    <dgm:cxn modelId="{A333C069-F780-4EF5-BEF5-B525E53C508B}" srcId="{B2AF7D7D-FB93-466F-86DA-809D2174CC4B}" destId="{72693136-C885-495E-B044-A0B5CA255F27}" srcOrd="4" destOrd="0" parTransId="{831E3C28-29FD-49FF-85AF-1C78370DF179}" sibTransId="{88FAC95B-EEA1-42A7-900E-18B3B7EA2150}"/>
    <dgm:cxn modelId="{597BE853-1AFB-4799-B226-F4A211F14677}" srcId="{B2AF7D7D-FB93-466F-86DA-809D2174CC4B}" destId="{6364B447-60D3-47BC-A9D1-FC26FCFC88D2}" srcOrd="0" destOrd="0" parTransId="{BBE2BF3E-A075-4A9A-840E-74B0B6899EC5}" sibTransId="{3FA24671-CB24-4AF0-8D18-52FC7E3BD2EB}"/>
    <dgm:cxn modelId="{98096E9F-2F86-440B-A3CE-A4159B20594D}" type="presOf" srcId="{82273FA0-E83D-474F-8285-DAE55FD2530F}" destId="{78339164-ED9B-4AF5-9476-32C8A76657FB}" srcOrd="0" destOrd="0" presId="urn:microsoft.com/office/officeart/2005/8/layout/default"/>
    <dgm:cxn modelId="{FA6AA2A2-2DA8-4BFD-B409-75E81B0DA985}" type="presOf" srcId="{6364B447-60D3-47BC-A9D1-FC26FCFC88D2}" destId="{E530DAD7-02CE-4B03-BF1B-F22CE51D4081}" srcOrd="0" destOrd="0" presId="urn:microsoft.com/office/officeart/2005/8/layout/default"/>
    <dgm:cxn modelId="{B7EB36AA-18D5-498D-AE19-6A74565C212C}" srcId="{B2AF7D7D-FB93-466F-86DA-809D2174CC4B}" destId="{82273FA0-E83D-474F-8285-DAE55FD2530F}" srcOrd="3" destOrd="0" parTransId="{38B80BD7-739D-461D-99A2-2C10E72ECB4B}" sibTransId="{12AF0797-E11A-413B-9FFB-B95740BECAAC}"/>
    <dgm:cxn modelId="{6CDD7CBB-A884-420E-857A-89800685EC59}" type="presOf" srcId="{58CECA7B-5481-4676-B133-897E1139749D}" destId="{1CCC43B8-7347-484D-81D1-4A722CCB12A4}" srcOrd="0" destOrd="0" presId="urn:microsoft.com/office/officeart/2005/8/layout/default"/>
    <dgm:cxn modelId="{C9C1D1C2-8A46-4D53-B7F5-635C1B75D60E}" srcId="{B2AF7D7D-FB93-466F-86DA-809D2174CC4B}" destId="{8AB27D7C-D488-44EA-8099-ADBAE0B485A5}" srcOrd="1" destOrd="0" parTransId="{28DB2EB6-A259-4692-821E-55DD99F031A1}" sibTransId="{B8319E10-CB1C-478C-B7FF-D6029E401D6A}"/>
    <dgm:cxn modelId="{133EBFE2-4D2B-4F54-8B07-448EB04B59A8}" type="presOf" srcId="{DCD7C235-3AAE-4601-A157-1E72E9898C86}" destId="{F8354001-141B-4BD9-95FF-F5BF1ECF7174}" srcOrd="0" destOrd="0" presId="urn:microsoft.com/office/officeart/2005/8/layout/default"/>
    <dgm:cxn modelId="{7BFE50E5-81C0-4853-9D49-A1FDCD61392B}" type="presOf" srcId="{72693136-C885-495E-B044-A0B5CA255F27}" destId="{C8CAE295-9D2C-4C1D-B626-B67D1ECE6896}" srcOrd="0" destOrd="0" presId="urn:microsoft.com/office/officeart/2005/8/layout/default"/>
    <dgm:cxn modelId="{DB6503F8-79D9-4775-B4F4-72AB38CADD7C}" type="presParOf" srcId="{FCD52C2D-2446-44B8-8290-2A4A534BF977}" destId="{E530DAD7-02CE-4B03-BF1B-F22CE51D4081}" srcOrd="0" destOrd="0" presId="urn:microsoft.com/office/officeart/2005/8/layout/default"/>
    <dgm:cxn modelId="{15F2D270-F2AA-4291-9C37-9ADF7B2C4DDC}" type="presParOf" srcId="{FCD52C2D-2446-44B8-8290-2A4A534BF977}" destId="{038E63D3-7555-4B9C-9D86-560B26DDA435}" srcOrd="1" destOrd="0" presId="urn:microsoft.com/office/officeart/2005/8/layout/default"/>
    <dgm:cxn modelId="{E5E03B38-1926-4074-8216-56416372E603}" type="presParOf" srcId="{FCD52C2D-2446-44B8-8290-2A4A534BF977}" destId="{2508DB00-4C12-41DF-BBEB-68D84CD63C5B}" srcOrd="2" destOrd="0" presId="urn:microsoft.com/office/officeart/2005/8/layout/default"/>
    <dgm:cxn modelId="{AA23D0EA-A506-4179-9F0E-77C8D4A6539D}" type="presParOf" srcId="{FCD52C2D-2446-44B8-8290-2A4A534BF977}" destId="{063640D2-04CC-4CFE-8601-C22C69109C2B}" srcOrd="3" destOrd="0" presId="urn:microsoft.com/office/officeart/2005/8/layout/default"/>
    <dgm:cxn modelId="{BB824700-8373-4C71-88AB-6DF0AC1D4D2F}" type="presParOf" srcId="{FCD52C2D-2446-44B8-8290-2A4A534BF977}" destId="{1CCC43B8-7347-484D-81D1-4A722CCB12A4}" srcOrd="4" destOrd="0" presId="urn:microsoft.com/office/officeart/2005/8/layout/default"/>
    <dgm:cxn modelId="{AB9A37BD-70DA-478D-984A-D3AE3A7E98C8}" type="presParOf" srcId="{FCD52C2D-2446-44B8-8290-2A4A534BF977}" destId="{FC9A834D-8640-499C-8F40-B57F822AC51C}" srcOrd="5" destOrd="0" presId="urn:microsoft.com/office/officeart/2005/8/layout/default"/>
    <dgm:cxn modelId="{A7E6A1F4-6665-4790-BE8B-9DA3EE64B709}" type="presParOf" srcId="{FCD52C2D-2446-44B8-8290-2A4A534BF977}" destId="{78339164-ED9B-4AF5-9476-32C8A76657FB}" srcOrd="6" destOrd="0" presId="urn:microsoft.com/office/officeart/2005/8/layout/default"/>
    <dgm:cxn modelId="{C55C0D3C-985E-4104-A52F-E7BCA1BBEE39}" type="presParOf" srcId="{FCD52C2D-2446-44B8-8290-2A4A534BF977}" destId="{DC9593E3-7DFF-4536-AC90-3D6D6338E450}" srcOrd="7" destOrd="0" presId="urn:microsoft.com/office/officeart/2005/8/layout/default"/>
    <dgm:cxn modelId="{3FFE0C55-B592-447F-95B1-7427A9712073}" type="presParOf" srcId="{FCD52C2D-2446-44B8-8290-2A4A534BF977}" destId="{C8CAE295-9D2C-4C1D-B626-B67D1ECE6896}" srcOrd="8" destOrd="0" presId="urn:microsoft.com/office/officeart/2005/8/layout/default"/>
    <dgm:cxn modelId="{2A2091AD-2090-45DD-B500-5AD0076758F3}" type="presParOf" srcId="{FCD52C2D-2446-44B8-8290-2A4A534BF977}" destId="{3F0C9839-3C13-4402-BC5D-F992B935DB23}" srcOrd="9" destOrd="0" presId="urn:microsoft.com/office/officeart/2005/8/layout/default"/>
    <dgm:cxn modelId="{60683B29-216E-49F1-BDD9-17CB00B71B4D}" type="presParOf" srcId="{FCD52C2D-2446-44B8-8290-2A4A534BF977}" destId="{F8354001-141B-4BD9-95FF-F5BF1ECF7174}"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8D50F-2F07-4AE3-BC06-E5299C2A9F84}">
      <dsp:nvSpPr>
        <dsp:cNvPr id="0" name=""/>
        <dsp:cNvSpPr/>
      </dsp:nvSpPr>
      <dsp:spPr>
        <a:xfrm>
          <a:off x="33" y="246302"/>
          <a:ext cx="3178678" cy="1112003"/>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a:t>Credits and Debits (Discounted-Service-Acre-Years)</a:t>
          </a:r>
        </a:p>
      </dsp:txBody>
      <dsp:txXfrm>
        <a:off x="33" y="246302"/>
        <a:ext cx="3178678" cy="1112003"/>
      </dsp:txXfrm>
    </dsp:sp>
    <dsp:sp modelId="{BDD94C57-EB0A-436D-8CA0-CBFFED227B56}">
      <dsp:nvSpPr>
        <dsp:cNvPr id="0" name=""/>
        <dsp:cNvSpPr/>
      </dsp:nvSpPr>
      <dsp:spPr>
        <a:xfrm>
          <a:off x="33" y="1358305"/>
          <a:ext cx="3178678" cy="4200879"/>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a:t>Credits – Assessment of ecological value(s)</a:t>
          </a:r>
        </a:p>
        <a:p>
          <a:pPr marL="228600" lvl="1" indent="-228600" algn="l" defTabSz="977900">
            <a:lnSpc>
              <a:spcPct val="90000"/>
            </a:lnSpc>
            <a:spcBef>
              <a:spcPct val="0"/>
            </a:spcBef>
            <a:spcAft>
              <a:spcPct val="15000"/>
            </a:spcAft>
            <a:buChar char="•"/>
          </a:pPr>
          <a:r>
            <a:rPr lang="en-US" sz="2200" kern="1200"/>
            <a:t>Debits – Assessment of ecological damage(s)</a:t>
          </a:r>
        </a:p>
      </dsp:txBody>
      <dsp:txXfrm>
        <a:off x="33" y="1358305"/>
        <a:ext cx="3178678" cy="4200879"/>
      </dsp:txXfrm>
    </dsp:sp>
    <dsp:sp modelId="{B029F388-1707-44D2-866D-81F8B4C852E9}">
      <dsp:nvSpPr>
        <dsp:cNvPr id="0" name=""/>
        <dsp:cNvSpPr/>
      </dsp:nvSpPr>
      <dsp:spPr>
        <a:xfrm>
          <a:off x="3623726" y="246302"/>
          <a:ext cx="3178678" cy="1112003"/>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a:t>Vegetation Performance Standards</a:t>
          </a:r>
        </a:p>
      </dsp:txBody>
      <dsp:txXfrm>
        <a:off x="3623726" y="246302"/>
        <a:ext cx="3178678" cy="1112003"/>
      </dsp:txXfrm>
    </dsp:sp>
    <dsp:sp modelId="{595540A2-6995-4F34-865B-136B6CF333DC}">
      <dsp:nvSpPr>
        <dsp:cNvPr id="0" name=""/>
        <dsp:cNvSpPr/>
      </dsp:nvSpPr>
      <dsp:spPr>
        <a:xfrm>
          <a:off x="3623726" y="1358305"/>
          <a:ext cx="3178678" cy="4200879"/>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a:t>Trees – Data Driven Threshold Performance Attributes</a:t>
          </a:r>
        </a:p>
        <a:p>
          <a:pPr marL="228600" lvl="1" indent="-228600" algn="l" defTabSz="977900">
            <a:lnSpc>
              <a:spcPct val="90000"/>
            </a:lnSpc>
            <a:spcBef>
              <a:spcPct val="0"/>
            </a:spcBef>
            <a:spcAft>
              <a:spcPct val="15000"/>
            </a:spcAft>
            <a:buChar char="•"/>
          </a:pPr>
          <a:r>
            <a:rPr lang="en-US" sz="2200" kern="1200"/>
            <a:t>Shrubs – Data Driven Threshold Performance Attributes</a:t>
          </a:r>
        </a:p>
        <a:p>
          <a:pPr marL="228600" lvl="1" indent="-228600" algn="l" defTabSz="977900">
            <a:lnSpc>
              <a:spcPct val="90000"/>
            </a:lnSpc>
            <a:spcBef>
              <a:spcPct val="0"/>
            </a:spcBef>
            <a:spcAft>
              <a:spcPct val="15000"/>
            </a:spcAft>
            <a:buChar char="•"/>
          </a:pPr>
          <a:r>
            <a:rPr lang="en-US" sz="2200" kern="1200"/>
            <a:t>Herbaceous – Data Driven Threshold Performance Attributes</a:t>
          </a:r>
        </a:p>
        <a:p>
          <a:pPr marL="228600" lvl="1" indent="-228600" algn="l" defTabSz="977900">
            <a:lnSpc>
              <a:spcPct val="90000"/>
            </a:lnSpc>
            <a:spcBef>
              <a:spcPct val="0"/>
            </a:spcBef>
            <a:spcAft>
              <a:spcPct val="15000"/>
            </a:spcAft>
            <a:buChar char="•"/>
          </a:pPr>
          <a:r>
            <a:rPr lang="en-US" sz="2200" kern="1200"/>
            <a:t>Substrate – Data Driven Threshold Performance Attributes</a:t>
          </a:r>
        </a:p>
      </dsp:txBody>
      <dsp:txXfrm>
        <a:off x="3623726" y="1358305"/>
        <a:ext cx="3178678" cy="42008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C84BFC-EB43-412F-91A2-20F3E735B3A9}">
      <dsp:nvSpPr>
        <dsp:cNvPr id="0" name=""/>
        <dsp:cNvSpPr/>
      </dsp:nvSpPr>
      <dsp:spPr>
        <a:xfrm>
          <a:off x="0" y="0"/>
          <a:ext cx="538956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FD8A88-8A3D-4982-9ED9-F6EE89691BD7}">
      <dsp:nvSpPr>
        <dsp:cNvPr id="0" name=""/>
        <dsp:cNvSpPr/>
      </dsp:nvSpPr>
      <dsp:spPr>
        <a:xfrm>
          <a:off x="0" y="0"/>
          <a:ext cx="5389562" cy="971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Developed by National Marine Fisheries Service to address recovery of estuarine habitats damaged by hazardous materials.</a:t>
          </a:r>
        </a:p>
      </dsp:txBody>
      <dsp:txXfrm>
        <a:off x="0" y="0"/>
        <a:ext cx="5389562" cy="971549"/>
      </dsp:txXfrm>
    </dsp:sp>
    <dsp:sp modelId="{38E246BA-2D7E-433A-8202-6DF22480868F}">
      <dsp:nvSpPr>
        <dsp:cNvPr id="0" name=""/>
        <dsp:cNvSpPr/>
      </dsp:nvSpPr>
      <dsp:spPr>
        <a:xfrm>
          <a:off x="0" y="971549"/>
          <a:ext cx="538956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C76D14-431A-490C-97BC-447C2521F3DE}">
      <dsp:nvSpPr>
        <dsp:cNvPr id="0" name=""/>
        <dsp:cNvSpPr/>
      </dsp:nvSpPr>
      <dsp:spPr>
        <a:xfrm>
          <a:off x="0" y="971549"/>
          <a:ext cx="5389562" cy="971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Uses habitat indicator species (e.g., Chinook salmon) to gauge functional habitat value scores (ranked by an expert panel) ranging from 0 (no value) to 1.0 (optimum value).</a:t>
          </a:r>
        </a:p>
      </dsp:txBody>
      <dsp:txXfrm>
        <a:off x="0" y="971549"/>
        <a:ext cx="5389562" cy="971549"/>
      </dsp:txXfrm>
    </dsp:sp>
    <dsp:sp modelId="{86FF8D15-B948-47F9-AAE4-6A7D060FA7A3}">
      <dsp:nvSpPr>
        <dsp:cNvPr id="0" name=""/>
        <dsp:cNvSpPr/>
      </dsp:nvSpPr>
      <dsp:spPr>
        <a:xfrm>
          <a:off x="0" y="1943099"/>
          <a:ext cx="538956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EE40F9-536F-47FB-8674-B70743705506}">
      <dsp:nvSpPr>
        <dsp:cNvPr id="0" name=""/>
        <dsp:cNvSpPr/>
      </dsp:nvSpPr>
      <dsp:spPr>
        <a:xfrm>
          <a:off x="0" y="1943099"/>
          <a:ext cx="5389562" cy="971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Applies ‘capitalization’ rates to adjust scores based on the delta values between maximum damages to full recovery (Debits) or from baseline to projected target values (Credits) over time.</a:t>
          </a:r>
        </a:p>
      </dsp:txBody>
      <dsp:txXfrm>
        <a:off x="0" y="1943099"/>
        <a:ext cx="5389562" cy="971549"/>
      </dsp:txXfrm>
    </dsp:sp>
    <dsp:sp modelId="{CA97D5FD-1536-4A72-847D-E0C02BE72685}">
      <dsp:nvSpPr>
        <dsp:cNvPr id="0" name=""/>
        <dsp:cNvSpPr/>
      </dsp:nvSpPr>
      <dsp:spPr>
        <a:xfrm>
          <a:off x="0" y="2914649"/>
          <a:ext cx="538956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41DB87-3A71-4B8E-94E8-27101CA9134A}">
      <dsp:nvSpPr>
        <dsp:cNvPr id="0" name=""/>
        <dsp:cNvSpPr/>
      </dsp:nvSpPr>
      <dsp:spPr>
        <a:xfrm>
          <a:off x="0" y="2914649"/>
          <a:ext cx="5389562" cy="971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Habitat values are measured in discounted-service-acre-years (DSAYs aka credits and debits) or value of ecosystem services of one acre of habitat for one year.</a:t>
          </a:r>
        </a:p>
      </dsp:txBody>
      <dsp:txXfrm>
        <a:off x="0" y="2914649"/>
        <a:ext cx="5389562" cy="9715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4B03A0-BCAD-4A37-8E8E-B93486AF4AF0}">
      <dsp:nvSpPr>
        <dsp:cNvPr id="0" name=""/>
        <dsp:cNvSpPr/>
      </dsp:nvSpPr>
      <dsp:spPr>
        <a:xfrm>
          <a:off x="-161114" y="9202"/>
          <a:ext cx="6802438" cy="165345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9F9765-5D01-4C17-B90D-A06860210CDA}">
      <dsp:nvSpPr>
        <dsp:cNvPr id="0" name=""/>
        <dsp:cNvSpPr/>
      </dsp:nvSpPr>
      <dsp:spPr>
        <a:xfrm>
          <a:off x="339055" y="381229"/>
          <a:ext cx="909398" cy="9093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017D79-2120-4C71-97AC-B97E713C2401}">
      <dsp:nvSpPr>
        <dsp:cNvPr id="0" name=""/>
        <dsp:cNvSpPr/>
      </dsp:nvSpPr>
      <dsp:spPr>
        <a:xfrm>
          <a:off x="1748622" y="9202"/>
          <a:ext cx="4888965" cy="1653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990" tIns="174990" rIns="174990" bIns="174990" numCol="1" spcCol="1270" anchor="ctr" anchorCtr="0">
          <a:noAutofit/>
        </a:bodyPr>
        <a:lstStyle/>
        <a:p>
          <a:pPr marL="0" lvl="0" indent="0" algn="l" defTabSz="755650">
            <a:lnSpc>
              <a:spcPct val="100000"/>
            </a:lnSpc>
            <a:spcBef>
              <a:spcPct val="0"/>
            </a:spcBef>
            <a:spcAft>
              <a:spcPct val="35000"/>
            </a:spcAft>
            <a:buNone/>
          </a:pPr>
          <a:r>
            <a:rPr lang="en-US" sz="1700" kern="1200" dirty="0"/>
            <a:t>Habitat equivalency is a service-to-service based scaling method to calculate the amount of restoration necessary to off-set or compensate habitat damages from hazardous substances.</a:t>
          </a:r>
        </a:p>
      </dsp:txBody>
      <dsp:txXfrm>
        <a:off x="1748622" y="9202"/>
        <a:ext cx="4888965" cy="1653452"/>
      </dsp:txXfrm>
    </dsp:sp>
    <dsp:sp modelId="{5E92766C-8D0E-49E7-85AF-414303A38BC9}">
      <dsp:nvSpPr>
        <dsp:cNvPr id="0" name=""/>
        <dsp:cNvSpPr/>
      </dsp:nvSpPr>
      <dsp:spPr>
        <a:xfrm>
          <a:off x="-161114" y="2076017"/>
          <a:ext cx="6802438" cy="165345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B9315D-EC31-4499-8E48-5AED39CFE3E0}">
      <dsp:nvSpPr>
        <dsp:cNvPr id="0" name=""/>
        <dsp:cNvSpPr/>
      </dsp:nvSpPr>
      <dsp:spPr>
        <a:xfrm>
          <a:off x="339055" y="2448044"/>
          <a:ext cx="909398" cy="90939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071A90-89FD-43FE-91FB-63BBE25AC1C8}">
      <dsp:nvSpPr>
        <dsp:cNvPr id="0" name=""/>
        <dsp:cNvSpPr/>
      </dsp:nvSpPr>
      <dsp:spPr>
        <a:xfrm>
          <a:off x="1748622" y="2076017"/>
          <a:ext cx="4888965" cy="1653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990" tIns="174990" rIns="174990" bIns="174990" numCol="1" spcCol="1270" anchor="ctr" anchorCtr="0">
          <a:noAutofit/>
        </a:bodyPr>
        <a:lstStyle/>
        <a:p>
          <a:pPr marL="0" lvl="0" indent="0" algn="l" defTabSz="755650">
            <a:lnSpc>
              <a:spcPct val="100000"/>
            </a:lnSpc>
            <a:spcBef>
              <a:spcPct val="0"/>
            </a:spcBef>
            <a:spcAft>
              <a:spcPct val="35000"/>
            </a:spcAft>
            <a:buNone/>
          </a:pPr>
          <a:r>
            <a:rPr lang="en-US" sz="1700" kern="1200" dirty="0"/>
            <a:t>It is an attempt to document the total functional change over time from a damaged habitat level of function to a recovered habitat level of function.</a:t>
          </a:r>
        </a:p>
      </dsp:txBody>
      <dsp:txXfrm>
        <a:off x="1748622" y="2076017"/>
        <a:ext cx="4888965" cy="1653452"/>
      </dsp:txXfrm>
    </dsp:sp>
    <dsp:sp modelId="{CAEA85E9-1D90-47BA-88F4-FECCC7AEFAE2}">
      <dsp:nvSpPr>
        <dsp:cNvPr id="0" name=""/>
        <dsp:cNvSpPr/>
      </dsp:nvSpPr>
      <dsp:spPr>
        <a:xfrm>
          <a:off x="-161114" y="4142832"/>
          <a:ext cx="6802438" cy="165345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8697B4-FEAC-4BFE-A958-503476844B11}">
      <dsp:nvSpPr>
        <dsp:cNvPr id="0" name=""/>
        <dsp:cNvSpPr/>
      </dsp:nvSpPr>
      <dsp:spPr>
        <a:xfrm>
          <a:off x="339055" y="4514859"/>
          <a:ext cx="909398" cy="90939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D26DA9-6459-4C9F-B82B-1E7FE889CBB5}">
      <dsp:nvSpPr>
        <dsp:cNvPr id="0" name=""/>
        <dsp:cNvSpPr/>
      </dsp:nvSpPr>
      <dsp:spPr>
        <a:xfrm>
          <a:off x="1748622" y="4142832"/>
          <a:ext cx="3061097" cy="1653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990" tIns="174990" rIns="174990" bIns="174990" numCol="1" spcCol="1270" anchor="ctr" anchorCtr="0">
          <a:noAutofit/>
        </a:bodyPr>
        <a:lstStyle/>
        <a:p>
          <a:pPr marL="0" lvl="0" indent="0" algn="l" defTabSz="755650">
            <a:lnSpc>
              <a:spcPct val="100000"/>
            </a:lnSpc>
            <a:spcBef>
              <a:spcPct val="0"/>
            </a:spcBef>
            <a:spcAft>
              <a:spcPct val="35000"/>
            </a:spcAft>
            <a:buNone/>
          </a:pPr>
          <a:r>
            <a:rPr lang="en-US" sz="1700" kern="1200" dirty="0"/>
            <a:t>HEA Algorithms</a:t>
          </a:r>
        </a:p>
      </dsp:txBody>
      <dsp:txXfrm>
        <a:off x="1748622" y="4142832"/>
        <a:ext cx="3061097" cy="1653452"/>
      </dsp:txXfrm>
    </dsp:sp>
    <dsp:sp modelId="{B44CE0F0-7ECE-4115-B3E0-93EEA6D0E7A7}">
      <dsp:nvSpPr>
        <dsp:cNvPr id="0" name=""/>
        <dsp:cNvSpPr/>
      </dsp:nvSpPr>
      <dsp:spPr>
        <a:xfrm>
          <a:off x="4483756" y="4142832"/>
          <a:ext cx="2479795" cy="1653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990" tIns="174990" rIns="174990" bIns="174990" numCol="1" spcCol="1270" anchor="ctr" anchorCtr="0">
          <a:noAutofit/>
        </a:bodyPr>
        <a:lstStyle/>
        <a:p>
          <a:pPr marL="0" lvl="0" indent="0" algn="l" defTabSz="577850">
            <a:lnSpc>
              <a:spcPct val="100000"/>
            </a:lnSpc>
            <a:spcBef>
              <a:spcPct val="0"/>
            </a:spcBef>
            <a:spcAft>
              <a:spcPct val="35000"/>
            </a:spcAft>
            <a:buNone/>
          </a:pPr>
          <a:endParaRPr lang="en-US" sz="1300" kern="1200" dirty="0"/>
        </a:p>
      </dsp:txBody>
      <dsp:txXfrm>
        <a:off x="4483756" y="4142832"/>
        <a:ext cx="2479795" cy="16534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CAE6B0-D2AE-473B-AE91-199BE89BF369}">
      <dsp:nvSpPr>
        <dsp:cNvPr id="0" name=""/>
        <dsp:cNvSpPr/>
      </dsp:nvSpPr>
      <dsp:spPr>
        <a:xfrm>
          <a:off x="0" y="708"/>
          <a:ext cx="6802438" cy="165830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3930C2-29DC-4648-B5B9-5B3F99AB42E4}">
      <dsp:nvSpPr>
        <dsp:cNvPr id="0" name=""/>
        <dsp:cNvSpPr/>
      </dsp:nvSpPr>
      <dsp:spPr>
        <a:xfrm>
          <a:off x="501637" y="373827"/>
          <a:ext cx="912068" cy="9120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8C3050-FA1C-4ED0-97E1-C067F81DAF8F}">
      <dsp:nvSpPr>
        <dsp:cNvPr id="0" name=""/>
        <dsp:cNvSpPr/>
      </dsp:nvSpPr>
      <dsp:spPr>
        <a:xfrm>
          <a:off x="1915342" y="708"/>
          <a:ext cx="4887095" cy="1658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504" tIns="175504" rIns="175504" bIns="175504" numCol="1" spcCol="1270" anchor="ctr" anchorCtr="0">
          <a:noAutofit/>
        </a:bodyPr>
        <a:lstStyle/>
        <a:p>
          <a:pPr marL="0" lvl="0" indent="0" algn="l" defTabSz="800100">
            <a:lnSpc>
              <a:spcPct val="90000"/>
            </a:lnSpc>
            <a:spcBef>
              <a:spcPct val="0"/>
            </a:spcBef>
            <a:spcAft>
              <a:spcPct val="35000"/>
            </a:spcAft>
            <a:buNone/>
          </a:pPr>
          <a:r>
            <a:rPr lang="en-US" sz="1800" kern="1200" dirty="0"/>
            <a:t>Are ecosystem processes that support functions directly measured?  </a:t>
          </a:r>
        </a:p>
      </dsp:txBody>
      <dsp:txXfrm>
        <a:off x="1915342" y="708"/>
        <a:ext cx="4887095" cy="1658305"/>
      </dsp:txXfrm>
    </dsp:sp>
    <dsp:sp modelId="{E08B6A18-71D5-42B5-82C5-58A84CAF54BA}">
      <dsp:nvSpPr>
        <dsp:cNvPr id="0" name=""/>
        <dsp:cNvSpPr/>
      </dsp:nvSpPr>
      <dsp:spPr>
        <a:xfrm>
          <a:off x="0" y="2073590"/>
          <a:ext cx="6802438" cy="165830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BCA7BA-C454-4056-83E1-2F0BD4FF42EB}">
      <dsp:nvSpPr>
        <dsp:cNvPr id="0" name=""/>
        <dsp:cNvSpPr/>
      </dsp:nvSpPr>
      <dsp:spPr>
        <a:xfrm>
          <a:off x="501637" y="2446709"/>
          <a:ext cx="912068" cy="9120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D58AF4-049E-463B-B9E1-830FF74EA303}">
      <dsp:nvSpPr>
        <dsp:cNvPr id="0" name=""/>
        <dsp:cNvSpPr/>
      </dsp:nvSpPr>
      <dsp:spPr>
        <a:xfrm>
          <a:off x="1915342" y="2073590"/>
          <a:ext cx="4887095" cy="1658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504" tIns="175504" rIns="175504" bIns="175504" numCol="1" spcCol="1270" anchor="ctr" anchorCtr="0">
          <a:noAutofit/>
        </a:bodyPr>
        <a:lstStyle/>
        <a:p>
          <a:pPr marL="0" lvl="0" indent="0" algn="l" defTabSz="800100">
            <a:lnSpc>
              <a:spcPct val="90000"/>
            </a:lnSpc>
            <a:spcBef>
              <a:spcPct val="0"/>
            </a:spcBef>
            <a:spcAft>
              <a:spcPct val="35000"/>
            </a:spcAft>
            <a:buNone/>
          </a:pPr>
          <a:r>
            <a:rPr lang="en-US" sz="1800" kern="1200" dirty="0"/>
            <a:t>Are  the methods used to rank and score criteria used to assess habitat functions field tested at multiple statistically representative </a:t>
          </a:r>
          <a:r>
            <a:rPr lang="en-US" sz="1800" kern="1200" dirty="0">
              <a:highlight>
                <a:srgbClr val="FFFF00"/>
              </a:highlight>
            </a:rPr>
            <a:t>reference sites</a:t>
          </a:r>
          <a:r>
            <a:rPr lang="en-US" sz="1800" kern="1200" dirty="0"/>
            <a:t> in the Area of Concern, peer reviewed, and field calibrated? </a:t>
          </a:r>
        </a:p>
      </dsp:txBody>
      <dsp:txXfrm>
        <a:off x="1915342" y="2073590"/>
        <a:ext cx="4887095" cy="1658305"/>
      </dsp:txXfrm>
    </dsp:sp>
    <dsp:sp modelId="{ACC39AED-827C-4AC7-901C-DF014D78D59C}">
      <dsp:nvSpPr>
        <dsp:cNvPr id="0" name=""/>
        <dsp:cNvSpPr/>
      </dsp:nvSpPr>
      <dsp:spPr>
        <a:xfrm>
          <a:off x="0" y="4146472"/>
          <a:ext cx="6802438" cy="165830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BC9790-E3A7-4D95-BB56-913093D1B11E}">
      <dsp:nvSpPr>
        <dsp:cNvPr id="0" name=""/>
        <dsp:cNvSpPr/>
      </dsp:nvSpPr>
      <dsp:spPr>
        <a:xfrm>
          <a:off x="501637" y="4519591"/>
          <a:ext cx="912068" cy="91206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4A1274-21F5-4157-B016-6FFF718190A7}">
      <dsp:nvSpPr>
        <dsp:cNvPr id="0" name=""/>
        <dsp:cNvSpPr/>
      </dsp:nvSpPr>
      <dsp:spPr>
        <a:xfrm>
          <a:off x="1915342" y="4146472"/>
          <a:ext cx="4887095" cy="1658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504" tIns="175504" rIns="175504" bIns="175504" numCol="1" spcCol="1270" anchor="ctr" anchorCtr="0">
          <a:noAutofit/>
        </a:bodyPr>
        <a:lstStyle/>
        <a:p>
          <a:pPr marL="0" lvl="0" indent="0" algn="l" defTabSz="800100">
            <a:lnSpc>
              <a:spcPct val="90000"/>
            </a:lnSpc>
            <a:spcBef>
              <a:spcPct val="0"/>
            </a:spcBef>
            <a:spcAft>
              <a:spcPct val="35000"/>
            </a:spcAft>
            <a:buNone/>
          </a:pPr>
          <a:r>
            <a:rPr lang="en-US" sz="1800" kern="1200" dirty="0"/>
            <a:t>Are functional scores defensible finely calibrated absolute values or are they more representative of an ordinal range of coarse values relative to one another.  </a:t>
          </a:r>
        </a:p>
      </dsp:txBody>
      <dsp:txXfrm>
        <a:off x="1915342" y="4146472"/>
        <a:ext cx="4887095" cy="16583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0C8871-FFB4-489D-91E6-7F1250373B1D}">
      <dsp:nvSpPr>
        <dsp:cNvPr id="0" name=""/>
        <dsp:cNvSpPr/>
      </dsp:nvSpPr>
      <dsp:spPr>
        <a:xfrm>
          <a:off x="0" y="2683293"/>
          <a:ext cx="5389562" cy="12029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A minimum of 1 : 1 acreage equivalency can only be achieved if the same HEA method to assess credits (DSAYs) is also used to assess debits (DSAYs).</a:t>
          </a:r>
        </a:p>
      </dsp:txBody>
      <dsp:txXfrm>
        <a:off x="58721" y="2742014"/>
        <a:ext cx="5272120" cy="1085464"/>
      </dsp:txXfrm>
    </dsp:sp>
    <dsp:sp modelId="{10B137AD-BB6A-4CEB-BC98-767D52C3B6AA}">
      <dsp:nvSpPr>
        <dsp:cNvPr id="0" name=""/>
        <dsp:cNvSpPr/>
      </dsp:nvSpPr>
      <dsp:spPr>
        <a:xfrm>
          <a:off x="0" y="1335181"/>
          <a:ext cx="5389562" cy="12029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Acreage equivalency is important because HEA (like most habitat functional assessments) is not a direct functional analysis but rather an assessment of surrogate performance standards that resource managers use to indicate an assumed trajectory toward functional recovery.</a:t>
          </a:r>
        </a:p>
      </dsp:txBody>
      <dsp:txXfrm>
        <a:off x="58721" y="1393902"/>
        <a:ext cx="5272120" cy="1085464"/>
      </dsp:txXfrm>
    </dsp:sp>
    <dsp:sp modelId="{B264CFAE-5C4B-49FD-9EB6-AD9B8A92DF0B}">
      <dsp:nvSpPr>
        <dsp:cNvPr id="0" name=""/>
        <dsp:cNvSpPr/>
      </dsp:nvSpPr>
      <dsp:spPr>
        <a:xfrm>
          <a:off x="0" y="25778"/>
          <a:ext cx="5389562" cy="12029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Surrogate performance standards ARE NOT functions. The argument for functional equivalency as a means through which to negate the need for acreage equivalency should meet a series of tests that support a high level of confidence that functions are accurately measured.</a:t>
          </a:r>
        </a:p>
      </dsp:txBody>
      <dsp:txXfrm>
        <a:off x="58721" y="84499"/>
        <a:ext cx="5272120" cy="10854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560E05-2DBB-41A6-88E9-8D12ADDA41A5}">
      <dsp:nvSpPr>
        <dsp:cNvPr id="0" name=""/>
        <dsp:cNvSpPr/>
      </dsp:nvSpPr>
      <dsp:spPr>
        <a:xfrm>
          <a:off x="992107" y="1488918"/>
          <a:ext cx="789058" cy="71"/>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D58A8A-C024-461E-93A9-E78BF50CF778}">
      <dsp:nvSpPr>
        <dsp:cNvPr id="0" name=""/>
        <dsp:cNvSpPr/>
      </dsp:nvSpPr>
      <dsp:spPr>
        <a:xfrm>
          <a:off x="1828509" y="1422673"/>
          <a:ext cx="90741" cy="170436"/>
        </a:xfrm>
        <a:prstGeom prst="chevron">
          <a:avLst>
            <a:gd name="adj" fmla="val 9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948260-8252-4C60-87AC-6F115E4BFF83}">
      <dsp:nvSpPr>
        <dsp:cNvPr id="0" name=""/>
        <dsp:cNvSpPr/>
      </dsp:nvSpPr>
      <dsp:spPr>
        <a:xfrm>
          <a:off x="502840" y="1098319"/>
          <a:ext cx="781269" cy="781269"/>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30318" tIns="30318" rIns="30318" bIns="30318" numCol="1" spcCol="1270" anchor="ctr" anchorCtr="0">
          <a:noAutofit/>
        </a:bodyPr>
        <a:lstStyle/>
        <a:p>
          <a:pPr marL="0" lvl="0" indent="0" algn="ctr" defTabSz="1555750">
            <a:lnSpc>
              <a:spcPct val="90000"/>
            </a:lnSpc>
            <a:spcBef>
              <a:spcPct val="0"/>
            </a:spcBef>
            <a:spcAft>
              <a:spcPct val="35000"/>
            </a:spcAft>
            <a:buNone/>
          </a:pPr>
          <a:r>
            <a:rPr lang="en-US" sz="3500" kern="1200" dirty="0"/>
            <a:t>1</a:t>
          </a:r>
        </a:p>
      </dsp:txBody>
      <dsp:txXfrm>
        <a:off x="617254" y="1212733"/>
        <a:ext cx="552441" cy="552441"/>
      </dsp:txXfrm>
    </dsp:sp>
    <dsp:sp modelId="{CE85122B-5551-4E7C-9A7A-81E25CD45DA5}">
      <dsp:nvSpPr>
        <dsp:cNvPr id="0" name=""/>
        <dsp:cNvSpPr/>
      </dsp:nvSpPr>
      <dsp:spPr>
        <a:xfrm>
          <a:off x="5784" y="2045188"/>
          <a:ext cx="1775380" cy="2088450"/>
        </a:xfrm>
        <a:prstGeom prst="upArrowCallout">
          <a:avLst>
            <a:gd name="adj1" fmla="val 50000"/>
            <a:gd name="adj2" fmla="val 20000"/>
            <a:gd name="adj3" fmla="val 20000"/>
            <a:gd name="adj4" fmla="val 10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044" tIns="165100" rIns="140044" bIns="165100" numCol="1" spcCol="1270" anchor="t" anchorCtr="0">
          <a:noAutofit/>
        </a:bodyPr>
        <a:lstStyle/>
        <a:p>
          <a:pPr marL="0" lvl="0" indent="0" algn="l" defTabSz="488950">
            <a:lnSpc>
              <a:spcPct val="90000"/>
            </a:lnSpc>
            <a:spcBef>
              <a:spcPct val="0"/>
            </a:spcBef>
            <a:spcAft>
              <a:spcPct val="35000"/>
            </a:spcAft>
            <a:buNone/>
          </a:pPr>
          <a:r>
            <a:rPr lang="en-US" sz="1100" kern="1200" dirty="0"/>
            <a:t>Track credit and debit transactions in the EPA relational database management system (RDBMS) independent from the tracking in the COE Regulatory In-lieu-fee and Bank Information Tracking System (RIBITS).</a:t>
          </a:r>
        </a:p>
      </dsp:txBody>
      <dsp:txXfrm>
        <a:off x="5784" y="2400264"/>
        <a:ext cx="1775380" cy="1733374"/>
      </dsp:txXfrm>
    </dsp:sp>
    <dsp:sp modelId="{E30AC6A9-C5A9-45D7-ABEB-6EA8ACFED26A}">
      <dsp:nvSpPr>
        <dsp:cNvPr id="0" name=""/>
        <dsp:cNvSpPr/>
      </dsp:nvSpPr>
      <dsp:spPr>
        <a:xfrm>
          <a:off x="1978430" y="1488918"/>
          <a:ext cx="1775380" cy="72"/>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8E0130-79B2-42AD-9A2A-90D6CA277161}">
      <dsp:nvSpPr>
        <dsp:cNvPr id="0" name=""/>
        <dsp:cNvSpPr/>
      </dsp:nvSpPr>
      <dsp:spPr>
        <a:xfrm>
          <a:off x="3801154" y="1422673"/>
          <a:ext cx="90741" cy="170436"/>
        </a:xfrm>
        <a:prstGeom prst="chevron">
          <a:avLst>
            <a:gd name="adj" fmla="val 9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19C45C-8E80-49B1-AF2B-0EF83EA0ACDA}">
      <dsp:nvSpPr>
        <dsp:cNvPr id="0" name=""/>
        <dsp:cNvSpPr/>
      </dsp:nvSpPr>
      <dsp:spPr>
        <a:xfrm>
          <a:off x="2475485" y="1098319"/>
          <a:ext cx="781269" cy="781269"/>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30318" tIns="30318" rIns="30318" bIns="30318" numCol="1" spcCol="1270" anchor="ctr" anchorCtr="0">
          <a:noAutofit/>
        </a:bodyPr>
        <a:lstStyle/>
        <a:p>
          <a:pPr marL="0" lvl="0" indent="0" algn="ctr" defTabSz="1555750">
            <a:lnSpc>
              <a:spcPct val="90000"/>
            </a:lnSpc>
            <a:spcBef>
              <a:spcPct val="0"/>
            </a:spcBef>
            <a:spcAft>
              <a:spcPct val="35000"/>
            </a:spcAft>
            <a:buNone/>
          </a:pPr>
          <a:r>
            <a:rPr lang="en-US" sz="3500" kern="1200" dirty="0"/>
            <a:t>2</a:t>
          </a:r>
        </a:p>
      </dsp:txBody>
      <dsp:txXfrm>
        <a:off x="2589899" y="1212733"/>
        <a:ext cx="552441" cy="552441"/>
      </dsp:txXfrm>
    </dsp:sp>
    <dsp:sp modelId="{193F2847-2317-4F7B-B3C0-B89012C5938C}">
      <dsp:nvSpPr>
        <dsp:cNvPr id="0" name=""/>
        <dsp:cNvSpPr/>
      </dsp:nvSpPr>
      <dsp:spPr>
        <a:xfrm>
          <a:off x="1978430" y="2045188"/>
          <a:ext cx="1775380" cy="2088450"/>
        </a:xfrm>
        <a:prstGeom prst="upArrowCallout">
          <a:avLst>
            <a:gd name="adj1" fmla="val 50000"/>
            <a:gd name="adj2" fmla="val 20000"/>
            <a:gd name="adj3" fmla="val 20000"/>
            <a:gd name="adj4" fmla="val 10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044" tIns="165100" rIns="140044" bIns="165100" numCol="1" spcCol="1270" anchor="t" anchorCtr="0">
          <a:noAutofit/>
        </a:bodyPr>
        <a:lstStyle/>
        <a:p>
          <a:pPr marL="0" lvl="0" indent="0" algn="l" defTabSz="488950">
            <a:lnSpc>
              <a:spcPct val="90000"/>
            </a:lnSpc>
            <a:spcBef>
              <a:spcPct val="0"/>
            </a:spcBef>
            <a:spcAft>
              <a:spcPct val="35000"/>
            </a:spcAft>
            <a:buNone/>
          </a:pPr>
          <a:r>
            <a:rPr lang="en-US" sz="1100" kern="1200" dirty="0"/>
            <a:t>Add and populate a unique identifier field for each record of credit and debit transaction updated into the EPA RDBMS.</a:t>
          </a:r>
        </a:p>
      </dsp:txBody>
      <dsp:txXfrm>
        <a:off x="1978430" y="2400264"/>
        <a:ext cx="1775380" cy="1733374"/>
      </dsp:txXfrm>
    </dsp:sp>
    <dsp:sp modelId="{22636B04-5927-4F3C-8937-FC1AA6464299}">
      <dsp:nvSpPr>
        <dsp:cNvPr id="0" name=""/>
        <dsp:cNvSpPr/>
      </dsp:nvSpPr>
      <dsp:spPr>
        <a:xfrm>
          <a:off x="3951075" y="1488918"/>
          <a:ext cx="1775380" cy="72"/>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2671A7-7CE5-416B-BE51-F552CF1BCE18}">
      <dsp:nvSpPr>
        <dsp:cNvPr id="0" name=""/>
        <dsp:cNvSpPr/>
      </dsp:nvSpPr>
      <dsp:spPr>
        <a:xfrm>
          <a:off x="5773800" y="1422673"/>
          <a:ext cx="90741" cy="170436"/>
        </a:xfrm>
        <a:prstGeom prst="chevron">
          <a:avLst>
            <a:gd name="adj" fmla="val 9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AB7B84-CC7F-4696-B3DF-4FC2D29A08C9}">
      <dsp:nvSpPr>
        <dsp:cNvPr id="0" name=""/>
        <dsp:cNvSpPr/>
      </dsp:nvSpPr>
      <dsp:spPr>
        <a:xfrm>
          <a:off x="4448131" y="1098319"/>
          <a:ext cx="781269" cy="781269"/>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30318" tIns="30318" rIns="30318" bIns="30318" numCol="1" spcCol="1270" anchor="ctr" anchorCtr="0">
          <a:noAutofit/>
        </a:bodyPr>
        <a:lstStyle/>
        <a:p>
          <a:pPr marL="0" lvl="0" indent="0" algn="ctr" defTabSz="1555750">
            <a:lnSpc>
              <a:spcPct val="90000"/>
            </a:lnSpc>
            <a:spcBef>
              <a:spcPct val="0"/>
            </a:spcBef>
            <a:spcAft>
              <a:spcPct val="35000"/>
            </a:spcAft>
            <a:buNone/>
          </a:pPr>
          <a:r>
            <a:rPr lang="en-US" sz="3500" kern="1200" dirty="0"/>
            <a:t>3</a:t>
          </a:r>
        </a:p>
      </dsp:txBody>
      <dsp:txXfrm>
        <a:off x="4562545" y="1212733"/>
        <a:ext cx="552441" cy="552441"/>
      </dsp:txXfrm>
    </dsp:sp>
    <dsp:sp modelId="{17689A6C-865E-41D0-85FA-8FA63DD900DD}">
      <dsp:nvSpPr>
        <dsp:cNvPr id="0" name=""/>
        <dsp:cNvSpPr/>
      </dsp:nvSpPr>
      <dsp:spPr>
        <a:xfrm>
          <a:off x="3951075" y="2045188"/>
          <a:ext cx="1775380" cy="2088450"/>
        </a:xfrm>
        <a:prstGeom prst="upArrowCallout">
          <a:avLst>
            <a:gd name="adj1" fmla="val 50000"/>
            <a:gd name="adj2" fmla="val 20000"/>
            <a:gd name="adj3" fmla="val 20000"/>
            <a:gd name="adj4" fmla="val 10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044" tIns="165100" rIns="140044" bIns="165100" numCol="1" spcCol="1270" anchor="t" anchorCtr="0">
          <a:noAutofit/>
        </a:bodyPr>
        <a:lstStyle/>
        <a:p>
          <a:pPr marL="0" lvl="0" indent="0" algn="l" defTabSz="488950">
            <a:lnSpc>
              <a:spcPct val="90000"/>
            </a:lnSpc>
            <a:spcBef>
              <a:spcPct val="0"/>
            </a:spcBef>
            <a:spcAft>
              <a:spcPct val="35000"/>
            </a:spcAft>
            <a:buNone/>
          </a:pPr>
          <a:r>
            <a:rPr lang="en-US" sz="1100" kern="1200" dirty="0"/>
            <a:t>Add and populate a credit release field and a credit withdrawal field for each record of credit and debit transaction updated into the EPA RDBMS.</a:t>
          </a:r>
        </a:p>
      </dsp:txBody>
      <dsp:txXfrm>
        <a:off x="3951075" y="2400264"/>
        <a:ext cx="1775380" cy="1733374"/>
      </dsp:txXfrm>
    </dsp:sp>
    <dsp:sp modelId="{DBC369A7-EDDA-48A8-9AED-5C44CF6EA6E6}">
      <dsp:nvSpPr>
        <dsp:cNvPr id="0" name=""/>
        <dsp:cNvSpPr/>
      </dsp:nvSpPr>
      <dsp:spPr>
        <a:xfrm>
          <a:off x="5923721" y="1488918"/>
          <a:ext cx="1775380" cy="72"/>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BC5C50-88BB-4402-8B15-3EF01D30E8AF}">
      <dsp:nvSpPr>
        <dsp:cNvPr id="0" name=""/>
        <dsp:cNvSpPr/>
      </dsp:nvSpPr>
      <dsp:spPr>
        <a:xfrm>
          <a:off x="7746445" y="1422673"/>
          <a:ext cx="90741" cy="170436"/>
        </a:xfrm>
        <a:prstGeom prst="chevron">
          <a:avLst>
            <a:gd name="adj" fmla="val 9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260284-17BA-4F8F-AA96-6540F3D94612}">
      <dsp:nvSpPr>
        <dsp:cNvPr id="0" name=""/>
        <dsp:cNvSpPr/>
      </dsp:nvSpPr>
      <dsp:spPr>
        <a:xfrm>
          <a:off x="6420777" y="1098319"/>
          <a:ext cx="781269" cy="781269"/>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30318" tIns="30318" rIns="30318" bIns="30318" numCol="1" spcCol="1270" anchor="ctr" anchorCtr="0">
          <a:noAutofit/>
        </a:bodyPr>
        <a:lstStyle/>
        <a:p>
          <a:pPr marL="0" lvl="0" indent="0" algn="ctr" defTabSz="1555750">
            <a:lnSpc>
              <a:spcPct val="90000"/>
            </a:lnSpc>
            <a:spcBef>
              <a:spcPct val="0"/>
            </a:spcBef>
            <a:spcAft>
              <a:spcPct val="35000"/>
            </a:spcAft>
            <a:buNone/>
          </a:pPr>
          <a:r>
            <a:rPr lang="en-US" sz="3500" kern="1200" dirty="0"/>
            <a:t>4</a:t>
          </a:r>
        </a:p>
      </dsp:txBody>
      <dsp:txXfrm>
        <a:off x="6535191" y="1212733"/>
        <a:ext cx="552441" cy="552441"/>
      </dsp:txXfrm>
    </dsp:sp>
    <dsp:sp modelId="{C0491119-45AA-4A01-94EE-1B43301D31B4}">
      <dsp:nvSpPr>
        <dsp:cNvPr id="0" name=""/>
        <dsp:cNvSpPr/>
      </dsp:nvSpPr>
      <dsp:spPr>
        <a:xfrm>
          <a:off x="5923721" y="2045188"/>
          <a:ext cx="1775380" cy="2088450"/>
        </a:xfrm>
        <a:prstGeom prst="upArrowCallout">
          <a:avLst>
            <a:gd name="adj1" fmla="val 50000"/>
            <a:gd name="adj2" fmla="val 20000"/>
            <a:gd name="adj3" fmla="val 20000"/>
            <a:gd name="adj4" fmla="val 10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044" tIns="165100" rIns="140044" bIns="165100" numCol="1" spcCol="1270" anchor="t" anchorCtr="0">
          <a:noAutofit/>
        </a:bodyPr>
        <a:lstStyle/>
        <a:p>
          <a:pPr marL="0" lvl="0" indent="0" algn="l" defTabSz="488950">
            <a:lnSpc>
              <a:spcPct val="90000"/>
            </a:lnSpc>
            <a:spcBef>
              <a:spcPct val="0"/>
            </a:spcBef>
            <a:spcAft>
              <a:spcPct val="35000"/>
            </a:spcAft>
            <a:buNone/>
          </a:pPr>
          <a:r>
            <a:rPr lang="en-US" sz="1100" kern="1200" dirty="0"/>
            <a:t>Add and populate an acre field for each record of credit and debit transaction updated into the EPA RDBMS.</a:t>
          </a:r>
        </a:p>
      </dsp:txBody>
      <dsp:txXfrm>
        <a:off x="5923721" y="2400264"/>
        <a:ext cx="1775380" cy="1733374"/>
      </dsp:txXfrm>
    </dsp:sp>
    <dsp:sp modelId="{EDF9DD85-1F77-476C-BFBD-FE7861F4946D}">
      <dsp:nvSpPr>
        <dsp:cNvPr id="0" name=""/>
        <dsp:cNvSpPr/>
      </dsp:nvSpPr>
      <dsp:spPr>
        <a:xfrm>
          <a:off x="7896367" y="1488918"/>
          <a:ext cx="1775380" cy="72"/>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45758F-C555-4A54-B9BB-6A074C17D222}">
      <dsp:nvSpPr>
        <dsp:cNvPr id="0" name=""/>
        <dsp:cNvSpPr/>
      </dsp:nvSpPr>
      <dsp:spPr>
        <a:xfrm>
          <a:off x="9719091" y="1422673"/>
          <a:ext cx="90741" cy="170436"/>
        </a:xfrm>
        <a:prstGeom prst="chevron">
          <a:avLst>
            <a:gd name="adj" fmla="val 9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ED9123-66DE-4CEA-A67D-7AC8FB70795C}">
      <dsp:nvSpPr>
        <dsp:cNvPr id="0" name=""/>
        <dsp:cNvSpPr/>
      </dsp:nvSpPr>
      <dsp:spPr>
        <a:xfrm>
          <a:off x="8393422" y="1098319"/>
          <a:ext cx="781269" cy="781269"/>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30318" tIns="30318" rIns="30318" bIns="30318" numCol="1" spcCol="1270" anchor="ctr" anchorCtr="0">
          <a:noAutofit/>
        </a:bodyPr>
        <a:lstStyle/>
        <a:p>
          <a:pPr marL="0" lvl="0" indent="0" algn="ctr" defTabSz="1555750">
            <a:lnSpc>
              <a:spcPct val="90000"/>
            </a:lnSpc>
            <a:spcBef>
              <a:spcPct val="0"/>
            </a:spcBef>
            <a:spcAft>
              <a:spcPct val="35000"/>
            </a:spcAft>
            <a:buNone/>
          </a:pPr>
          <a:r>
            <a:rPr lang="en-US" sz="3500" kern="1200" dirty="0"/>
            <a:t>5</a:t>
          </a:r>
        </a:p>
      </dsp:txBody>
      <dsp:txXfrm>
        <a:off x="8507836" y="1212733"/>
        <a:ext cx="552441" cy="552441"/>
      </dsp:txXfrm>
    </dsp:sp>
    <dsp:sp modelId="{AAB0975E-0228-485C-9223-58670823AE80}">
      <dsp:nvSpPr>
        <dsp:cNvPr id="0" name=""/>
        <dsp:cNvSpPr/>
      </dsp:nvSpPr>
      <dsp:spPr>
        <a:xfrm>
          <a:off x="7896367" y="2045188"/>
          <a:ext cx="1775380" cy="2088450"/>
        </a:xfrm>
        <a:prstGeom prst="upArrowCallout">
          <a:avLst>
            <a:gd name="adj1" fmla="val 50000"/>
            <a:gd name="adj2" fmla="val 20000"/>
            <a:gd name="adj3" fmla="val 20000"/>
            <a:gd name="adj4" fmla="val 10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044" tIns="165100" rIns="140044" bIns="165100" numCol="1" spcCol="1270" anchor="t" anchorCtr="0">
          <a:noAutofit/>
        </a:bodyPr>
        <a:lstStyle/>
        <a:p>
          <a:pPr marL="0" lvl="0" indent="0" algn="l" defTabSz="488950">
            <a:lnSpc>
              <a:spcPct val="90000"/>
            </a:lnSpc>
            <a:spcBef>
              <a:spcPct val="0"/>
            </a:spcBef>
            <a:spcAft>
              <a:spcPct val="35000"/>
            </a:spcAft>
            <a:buNone/>
          </a:pPr>
          <a:r>
            <a:rPr lang="en-US" sz="1100" kern="1200" dirty="0"/>
            <a:t>Add and populate a date field for each record of credit and debit transaction updated into the EPA RDBMS.</a:t>
          </a:r>
        </a:p>
      </dsp:txBody>
      <dsp:txXfrm>
        <a:off x="7896367" y="2400264"/>
        <a:ext cx="1775380" cy="1733374"/>
      </dsp:txXfrm>
    </dsp:sp>
    <dsp:sp modelId="{86EDF162-BFEF-46F5-BA26-64B5CED1FFBD}">
      <dsp:nvSpPr>
        <dsp:cNvPr id="0" name=""/>
        <dsp:cNvSpPr/>
      </dsp:nvSpPr>
      <dsp:spPr>
        <a:xfrm>
          <a:off x="9869012" y="1488917"/>
          <a:ext cx="887690" cy="72"/>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906A8C-F2E7-41E1-8550-AB86CFF1308B}">
      <dsp:nvSpPr>
        <dsp:cNvPr id="0" name=""/>
        <dsp:cNvSpPr/>
      </dsp:nvSpPr>
      <dsp:spPr>
        <a:xfrm>
          <a:off x="10366068" y="1098319"/>
          <a:ext cx="781269" cy="781269"/>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30318" tIns="30318" rIns="30318" bIns="30318" numCol="1" spcCol="1270" anchor="ctr" anchorCtr="0">
          <a:noAutofit/>
        </a:bodyPr>
        <a:lstStyle/>
        <a:p>
          <a:pPr marL="0" lvl="0" indent="0" algn="ctr" defTabSz="1555750">
            <a:lnSpc>
              <a:spcPct val="90000"/>
            </a:lnSpc>
            <a:spcBef>
              <a:spcPct val="0"/>
            </a:spcBef>
            <a:spcAft>
              <a:spcPct val="35000"/>
            </a:spcAft>
            <a:buNone/>
          </a:pPr>
          <a:r>
            <a:rPr lang="en-US" sz="3500" kern="1200" dirty="0"/>
            <a:t>6</a:t>
          </a:r>
        </a:p>
      </dsp:txBody>
      <dsp:txXfrm>
        <a:off x="10480482" y="1212733"/>
        <a:ext cx="552441" cy="552441"/>
      </dsp:txXfrm>
    </dsp:sp>
    <dsp:sp modelId="{11000FED-0030-49FA-88F8-C67255B370BA}">
      <dsp:nvSpPr>
        <dsp:cNvPr id="0" name=""/>
        <dsp:cNvSpPr/>
      </dsp:nvSpPr>
      <dsp:spPr>
        <a:xfrm>
          <a:off x="9869012" y="2045188"/>
          <a:ext cx="1775380" cy="2088450"/>
        </a:xfrm>
        <a:prstGeom prst="upArrowCallout">
          <a:avLst>
            <a:gd name="adj1" fmla="val 50000"/>
            <a:gd name="adj2" fmla="val 20000"/>
            <a:gd name="adj3" fmla="val 20000"/>
            <a:gd name="adj4" fmla="val 10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044" tIns="165100" rIns="140044" bIns="165100" numCol="1" spcCol="1270" anchor="t" anchorCtr="0">
          <a:noAutofit/>
        </a:bodyPr>
        <a:lstStyle/>
        <a:p>
          <a:pPr marL="0" lvl="0" indent="0" algn="l" defTabSz="488950">
            <a:lnSpc>
              <a:spcPct val="90000"/>
            </a:lnSpc>
            <a:spcBef>
              <a:spcPct val="0"/>
            </a:spcBef>
            <a:spcAft>
              <a:spcPct val="35000"/>
            </a:spcAft>
            <a:buNone/>
          </a:pPr>
          <a:r>
            <a:rPr lang="en-US" sz="1100" kern="1200" dirty="0"/>
            <a:t>Add and populate a latitude field and a longitude field for each record of credit and debit transaction updated into the EPA RDBMS.</a:t>
          </a:r>
        </a:p>
      </dsp:txBody>
      <dsp:txXfrm>
        <a:off x="9869012" y="2400264"/>
        <a:ext cx="1775380" cy="17333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30DAD7-02CE-4B03-BF1B-F22CE51D4081}">
      <dsp:nvSpPr>
        <dsp:cNvPr id="0" name=""/>
        <dsp:cNvSpPr/>
      </dsp:nvSpPr>
      <dsp:spPr>
        <a:xfrm>
          <a:off x="171450" y="2976"/>
          <a:ext cx="3321843" cy="199310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Can the RIBITS database Cyber Repositories for the Portland Harbor mitigation banks be required to contain the same or equivalent documents as all the other mitigation banks in Oregon?</a:t>
          </a:r>
        </a:p>
      </dsp:txBody>
      <dsp:txXfrm>
        <a:off x="171450" y="2976"/>
        <a:ext cx="3321843" cy="1993106"/>
      </dsp:txXfrm>
    </dsp:sp>
    <dsp:sp modelId="{2508DB00-4C12-41DF-BBEB-68D84CD63C5B}">
      <dsp:nvSpPr>
        <dsp:cNvPr id="0" name=""/>
        <dsp:cNvSpPr/>
      </dsp:nvSpPr>
      <dsp:spPr>
        <a:xfrm>
          <a:off x="3825478" y="2976"/>
          <a:ext cx="3321843" cy="199310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Can the RIBITS ledger be modified to display the spatial coordinates of the debit site(s) and can a data input rule be used to make the debit site acreage field a required data entry?</a:t>
          </a:r>
        </a:p>
      </dsp:txBody>
      <dsp:txXfrm>
        <a:off x="3825478" y="2976"/>
        <a:ext cx="3321843" cy="1993106"/>
      </dsp:txXfrm>
    </dsp:sp>
    <dsp:sp modelId="{1CCC43B8-7347-484D-81D1-4A722CCB12A4}">
      <dsp:nvSpPr>
        <dsp:cNvPr id="0" name=""/>
        <dsp:cNvSpPr/>
      </dsp:nvSpPr>
      <dsp:spPr>
        <a:xfrm>
          <a:off x="7479506" y="2976"/>
          <a:ext cx="3321843" cy="199310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Will the same HEA methods used to derive credits (DSAYs) also be used to calculate debits and thereby assure acreage replacement equivalency?</a:t>
          </a:r>
        </a:p>
      </dsp:txBody>
      <dsp:txXfrm>
        <a:off x="7479506" y="2976"/>
        <a:ext cx="3321843" cy="1993106"/>
      </dsp:txXfrm>
    </dsp:sp>
    <dsp:sp modelId="{78339164-ED9B-4AF5-9476-32C8A76657FB}">
      <dsp:nvSpPr>
        <dsp:cNvPr id="0" name=""/>
        <dsp:cNvSpPr/>
      </dsp:nvSpPr>
      <dsp:spPr>
        <a:xfrm>
          <a:off x="171450" y="2328267"/>
          <a:ext cx="3321843" cy="199310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Why were 8.29 Credits specifically reallocated as ‘dual purpose’ credits in the RIBITS ledger for the Linnton Mill Mitigation Bank?</a:t>
          </a:r>
        </a:p>
      </dsp:txBody>
      <dsp:txXfrm>
        <a:off x="171450" y="2328267"/>
        <a:ext cx="3321843" cy="1993106"/>
      </dsp:txXfrm>
    </dsp:sp>
    <dsp:sp modelId="{C8CAE295-9D2C-4C1D-B626-B67D1ECE6896}">
      <dsp:nvSpPr>
        <dsp:cNvPr id="0" name=""/>
        <dsp:cNvSpPr/>
      </dsp:nvSpPr>
      <dsp:spPr>
        <a:xfrm>
          <a:off x="3825478" y="2328267"/>
          <a:ext cx="3321843" cy="199310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Can you please provide the spreadsheets, databases, or any other digital data repositories used to calculate the existing credits and debit withdrawals in the USACOE RIBITS database?</a:t>
          </a:r>
        </a:p>
      </dsp:txBody>
      <dsp:txXfrm>
        <a:off x="3825478" y="2328267"/>
        <a:ext cx="3321843" cy="1993106"/>
      </dsp:txXfrm>
    </dsp:sp>
    <dsp:sp modelId="{F8354001-141B-4BD9-95FF-F5BF1ECF7174}">
      <dsp:nvSpPr>
        <dsp:cNvPr id="0" name=""/>
        <dsp:cNvSpPr/>
      </dsp:nvSpPr>
      <dsp:spPr>
        <a:xfrm>
          <a:off x="7479506" y="2328267"/>
          <a:ext cx="3321843" cy="199310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Can you please provide the logic/arithmetic NMFS used to derive the HEA ‘discount rate’ applied at the Portland Harbor mitigation banks?</a:t>
          </a:r>
        </a:p>
      </dsp:txBody>
      <dsp:txXfrm>
        <a:off x="7479506" y="2328267"/>
        <a:ext cx="3321843" cy="19931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30DAD7-02CE-4B03-BF1B-F22CE51D4081}">
      <dsp:nvSpPr>
        <dsp:cNvPr id="0" name=""/>
        <dsp:cNvSpPr/>
      </dsp:nvSpPr>
      <dsp:spPr>
        <a:xfrm>
          <a:off x="171450" y="2976"/>
          <a:ext cx="3321843" cy="199310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Where can the coordinate data for the vegetation transect starting points be acquired?</a:t>
          </a:r>
        </a:p>
      </dsp:txBody>
      <dsp:txXfrm>
        <a:off x="171450" y="2976"/>
        <a:ext cx="3321843" cy="1993106"/>
      </dsp:txXfrm>
    </dsp:sp>
    <dsp:sp modelId="{2508DB00-4C12-41DF-BBEB-68D84CD63C5B}">
      <dsp:nvSpPr>
        <dsp:cNvPr id="0" name=""/>
        <dsp:cNvSpPr/>
      </dsp:nvSpPr>
      <dsp:spPr>
        <a:xfrm>
          <a:off x="3825478" y="2976"/>
          <a:ext cx="3321843" cy="199310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Where can the bearing data for the vegetation transect starting points be acquired?</a:t>
          </a:r>
        </a:p>
      </dsp:txBody>
      <dsp:txXfrm>
        <a:off x="3825478" y="2976"/>
        <a:ext cx="3321843" cy="1993106"/>
      </dsp:txXfrm>
    </dsp:sp>
    <dsp:sp modelId="{1CCC43B8-7347-484D-81D1-4A722CCB12A4}">
      <dsp:nvSpPr>
        <dsp:cNvPr id="0" name=""/>
        <dsp:cNvSpPr/>
      </dsp:nvSpPr>
      <dsp:spPr>
        <a:xfrm>
          <a:off x="7479506" y="2976"/>
          <a:ext cx="3321843" cy="199310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Were vegetation sample units delineated and mapped?  If so, where can this data be acquired?</a:t>
          </a:r>
        </a:p>
      </dsp:txBody>
      <dsp:txXfrm>
        <a:off x="7479506" y="2976"/>
        <a:ext cx="3321843" cy="1993106"/>
      </dsp:txXfrm>
    </dsp:sp>
    <dsp:sp modelId="{78339164-ED9B-4AF5-9476-32C8A76657FB}">
      <dsp:nvSpPr>
        <dsp:cNvPr id="0" name=""/>
        <dsp:cNvSpPr/>
      </dsp:nvSpPr>
      <dsp:spPr>
        <a:xfrm>
          <a:off x="171450" y="2328267"/>
          <a:ext cx="3321843" cy="199310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Were reference sites used to determine performance standard pass / fail thresholds?  If so, where can the reference site data be acquired?</a:t>
          </a:r>
        </a:p>
      </dsp:txBody>
      <dsp:txXfrm>
        <a:off x="171450" y="2328267"/>
        <a:ext cx="3321843" cy="1993106"/>
      </dsp:txXfrm>
    </dsp:sp>
    <dsp:sp modelId="{C8CAE295-9D2C-4C1D-B626-B67D1ECE6896}">
      <dsp:nvSpPr>
        <dsp:cNvPr id="0" name=""/>
        <dsp:cNvSpPr/>
      </dsp:nvSpPr>
      <dsp:spPr>
        <a:xfrm>
          <a:off x="3825478" y="2328267"/>
          <a:ext cx="3321843" cy="199310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How were vegetation performance standards evaluated and used in making decisions about credit releases for the mitigation banks?</a:t>
          </a:r>
        </a:p>
      </dsp:txBody>
      <dsp:txXfrm>
        <a:off x="3825478" y="2328267"/>
        <a:ext cx="3321843" cy="1993106"/>
      </dsp:txXfrm>
    </dsp:sp>
    <dsp:sp modelId="{F8354001-141B-4BD9-95FF-F5BF1ECF7174}">
      <dsp:nvSpPr>
        <dsp:cNvPr id="0" name=""/>
        <dsp:cNvSpPr/>
      </dsp:nvSpPr>
      <dsp:spPr>
        <a:xfrm>
          <a:off x="7479506" y="2328267"/>
          <a:ext cx="3321843" cy="199310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Can you please provide the spreadsheets, databases, or any other digital repositories used to calculate the vegetation performance standard threshold tests?</a:t>
          </a:r>
        </a:p>
      </dsp:txBody>
      <dsp:txXfrm>
        <a:off x="7479506" y="2328267"/>
        <a:ext cx="3321843" cy="199310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796EA6-6F25-4F19-87BA-7ADCC16DAEFF}" type="datetimeFigureOut">
              <a:rPr lang="en-US" smtClean="0"/>
              <a:t>1/29/2022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4E50CC-F33A-4EF4-9F12-93EC4A21A0CF}" type="slidenum">
              <a:rPr lang="en-US" smtClean="0"/>
              <a:t>‹#›</a:t>
            </a:fld>
            <a:endParaRPr lang="en-US" dirty="0"/>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6T03:14:00.093"/>
    </inkml:context>
    <inkml:brush xml:id="br0">
      <inkml:brushProperty name="width" value="0.05" units="cm"/>
      <inkml:brushProperty name="height" value="0.05" units="cm"/>
    </inkml:brush>
  </inkml:definitions>
  <inkml:trace contextRef="#ctx0" brushRef="#br0">1 21 24575,'4'0'0,"2"-4"0,4-2 0,5 0 0,-5 2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6T03:13:04.208"/>
    </inkml:context>
    <inkml:brush xml:id="br0">
      <inkml:brushProperty name="width" value="0.05" units="cm"/>
      <inkml:brushProperty name="height" value="0.05" units="cm"/>
    </inkml:brush>
  </inkml:definitions>
  <inkml:trace contextRef="#ctx0" brushRef="#br0">0 1 24575,'15'-1'0,"-1"1"0,1 1 0,-1 0 0,1 1 0,-1 1 0,0 0 0,0 1 0,0 0 0,0 1 0,-1 0 0,0 2 0,0-1 0,21 16 0,7 5 0,-27-18 0,0 0 0,-1 0 0,0 1 0,-1 1 0,0 0 0,-1 1 0,13 16 0,89 142 0,-99-153 0,1 0 0,0 0 0,2-2 0,-1 0 0,2-1 0,0-1 0,22 12 0,37 30 0,-61-45 0,1 0 0,1-1 0,-1 0 0,1-2 0,1 0 0,30 7 0,-19-6 0,43 20 0,99 68 0,-137-75 0,73 31 0,-45-24 0,-33-14 0,1-1 0,60 17 0,-65-22 0,0 1 0,45 21 0,-41-16 0,46 15 0,-31-14 0,-1 3 0,-1 1 0,76 48 0,-43-24 0,98 54 0,-90-59 0,-58-28 0,47 26 0,-60-28 0,0-1 0,1-1 0,0 0 0,0-1 0,0 0 0,0-1 0,26 3 0,1-3 0,62-3 0,-71-1 0,84-2 0,198 4 0,-204 11 0,47 1 0,850-15 0,-976-1 0,0-1 0,0-2 0,43-12 0,-39 8 0,0 2 0,40-3 0,-43 6 0,0-1 0,53-16 0,0 0 0,-55 13 0,44-16 0,7-3 0,38 7 0,-84 15 0,67-17 0,-91 19 0,1-1 0,-1-1 0,0 0 0,0-1 0,-1 0 0,0 0 0,0-1 0,0-1 0,14-13 0,24-35 0,-33 36 0,1 2 0,28-25 0,7 9 0,7-6 0,-35 22 0,1 1 0,1 0 0,0 2 0,1 1 0,0 1 0,1 2 0,52-16 0,-74 26-52,-1 0-1,0-1 1,0 1-1,0-1 1,0 0-1,0 0 1,0 0-1,0 0 1,-1-1-1,1 1 1,-1-1-1,0 0 1,0 0-1,0-1 1,0 1-1,0 0 1,-1-1-1,1 0 1,-1 0-1,0 1 0,0-1 1,0 0-1,-1-1 1,0 1-1,2-6 1,0-12-6774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6T03:13:14.413"/>
    </inkml:context>
    <inkml:brush xml:id="br0">
      <inkml:brushProperty name="width" value="0.05" units="cm"/>
      <inkml:brushProperty name="height" value="0.05" units="cm"/>
    </inkml:brush>
  </inkml:definitions>
  <inkml:trace contextRef="#ctx0" brushRef="#br0">1 1 24575,'0'1'0,"0"0"0,0-1 0,1 1 0,-1 0 0,0 0 0,1 0 0,-1-1 0,0 1 0,1 0 0,-1 0 0,1-1 0,0 1 0,-1 0 0,1-1 0,-1 1 0,1-1 0,0 1 0,0-1 0,-1 1 0,1-1 0,0 1 0,0-1 0,-1 0 0,1 1 0,0-1 0,0 0 0,1 1 0,29 5 0,-22-5 0,270 56 0,-246-47 0,-1 2 0,40 20 0,38 13 0,33 13 0,-117-44 0,1-2 0,1-1 0,0-1 0,1-2 0,-1 0 0,2-2 0,41 3 0,25-9 0,-64-2 0,1 2 0,0 1 0,0 2 0,42 9 0,-19 1 0,-9-3 0,-1 3 0,0 1 0,-1 2 0,44 23 0,-55-24 0,1-2 0,0-1 0,1-1 0,0-2 0,47 5 0,25 7 0,-42-8 0,-44-9 0,-1 0 0,1 1 0,-1 2 0,0 0 0,24 11 0,238 103 0,-191-86 0,-20-8 0,-31-13 0,0 1 0,-1 3 0,-1 1 0,0 2 0,46 33 0,-64-35 0,-1 1 0,0 1 0,27 39 0,2 1 0,7 11 0,-32-41 0,0-1 0,35 32 0,70 38 0,-115-91 0,0 1 0,0 0 0,-2 1 0,1 1 0,-1 0 0,13 19 0,116 167 0,-56-72 0,-25-58 0,-21-26 0,27 26 0,-46-49 0,-1 1 0,-1 0 0,21 31 0,20 25 0,-41-54 0,31 47 0,-29-38 0,2-1 0,25 28 0,32 43 0,-64-64-1365,-11-19-5461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6T03:13:17.301"/>
    </inkml:context>
    <inkml:brush xml:id="br0">
      <inkml:brushProperty name="width" value="0.05" units="cm"/>
      <inkml:brushProperty name="height" value="0.05" units="cm"/>
    </inkml:brush>
  </inkml:definitions>
  <inkml:trace contextRef="#ctx0" brushRef="#br0">5 73 24575,'0'-5'0,"0"-5"0,0-7 0,0-3 0,0 5 0,-4 10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6T03:14:00.093"/>
    </inkml:context>
    <inkml:brush xml:id="br0">
      <inkml:brushProperty name="width" value="0.05" units="cm"/>
      <inkml:brushProperty name="height" value="0.05" units="cm"/>
    </inkml:brush>
  </inkml:definitions>
  <inkml:trace contextRef="#ctx0" brushRef="#br0">1 21 24575,'4'0'0,"2"-4"0,4-2 0,5 0 0,-5 2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26T03:15:07.99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1967 292,'0'9,"-1"1,0-1,-1 1,0-1,0 0,-1 0,0 0,-1 0,-6 12,-6 5,-30 39,21-32,19-26,0 0,-1-1,0 1,-14 10,14-13,1 1,0-1,0 1,1 1,-1-1,1 1,1 0,-9 13,-6 16,-2-1,-2 0,-47 53,-93 78,161-163,-13 14,1 1,-14 20,-19 22,-112 132,127-148,18-23,-1 0,-1 0,-1-1,-1-1,0-1,-25 18,-178 123,175-121,-82 86,120-115,-3 5,1 0,1 0,-13 24,-19 26,23-37,1 0,1 1,-13 30,14-25,8-16,2 0,0 0,0 1,2-1,0 1,-1 27,-7 35,5-42,-2 44,-3 26,9-91,0 1,2-1,0 1,0-1,2 1,0-1,5 20,-5-24,5 41,-3-1,-6 95,0-49,0-77,0-1,-2 0,0 0,-2-1,0 1,-1-1,-14 27,10-21,1 0,0 1,-8 40,15-50,1-1,1 1,0 0,1 0,1 0,0 0,1-1,1 1,0-1,1 1,1-1,0 0,1-1,0 1,2-1,12 19,113 161,-99-146,-24-37,0 1,-1 1,-1 0,0 0,-1 1,0 0,-1 0,-1 0,0 1,-1 0,3 21,6 60,-11-87,1 0,-1-1,1 1,1-1,0 0,0 0,1 0,8 12,-10-17,-1-1,0 0,1 0,0 0,-1 0,1 0,0-1,0 1,0-1,0 0,0 0,0 0,0 0,0 0,1-1,-1 1,0-1,0 0,1 0,-1 0,0-1,0 1,1-1,-1 1,0-1,0 0,0-1,0 1,0 0,0-1,0 1,0-1,-1 0,1 0,-1 0,1-1,-1 1,0 0,0-1,0 0,0 1,0-1,-1 0,1 0,-1 0,2-4,16-60,52-118,-67 173,1 0,-1 0,-1-1,-1 0,0 1,1-23,-5-82,-1 44,1-46,5-154,9 194,-7 52,3-48,-7 58,-1-13,1 0,2 0,8-34,-4 20,-2 0,-1-1,-3 1,-5-56,1-5,3 80,1-1,1 1,6-29,-6 44,1 0,0 1,1-1,0 1,0 0,1 0,0 0,0 1,1 0,13-15,61-79,-65 85,-1-1,22-38,-36 55,1 1,-1 0,0-1,1 1,-1-1,1 1,-1-1,0 1,0-1,1 1,-1-1,0 1,0-1,1 1,-1-1,0 0,0 1,0-1,0 1,0-1,0 0,0 1,0-1,0 1,0-1,0 1,-1-1,1 0,0 1,0-1,0 1,-1-1,1 1,0-1,-1 1,1-1,0 1,-1 0,1-1,-1 1,1-1,-1 1,1 0,-1-1,1 1,-1 0,1 0,-1-1,1 1,-1 0,1 0,-1 0,0 0,1 0,-1 0,1-1,-1 2,0-1,1 0,-1 0,1 0,-1 0,1 0,-1 0,1 0,-1 1,0-1,0 1,-46 12,45-12,-21 8,-24 7,-84 44,118-53,0 1,0 1,1 0,0 1,1 0,0 0,1 1,0 1,1 0,-14 22,8-9,2 0,1 1,1 1,-14 50,-1 63,16-59,2-32,0 73,9 380,-1-551,0-50,-16-139,11 204,2 0,2-1,0 1,3-1,1 1,1 0,2 0,1 0,2 0,22-54,9-15,0 0,71-133,-100 216,1 1,1 1,1 1,1 0,0 0,1 1,1 1,0 1,1 1,22-13,-6 4,-15 9,1 1,39-17,-58 28,44-17,0 1,0 3,83-16,-99 25,0-2,53-20,-16 5,-24 9,1 2,73-8,-70 13,48-14,-3 0,108-6,-147 19,1-1,-1-4,55-18,-77 19,-4 3,-1-1,-1-1,0-1,0-1,-1-1,30-22,-9 0,65-56,-99 81,0-1,-1 0,0-1,-1 1,0-2,-1 1,10-23,-11 15,0 0,3-30,-2 8,0-2,-3-1,-2 0,-4-62,0 16,2 84,-1-1,1 0,-1 0,-1 1,1-1,-1 0,-1 1,1-1,-1 1,0 0,-1 0,0 0,0 1,-1-1,1 1,-1 0,-1 0,1 1,-1-1,0 1,0 0,0 1,-1 0,0 0,0 0,0 1,0 0,0 0,-1 1,1 0,-1 0,0 0,1 1,-16 0,-77-11,66 6,-42-1,6 5,0 2,1 4,-132 24,195-27,0 1,1 0,-1 0,1 1,0 0,-1 0,1 0,0 0,1 1,-1 0,-4 5,-36 52,10-11,-100 141,81-122,36-43,-2-1,-1 0,-1-2,0 0,-2-2,-32 23,40-34,-24 16,-41 35,81-61,0 0,0 0,-1 0,1 0,0 0,0 0,0 0,0 1,0-1,-1 0,1 0,0 0,0 0,0 1,0-1,0 0,0 0,0 0,0 0,0 1,-1-1,1 0,0 0,0 0,0 1,0-1,0 0,0 0,0 0,0 1,0-1,1 0,-1 0,0 0,0 1,0-1,0 0,0 0,0 0,0 0,0 1,0-1,1 0,-1 0,0 0,0 0,0 0,0 1,0-1,1 0,-1 0,0 0,0 0,0 0,1 0,-1 0,0 0,20 4,25-3,-45-1,42-1,-1-2,0-2,-1-2,1-2,-1-1,-1-2,66-30,-74 30,1 2,0 1,62-10,-59 14,0-2,-1-2,47-17,-65 18,-1 0,1-1,-2 0,1-1,-1-1,-1-1,0 1,0-2,-1 0,12-18,-15 21,0 0,0 0,1 0,0 2,1-1,20-11,-17 11,0-1,-1 0,0-1,12-13,-19 17,1-2,-1 1,-1 0,1-1,-1 0,-1 0,0-1,0 1,3-16,-3 4,-2 1,0-1,-2-36,-2 25,-10-50,6 51,-3-59,7 30,0 32,2-1,0 1,2-1,6-29,-7 53,1 0,0 0,1 0,-1 0,1 1,-1-1,1 1,1 0,-1-1,1 2,-1-1,1 0,0 1,1 0,-1-1,0 2,1-1,0 0,-1 1,1 0,0 0,10-2,-1 1,1 0,-1 1,1 0,-1 1,1 1,0 0,15 3,-16-1,0 0,0 1,-1 0,1 2,-1-1,0 1,13 8,-18-8,1 1,-1 0,0 0,-1 1,1 0,-1 1,-1-1,1 1,-2 1,9 12,31 46,-38-58,1 0,-1 1,-1 0,0 0,0 0,-1 1,0 0,-1 0,0 0,-1 1,0-1,2 22,-4 21,-2-34,1 0,1 0,1-1,1 1,0-1,2 1,8 23,46 134,-53-161,-1-1,-1 1,-1 1,3 29,-4-29,1 1,0 0,1-1,7 19,-5-16,0 1,-1-1,-1 1,2 30,7 37,-8-61,-1 0,-1 0,-1 1,-1-1,-2 0,-4 36,3-57,0 1,0-1,0 0,-1 0,0 0,0-1,0 1,-1-1,1 0,-1 0,-6 6,-58 48,43-40,15-13,0 0,0-2,0 1,-1-1,0 0,1-1,-1-1,-1 0,1 0,0-1,-15 0,-17 3,-91 16,-1 1,-152 3,245-23,-59 0,-164 22,121-5,74-10,-84 19,111-17,20-5,1 0,0 1,0 2,0 0,1 1,0 1,-25 16,-99 73,132-92,1 1,1 0,0 0,0 1,1 1,0 0,0 0,1 1,0 0,1 0,1 1,-13 25,15-26,-2 0,1-1,-1 0,-1 0,1-1,-13 12,11-13,1 1,0 0,1 0,0 0,0 1,-8 19,9-17,0-1,-1-1,0 1,-1-1,-12 14,-24 33,8-5,30-45,0 0,1 0,0 1,0-1,1 1,-1 0,2 0,-1 1,2-1,-1 1,1 0,0 0,-1 10,5 148,1-101,-6 68,-22-3,16-94,-2 0,-1 0,-1-1,-20 35,20-45,0 2,2-1,1 1,1 1,1 0,2 0,-5 54,13 35,-3 78,-1-184,-1-1,0 0,0-1,-1 1,0 0,-1-1,-1 0,1 0,-1 0,-12 13,7-9,2 0,0 1,-11 24,10-16,-2-1,-1 0,0-1,-1 0,-31 33,26-32,9-8,0 0,1 0,1 1,-9 19,12-23,-5 7,0 0,-2-1,0-1,-17 20,28-36,1 1,0-1,0 0,-1 1,1-1,0 0,0 1,-1-1,1 0,-1 1,1-1,0 0,-1 1,1-1,-1 0,1 0,0 0,-1 1,1-1,-1 0,1 0,-1 0,1 0,-1 0,1 0,-1 0,1 0,-1 0,1 0,-1 0,1 0,0 0,-1-1,1 1,-1 0,1 0,-1 0,0-1,-7-20,4-33,4 52,2-76,-3-56,0 118,-2 0,1 0,-2 0,0 0,-1 0,-9-17,10 21,-1 0,2 0,0 0,0 0,1-1,-1-22,5-82,1 46,-1-24,-5-123,2 208,-1 0,0 1,0 0,-1-1,-1 1,1 0,-1 0,-1 1,0-1,0 1,-1 0,1 1,-2-1,1 1,-1 0,-11-8,-5-2,0 1,0 1,-2 2,-36-16,32 18,20 7,-1 1,1-1,0-1,-14-9,20 11,0 1,0-1,0 0,0 0,1 0,-1-1,1 1,0-1,0 1,0-1,1 0,-1 1,1-1,0 0,-1-7,0-3,0 0,2-1,-1 1,2-1,0 1,1-1,0 1,1 0,0 0,2 0,-1 0,2 1,0-1,0 2,1-1,1 1,13-17,-12 16,0-1,-2 0,1 0,-1 0,9-31,-9 24,2 0,11-22,-12 26,0-1,-1 0,-1 0,6-27,-8 26,1-1,1 2,1-1,12-23,-11 28,-2 0,1 0,-2-1,0 0,0-1,-2 1,3-18,0 3,2 1,1 0,23-51,-16 44,14-51,-22 58,2-16,2 1,3 0,1 1,35-65,-18 54,-18 33,-2-1,0 0,17-45,-17 32,3 0,0 1,22-31,-29 51,-1-1,-1 1,-1-1,0-1,7-26,-5 17,2 1,1 1,0 0,2 0,1 2,0-1,21-21,27-43,-35 31,-25 48,0 1,1-1,0 0,1 1,-1 0,1 0,0 0,1 0,-1 1,1-1,10-7,38-39,-43 40,1 1,22-19,33-24,-49 38,2 0,0 2,0 0,28-14,-6 5,-2-1,46-37,-52 37,141-121,-163 135,1-1,-2 0,15-21,12-13,97-116,-131 158,0 0,0-1,1 1,-1 1,1-1,-1 0,1 1,0 0,0 0,0 0,1 0,-1 1,6-2,63-7,-26 5,5-3,0 3,1 2,103 7,-153-4,0 0,1 0,-1 1,0-1,1 1,-1 0,0 0,0 0,0 1,0-1,0 1,0-1,0 1,-1 0,1 0,0 0,-1 1,0-1,4 6,-5-6,0 0,0 1,-1-1,1 0,-1 1,0-1,0 0,0 1,0-1,0 1,0-1,-1 0,1 1,-1-1,0 0,1 1,-1-1,0 0,0 0,-1 0,1 0,0 0,-1 0,1 0,-1 0,0 0,-2 1,-17 20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26T03:15:33.73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1010 0,'3'1,"0"-1,-1 1,1 0,0 0,-1 0,1 0,-1 0,1 0,-1 1,0-1,1 1,-1 0,0 0,0 0,0 0,0 0,-1 0,3 4,24 44,-20-31,-2 2,0-1,-1 1,3 27,-7-41,0-1,1 1,0-1,0 0,0 1,1-1,0 0,0 0,0-1,1 1,5 6,2 0,1-1,1 0,13 10,-10-10,-2 2,19 17,47 45,-61-60,-1 1,0 1,-1 1,17 23,-28-32,1 0,0 0,0-1,1 0,0 0,0-1,1 0,0 0,0-1,19 10,-18-10,-1 1,0 0,-1 1,1 0,-2 0,1 1,-1 0,0 1,6 12,9 9,50 70,-57-82,-1 1,14 28,-17-29,0-1,1 0,22 26,-5-10,-1 3,29 49,-35-51,3 13,-19-36,-1 0,2-1,9 15,3 0,2-1,0 0,1-2,1-1,2 0,0-2,1-1,35 19,-49-33,2 0,-1-1,0-1,1 0,-1-1,20 1,29 5,-54-7,1 1,1-1,-1 1,1 1,-1 0,0 0,0 1,0 0,0 0,-1 1,0 0,15 12,24 22,-37-32,0 0,0 1,-1 0,0 1,-1 0,12 16,-6 0,0 0,13 39,2 4,-14-41,1 0,1-1,1-1,22 23,-26-35,1 0,1-1,0-1,1-1,30 15,-10-5,22 8,-61-25,-11-1,-16 0,-22 0,-53 8,-36 3,-7 1,115-8,0-2,-1-1,1-2,-1-1,-54-7,79 5,1 0,-1-1,1 0,-1 0,1 0,0-1,0 0,1-1,-11-8,-48-55,56 56,0 0,-1 1,-1 1,0 0,0 0,-1 1,0 0,-26-13,6 11,0 2,0 1,-1 2,0 1,-42-1,64 5,3 0,0 0,0-1,0 0,0 0,1-1,-1 0,1 0,0-1,-11-7,-58-50,60 46,0 1,-2 1,-22-14,3 9,-65-21,29 12,63 22,-1 0,1-1,0-1,-15-13,16 13,1 0,-1 1,-1 0,1 0,-20-8,6 4,0-1,0-1,1-1,-36-28,32 22,-1 0,-38-18,-15 1,-147-42,197 71,-47-5,-7 0,53 5,12 4,-1-1,1 0,1-2,-1 0,1-1,0-1,-31-19,36 18,-1 0,0 0,0 2,-1-1,0 2,0 0,-1 1,0 1,-23-4,-68-15,105 23,0 0,0 0,0-1,0 1,1-1,-1 1,0-1,0 0,1 0,-1 1,0-1,1 0,-1-1,1 1,-1 0,1 0,0-1,-1 1,1 0,0-1,0 0,0 1,-1-3,1 2,1-1,0 1,0 0,0 0,0-1,1 1,-1 0,0 0,1 0,0-1,-1 1,1 0,0 0,0 0,0 0,2-2,6-9,1 1,0 1,0 0,17-13,-16 14,-1-1,0 0,0 0,-1-1,-1 0,0 0,8-18,0-8,16-49,-28 73,12-28,9-34,-19 49,2 0,1 0,1 1,2 0,0 1,1 1,2 0,1 0,0 2,2 0,25-24,-38 39,1 0,-1-1,0 1,-1-1,0 0,0 0,-1-1,0 1,0-1,-1 0,2-10,0-11,3-61,-7 83,0-9,0-1,2 1,5-32,-5 43,0 0,0 0,1 1,-1-1,1 1,0 0,1 0,-1 0,1 0,0 0,0 1,0 0,1-1,0 2,5-5,-7 7,1-1,-1 0,1 1,0 0,0 0,-1 0,1 0,0 1,0-1,0 1,0 0,0 0,-1 1,1-1,0 1,0-1,0 1,-1 1,1-1,0 0,-1 1,1 0,-1 0,0 0,1 0,-1 0,4 5,10 7,0 1,-1 1,20 25,-30-34,6 7,0 0,-1 1,-1 0,0 0,-1 1,-1 0,9 27,-16-40,-1 0,0 0,0 1,0-1,0 0,0 1,-1-1,0 0,0 0,1 1,-2-1,1 0,0 0,-1 0,1 0,-1-1,0 1,0 0,0-1,0 1,-4 2,-7 7,-1 0,-29 18,8-6,-5 7,28-22,-1 0,2 1,-1 0,1 1,1 0,0 0,0 1,-7 14,8-11,1 1,0 0,2 1,0-1,0 1,2 1,0-1,1 1,1-1,1 1,0 0,3 32,-2-47,1 1,0-1,-1 0,1 1,1-1,-1 0,0 0,1 0,-1 0,1 0,0 0,0 0,0-1,1 1,-1-1,0 1,5 2,-2-1,1-1,-1 0,1 0,0-1,0 1,0-1,0-1,12 3,0-2,0-1,0-1,0-1,0 0,33-7,-29 2,0-2,0-1,34-18,3-2,-40 20,0 1,1 1,0 1,0 0,1 2,-1 0,1 1,31 0,-24 3,-14-1,0 1,0 0,-1 1,1 1,18 4,-29-5,0 0,0 0,1 0,-1 1,-1 0,1-1,0 1,0 0,-1 0,1 1,-1-1,1 1,-1-1,0 1,0-1,0 1,-1 0,1 0,-1 0,1 0,-1 0,0 1,0-1,0 0,-1 0,1 1,-1 2,1 2,0 0,-1 0,0 0,-1 0,0 0,0 0,0-1,-1 1,0 0,-5 9,5-13,0 1,-1-1,0 0,0 0,0 0,0 0,0-1,-1 1,0-1,0 0,0 0,0 0,0 0,0-1,-1 0,1 0,-9 3,-27 4,24-6,-1 1,1 1,1 0,-25 11,37-15,1 1,0-1,-1 1,1-1,0 1,0 0,-1-1,1 1,1 0,-1 0,0 1,0-1,1 0,0 1,-1-1,1 1,0-1,0 1,0-1,0 1,1 0,-1-1,1 1,-1 0,1 0,0-1,0 1,1 0,-1 0,0-1,1 1,0 0,0 3,1-4,-1 1,1-1,-1 0,1 1,-1-1,1 0,0 0,0 0,0 0,1-1,-1 1,0 0,1-1,-1 0,1 1,-1-1,1 0,-1 0,1 0,0-1,0 1,-1-1,5 1,11 1,0-1,28-2,-27 0,36 0,-11-1,59 6,-87-2,0 1,0 0,-1 1,1 1,-1 0,0 1,19 11,58 28,-69-36,-1 1,0 1,-1 1,0 1,35 28,-31-15,-2 1,33 47,-44-54,1-2,1 1,1-1,1-1,0-1,1 0,0-2,30 20,-12-5,-28-22,4 4</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26T03:15:42.37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241 355,'19'-1,"1"2,-1 0,0 1,0 1,0 0,0 2,0 0,-1 1,0 1,0 1,33 19,136 83,-116-75,-56-29,0 1,0 1,0 0,24 18,9 16,66 52,-105-85,0-1,0 1,-1 0,0 1,-1 0,0 0,9 21,-7-15,0-1,20 25,10 1,1-2,86 65,-99-84,-1 1,-1 1,0 1,25 33,-34-38,0 2,-2 0,0 1,-1 1,-1 0,-1 0,-1 1,-1 1,10 41,-15-50,0-1,2 1,0-1,10 18,11 24,41 132,-59-170,5 12,-19-23,-15-12,0-4,0-2,1 0,0-2,1 0,1-1,0 0,-30-34,39 41,-5-5,-1 0,-1 1,-29-15,-24-18,16 5,29 24,2-2,-22-20,1 3,34 29,1-1,-1 0,1 0,0-1,1 0,-7-8,-189-251,123 159,47 65,27 35,0-1,-1 1,0-1,0 2,-1-1,1 1,-11-7,-245-183,118 84,74 68,56 37,-1-2,1 0,1 0,0-1,-22-22,20 17,-1 1,-29-21,4 3,20 15,9 8,0-1,1 0,-12-15,19 19,0 1,1 0,-1-1,1 0,1 0,-1 0,1 0,0 0,1 0,-1-1,1-6,-1-2,0 0,2-1,0 1,1-1,0 1,5-20,-5 31,0 0,0-1,1 1,-1 0,1 0,0 0,0 0,1 0,-1 1,1-1,-1 1,1-1,1 1,-1 0,0 0,1 0,-1 1,1-1,0 1,0 0,0 0,0 0,0 1,0-1,0 1,6-1,46-6,-35 6,1-1,0 0,-1-2,0 0,0-2,-1 0,0-2,0 0,19-12,-36 19,0 1,0-1,0 0,0 1,1-1,-1 1,0 0,1 0,-1 1,1-1,0 1,-1-1,1 1,-1 0,1 0,-1 1,8 1,-4 0,0 0,0 1,-1 0,1 1,-1-1,1 1,-1 0,7 7,6 7,0 0,-1 2,28 40,55 66,5 4,-54-46,-40-63,0-1,1 0,0-1,2 0,0-1,2 0,0-2,22 18,-19-19,-1 2,0 0,-2 1,20 24,-24-25,2 0,0-1,0-1,2 0,34 23,22 12,-54-36,1 0,0-1,30 14,-22-16,0 2,-2 1,1 0,-2 2,0 1,-1 2,-1 0,29 30,-35-28,-1 1,-2 0,0 1,-1 0,-1 1,-2 1,0 0,11 49,-15-43,-2 1,-2 1,0-1,-5 39,2-9,0-40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26T03:16:17.07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2102 619,'-12'-2,"1"0,0-1,-1-1,1 0,1 0,-1-1,0 0,1-1,-14-10,-35-17,-80-21,-80-28,160 62,32 11,0-1,-48-25,66 31,0 0,0 0,0 1,0 1,-1-1,1 1,-1 1,-14-1,-85 4,48 1,25-3,0-1,-68-11,88 8,0 0,1-1,-1 0,1-2,0 1,0-2,1 0,-23-17,16 11,0 2,-1 1,0 0,-1 2,-37-11,-11-5,46 14,9 4,-1 1,1 0,-1 0,0 2,0 0,0 1,-25-1,7 2,-1-1,2-3,-1 0,1-2,0-2,-37-16,69 25,1 0,-1 1,0-1,0 0,1 1,-1-1,0 1,0 0,1 0,-1-1,0 1,0 0,0 1,1-1,-1 0,0 0,0 1,1-1,-1 1,0-1,1 1,-1 0,0 0,1 0,-1 0,1 0,-1 0,1 0,0 0,-1 1,1-1,0 0,0 1,0-1,0 1,0-1,0 1,1 0,-1-1,0 1,1 0,-1-1,1 1,0 0,-1 2,-1 11,1 1,0-1,1 1,3 22,-2-13,0 18,-1-6,2 0,1 0,9 40,-11-75,3 18,0 1,2-1,0 0,1-1,1 1,1-1,1-1,17 26,42 49,20 22,-10-7,-41-60,-31-38,-1-1,1 0,1 0,0-1,0 0,0 0,13 8,53 36,-48-32,0-1,57 29,-29-28,98 25,-96-30,-20-8,56 6,-9-1,-56-8,-12-2,0 0,-1 1,1 1,-1 0,0 1,0 0,0 1,20 13,75 59,-49-34,76 42,-124-77,0-1,0 2,-1-1,17 19,13 12,99 71,-113-89,0 2,-2 1,-1 1,36 52,-33-42,-17-23,-1 0,0 0,0 0,-2 1,0 0,6 17,27 76,-27-75,0 1,-2 0,-2 1,0 0,5 57,10 88,-23-157,-3 354,-3-341,-2-1,-2 0,-1 0,-2-1,-21 44,16-39,11-28,0 0,-1-1,0 0,0 0,-1-1,-1 1,1-2,-1 1,-1-1,1-1,-15 8,-12 10,-199 144,161-116,-101 51,159-95,-1-1,0-1,0-1,0 0,-29 4,-96 4,-5 1,43 10,73-15,-2-1,1-1,-1-3,-63 3,30-21,4 0,-94-12,149 26,0-1,-1 1,1-1,-1-1,1 1,0-1,0 0,0-1,0 0,0 0,0 0,1-1,-1 0,1 0,0-1,0 1,1-1,0-1,-9-10,5 7,-1 1,0 0,0 1,-16-10,17 12,12 5,266 102,-195-80,-56-18,-1 0,0 2,0 0,0 1,-1 0,16 11,-8-5,0-1,0-1,1-1,44 12,-6-8,-43-10,0 0,-1 1,26 11,-32-11,0 0,1-2,0 0,0 0,27 0,-28-2,-1 0,0 0,1 1,-1 1,0 0,0 0,0 2,17 7,-20-6,1 0,0 0,-1 1,0 0,-1 1,0-1,0 2,-1-1,1 1,-2 0,0 1,0 0,0 0,-1 0,-1 0,0 1,0 0,-1 0,0 0,-1 0,-1 0,1 19,-4 311,1-335,0 0,0-1,-1 1,1 0,-1-1,-1 1,1-1,-1 0,0 0,0 0,0 0,-1 0,1-1,-1 1,-1-1,1 0,0 0,-1-1,0 1,-10 5,-7 2,0-1,-1-1,-41 11,34-12,10-2,0-2,-26 2,34-5,-1 0,1 1,0 0,-1 1,1 0,0 1,0 1,-21 11,22-9,0 0,0 1,1 0,0 1,1 0,-1 1,2 0,-1 0,2 1,-1 0,1 0,1 1,0-1,1 2,0-1,1 0,0 1,1 0,0 0,1 0,1 0,0 0,1 16,-1-14,1 0,1 0,0 1,1-2,0 1,1 0,1 0,1-1,0 0,0 0,1 0,1 0,1-1,0 0,0-1,1 0,17 17,19 26,-37-44,0 0,1 0,0-1,1 0,0-1,0 0,1-1,13 8,-5-4,0 1,-1 1,0 0,-1 1,-1 1,28 34,-40-43,1 0,-1 1,0-1,-1 1,0 0,4 14,-6-15,2 0,-1 0,0 0,1-1,1 1,-1-1,1 1,0-1,7 8,192 177,-189-180,-1-1,2 0,-1-1,2-1,-1 0,31 10,-26-13,-1-1,2 0,28 1,-29-3,0 0,0 1,33 10,-12 3,-25-9,1-1,-1 0,1-2,0 0,0 0,29 1,-29-5,3 1,0-1,33-5,-46 4,0-1,-1 0,1 0,-1 0,0-1,1 0,-1 0,-1-1,1 1,0-1,8-9,128-106,-127 102,1 1,0 1,1 0,1 1,0 1,28-14,-28 19,1 2,0 0,0 1,1 0,-1 2,1 0,0 2,0 0,0 1,0 1,0 1,0 0,-1 2,1 0,-1 2,0 0,0 1,-1 0,0 2,30 18,-48-27,1 1,-1 0,1-1,0 1,-1-1,1 0,0 1,0-1,-1 0,1 1,0-1,0 0,-1 0,1 1,0-1,0 0,0 0,0 0,-1 0,1 0,0 0,0 0,0-1,-1 1,1 0,0 0,0-1,0 1,-1 0,1-1,0 1,-1-1,1 1,0-1,-1 1,1-1,-1 1,1-1,0 0,-1 1,0-1,1 0,-1 0,1 1,-1-1,0 0,0 0,1 1,-1-1,0 0,0 0,0 0,0 1,0-1,0 0,0-1,0-60,-1 48,1-9,0-1,1 1,1-1,8-30,-9 50,0 0,0 0,0 0,-1 0,1 0,-1 0,0 0,0-1,-1 1,1 0,-1 0,0 0,-2-7,1 9,0-1,0 1,0 0,0 0,0 0,0 0,0 0,-1 1,1-1,-1 0,1 1,-1 0,0 0,0 0,1 0,-1 0,0 0,0 1,0 0,-4-1,-105-7,87 8,0-2,-1 0,1-1,1-2,-42-12,27 4,-62-12,58 16,39 8,0 0,0 1,1-1,-1-1,0 1,1-1,-1 1,1-1,0 0,-1 0,1 0,0-1,0 1,1-1,-1 0,0 0,1 0,-4-6,3 1,0 0,0-1,1 1,0-1,1 0,0 0,0-9,-1 4,-1 1,0-1,-1 1,0-1,-1 1,0 1,-1-1,-1 1,-9-14,-6-5,-1 1,-30-30,2 17,42 37,0-1,0 0,1 0,0-1,1 0,-10-13,5 1,1-1,1 0,-14-44,16 39,-2 0,-16-30,11 28,1-1,1-1,2 0,1 0,1-1,2-1,1 1,1-1,2 0,2-55,2 62,1 0,2-1,0 1,13-40,43-92,-53 140,-4 8,1 0,1 0,0 1,0 0,0 0,1 0,0 1,1 0,-1 0,1 0,11-7,-5 6,1 0,0 1,0 1,1 0,0 0,16-2,74-26,-77 23,0 1,1 1,0 2,1 1,-1 2,34-2,-48 5,0-1,0-1,-1 0,1-1,22-9,-27 8,0 1,0 1,0 0,1 0,-1 1,1 0,-1 1,1 0,0 0,-1 2,21 1,-31-2,1 0,-1 0,0 0,0 0,1 0,-1 0,0 1,0-1,1 0,-1 0,0 0,0 0,1 0,-1 0,0 0,0 1,0-1,1 0,-1 0,0 0,0 0,0 1,0-1,1 0,-1 0,0 0,0 1,0-1,0 0,0 0,0 1,0-1,1 0,-1 0,0 1,0-1,0 0,0 0,0 1,0-1,0 0,0 1,-12 9,-29 10,28-14,-56 33,-77 59,130-88,-1 0,0-1,-23 9,28-14,0 1,0 1,1-1,0 2,0 0,1 0,-1 1,2 0,-16 16,4 2,-74 102,91-118,0 0,0-1,1 1,0 1,1-1,0 0,1 1,-1 16,-4 28,-7 46,9-62,-10 42,-9 8,-4-1,-4-1,-69 135,92-206,-12 21,1 1,1 0,3 1,-22 81,33-106,0 0,-1 0,-1-1,-13 26,-12 25,29-58,-1 3,0-1,0 0,-1 1,0-2,-10 16,13-22,0-1,1 1,-1 0,0 0,0 0,0-1,0 1,0 0,0-1,0 1,0-1,0 1,0-1,-1 0,1 1,0-1,0 0,0 0,0 0,-3 0,2 0,0-1,0 0,0 0,0 0,0 0,0 0,0 0,0 0,1-1,-1 1,0-1,1 1,-1-1,1 0,-2-2,-16-25,2-1,1 0,2-1,1-1,-10-36,13 32,1 1,2-2,2 1,2-1,1-59,24-183,-21 273,7-35,1-1,3 1,1 1,2 0,31-59,20-52,-58 128,1 0,1 1,1 1,23-34,-21 46,-12 22,-11 26,-4-8,-1-1,-2 0,-36 48,-73 77,122-150,-43 45,-3-3,-66 51,16-16,76-57,0 0,2 1,-22 34,16-22,25-33,-1 0,1 0,0 1,1 0,-1 0,1 0,1 0,-1 0,1 0,0 0,0 0,1 1,-1-1,1 0,1 0,-1 1,3 7,-2-9,0 0,0-1,1 1,0-1,0 1,0-1,0 0,1 0,-1 0,1 0,0 0,0 0,1-1,-1 0,1 0,0 0,0 0,0 0,0-1,0 1,0-1,9 3,25 5,41 4,-45-9,0 2,40 13,40 32,-27-11,-19-14,-33-15,-1 3,40 22,-13 4,-47-30,1 0,0-2,0 0,1 0,24 8,-19-10,55 15,-70-21,0 0,0 0,0-1,0 0,0 0,0 0,0-1,0 0,0 0,10-3,-14 3,-1 1,1-1,0 0,0 1,-1-1,1 0,0 0,-1 0,1 0,-1 0,0-1,1 1,-1 0,0-1,0 1,1-1,-1 1,0-1,-1 0,1 1,0-1,0 0,-1 1,1-1,0-2,-2 1,1 0,0 0,-1 0,0 0,0 0,0 1,0-1,0 0,0 1,-1-1,1 0,-1 1,1 0,-4-3,-6-8,-1 2,0-1,-1 2,-18-13,-51-31,23 17,1-2,2-3,2-2,-48-52,69 60,1-2,2-1,-27-45,49 71,1-1,1 0,0 0,1 0,0-1,1 0,1 0,0 0,1 0,1 0,0-1,1 1,1 0,3-20,30-108,2-12,-24 84,29-95,-31 137,0 1,2 1,1 0,2 1,0 0,23-27,-14 23,2 1,1 1,1 1,2 2,40-27,-44 33,2 0,1 2,0 1,1 1,0 2,43-13,23-1,-33 8,0 2,1 4,0 2,105-5,-64 19,155-5,-254 0,0 0,0 1,0-2,0 1,0-1,-1 0,1 0,-1 0,0-1,0 0,0 0,-1 0,1-1,-1 1,0-1,0 0,-1 0,5-8,1-3,0 0,-1 0,-1-1,-1 0,6-20,-2 0,20-42,-17 49,-2-1,10-42,-13 34,-2 10,0 0,-2 0,0-30,-4 16,1-4,-7-59,3 89,1 1,-2 0,0 0,-1 1,-1-1,0 1,-12-20,-9-21,24 47,-1-1,0 1,-1 0,0 1,0-1,-1 1,0 0,-1 0,-10-10,-4 2,-39-22,42 28,1-1,0 0,1-2,-17-15,17 13,2-1,0 0,0-1,2 0,0-1,1-1,0 0,2 0,0-1,2 0,0 0,-6-32,4 9,3 14,1 0,-3-55,7 63,-1-1,-7-29,-4-38,13 65,0 1,1 0,6-30,-5 43,0 0,2 0,-1 0,1 0,0 1,1-1,1 1,-1 0,12-13,-8 11,-7 7,0 1,0 0,0-1,1 1,-1 0,1 1,0-1,0 0,0 1,0-1,0 1,1 0,-1 0,1 1,5-3,-9 4,1 1,-1-1,0 0,1 1,-1-1,0 0,0 1,1-1,-1 1,0-1,0 0,1 1,-1-1,0 1,0-1,0 1,0-1,0 1,0-1,0 1,0-1,0 1,0-1,0 0,0 1,0-1,0 1,0-1,0 1,0-1,-1 1,1-1,0 1,0-1,0 0,-1 1,-8 18,-9 9,-41 45,44-56,0 1,1 0,1 0,1 2,0-1,-11 28,-18 65,-52 235,67-182,-18 91,-13 60,42-192,3-12,7-82,1 1,1-1,2 1,4 34,-3-63,-1-1,1 0,0 1,1-1,-1 1,0-1,0 1,1-1,-1 1,1-1,-1 0,1 1,-1-1,1 0,0 0,0 1,0-1,-1 0,1 0,0 0,1 0,-1 0,0 0,0 0,0 0,0-1,1 1,1 1,0-2,0 0,-1-1,1 1,-1 0,1-1,0 1,-1-1,1 0,-1 0,0 0,1 0,-1-1,0 1,4-3,10-9,0 0,0-1,13-16,-29 29,141-180,-29 32,-94 127,-13 15,0 0,1 0,0 1,0 0,0 0,1 1,0-1,0 2,9-6,8-5,10-5,-33 21,1-1,-1 1,0-1,0 1,0 0,0 0,0 0,0-1,0 1,0 0,0 0,0 0,0 0,0 0,-1 1,1-1,0 0,-1 0,1 0,-1 1,0-1,1 0,-1 1,0-1,0 3,10 36,14 199,-13-74,-10-109,12 74,-6-82,-2 0,-3 0,-6 94,4-140,-1 1,1-1,0 1,-1-1,0 1,1-1,-1 1,0-1,0 0,0 0,-1 1,1-1,0 0,-1 0,0 0,1 0,-1-1,0 1,0 0,0-1,0 1,-3 1,1-1,-1-1,0 0,1 1,-1-1,1-1,-1 1,0-1,0 1,1-2,-1 1,-6-1,-3-2,-1 0,1-1,0 0,0-1,0-1,-25-14,-34-26,2-4,-104-93,150 119,2-1,0 0,2-2,1-1,1 0,2-1,1-1,1-1,-19-56,18 39,2-1,3-1,2 0,-6-100,14 53,6-473,-2 510,3 1,3 1,2 0,3 0,3 1,1 1,29-58,-41 101,5-7,-2-1,-1-1,0 1,8-40,-15 55,-1 0,1 1,-1-1,0 0,0 0,-1 0,0 0,0 0,0 1,-1-1,0 0,0 1,0-1,-1 1,1 0,-1 0,-1 0,1 0,-1 1,0-1,0 1,0 0,-8-6,-19-13,-1 2,-1 1,-70-30,-116-29,9 3,163 59,1 3,-2 2,0 2,0 2,-61-3,58 4,1-3,-53-16,-27-6,103 24,1-1,0-1,0-1,1-1,0-2,2 0,-40-31,56 40,-4-4,0-1,0 0,1-1,-15-20,19 23,0 0,0 0,-1 1,0 0,0 0,0 0,-1 1,0 0,0 1,-1-1,0 2,-12-6,20 10,-1 0,1 0,0-1,0 1,0 0,-1-1,1 1,0 0,0-1,0 0,0 1,0-1,0 0,0 1,0-1,0 0,0 0,0 0,0 0,1 0,-2-1,3 1,0 0,-1 1,1-1,0 0,0 1,0-1,0 1,0-1,0 1,0-1,0 1,0 0,0-1,0 1,0 0,0 0,2 0,62-6,337 8,-196 23,-133-13,78 3,405-14,-269-3,-279 3,-1-1,1 1,-1 1,0-1,1 1,-1 0,0 1,0 0,0 0,-1 0,1 1,9 8,5 5,-1 0,24 28,-26-25,41 33,-43-39,0 1,-1 1,18 23,4 4,-13-17,-2 0,-2 2,0 1,19 36,-21-21,-14-34,0 0,0 0,1-1,0 1,1-1,0 0,10 10,-5-6,2-1,-1 0,21 14,-26-23,-1 1,1-1,-1 0,1 0,0 0,0-1,0 0,1-1,-1 0,12 1,-7-2,1 1,-1 0,0 1,0 0,23 8,-28-7,-1 1,1-1,-1 1,0 0,0 1,0 0,-1 0,0 0,0 0,0 1,5 8,-4-4,-1 0,0 0,6 18,-7-17,0 0,0 0,2-1,8 15,-12-23,-1 0,1 0,0 0,0 0,0 0,0-1,0 1,0-1,0 1,1-1,-1 0,1 1,-1-1,1 0,-1-1,1 1,-1 0,1-1,0 0,-1 1,1-1,0 0,4-1,38-6,-37 5,0 0,1 0,-1 1,0 0,0 1,0 0,1 0,-1 1,0 0,0 0,0 0,0 2,0-1,0 1,14 6,-3 4,0 1,0 0,-1 1,-1 1,-1 1,22 28,74 120,-107-157,7 14,18 45,-21-43,-7-20,-1 0,0 0,0 0,0-1,0 1,-1 0,0 0,0 0,0 0,0 0,0 0,-1 0,0 0,1 0,-2 0,1 0,0 0,-1-1,-2 6,-6 9</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26T03:16:23.32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1938 1,'-5'0,"0"0,0 1,0-1,0 1,0 0,1 1,-1-1,0 1,1 0,-1 0,1 1,0-1,-5 5,-3 2,1 1,1 1,-10 12,16-16,-1-1,0 0,0 0,-1 0,1-1,-1 1,-1-1,1-1,-1 1,1-1,-1-1,0 1,-1-1,1 0,0 0,-10 1,-26-1,-73-5,82-1,1 2,0 2,-1 1,-40 7,-7 9,-99 9,155-24,1 2,-37 11,37-9,0 0,-38 3,21-4,-1 2,-79 26,41-11,49-17,0-2,-1 0,1-3,-63-4,17 1,46 0,2-1,-1-2,-49-13,-4-2,64 17</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26T03:16:53.045"/>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1 1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6T03:14:00.093"/>
    </inkml:context>
    <inkml:brush xml:id="br0">
      <inkml:brushProperty name="width" value="0.05" units="cm"/>
      <inkml:brushProperty name="height" value="0.05" units="cm"/>
    </inkml:brush>
  </inkml:definitions>
  <inkml:trace contextRef="#ctx0" brushRef="#br0">1 21 24575,'4'0'0,"2"-4"0,4-2 0,5 0 0,-5 2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26T03:17:21.239"/>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2274 507,'21'-3,"1"0,-1-1,0-2,0 0,0-1,-1-1,21-11,-10 5,284-117,-303 123,-1 0,0-1,-1-1,0 0,-1 0,0-1,0 0,11-20,-18 28,1-1,-1 0,0 0,-1 0,1 0,-1-1,1 1,-2 0,1 0,0-1,-1 1,1-1,-1 1,-1 0,1-1,0 1,-1-1,0 1,0 0,-3-6,-1-3,-1 0,-1 1,0 0,-1 0,-11-12,18 22,-1 1,0-1,0 1,0-1,0 1,0 0,0-1,0 1,-1 0,1 1,0-1,-1 0,1 1,0-1,-1 1,1 0,-1-1,1 1,-1 1,1-1,0 0,-1 0,1 1,-1 0,-2 0,-11 4,0 1,-26 13,15-6,-369 144,390-154,0 0,1 0,-1 1,1-1,0 1,0 0,0 1,0-1,1 1,0 0,0 0,-5 8,5-8,1-2,0 0,0 0,0 0,-1 0,0 0,1-1,-1 1,0-1,0 0,0 0,0-1,-1 1,1-1,0 0,-1 0,1-1,-1 1,1-1,-1 0,1 0,-1 0,1-1,-8-1,4 0,-1 0,0 0,1-1,0 0,0 0,0-1,0 0,0 0,1-1,0 0,-8-7,6 3,0 0,1 0,0-1,1-1,-12-19,17 27,1 0,-1 0,1 0,0-1,0 1,0 0,0-1,1 1,-1 0,1-1,0 1,0 0,0-1,1 1,-1-1,1 1,-1 0,1-1,0 1,1 0,-1 0,0 0,1 0,0 0,0 0,3-4,-4 6,-1 1,0-1,0 1,1-1,-1 1,0-1,1 1,-1 0,1-1,-1 1,1 0,-1-1,1 1,-1 0,1-1,-1 1,1 0,-1 0,1 0,-1-1,1 1,-1 0,1 0,0 0,-1 0,1 0,-1 0,1 0,-1 0,1 0,-1 1,1-1,0 0,-1 0,1 0,0 1,9 21,-8-16,-1 1,-1-1,1 0,-1 1,0-1,-1 11,-2-12,1 1,-1 0,0-1,0 1,-1-1,0 0,0 0,0 0,-9 7,-52 39,17-14,-4 4,-93 56,123-83,-40 19,50-28,1 0,0 1,0 1,0 0,1 0,0 1,0 0,-12 14,-11 13,25-28,1 1,0 0,0 0,0 1,-8 14,-2 11,14-25,-1 0,0 0,-1 0,0-1,-1 1,1-1,-2 0,1-1,-1 0,0 0,0 0,-1-1,-11 8,-5 1,0 1,-37 34,20-16,29-22,0 0,0 0,-10 16,-14 15,11-13,2 2,1 0,1 1,-30 66,-31 106,38-88,32-88,0 0,-3-2,0 1,-1-2,-2 0,-22 24,-70 83,90-111,1 1,1 0,2 2,-20 35,28-43,0 0,1 0,0 1,2 0,0 0,1 1,-2 36,-7 44,8-71,-3 54,9 3,-2 66,0-145,-1-1,0 1,0-1,0 1,-1-1,1 0,-1 0,-1 0,1-1,-1 1,1-1,-1 1,-7 5,-20 25,4 1,21-30,1 1,0 0,0 0,0 0,0 1,1 0,1 0,-1 0,1 0,1 0,0 0,-3 17,5-11,0-1,1 1,0 0,1-1,1 1,0-1,0 0,2 0,0 0,0 0,1-1,0 0,2 0,-1 0,1-1,17 17,3 1,1-1,2-2,1-1,50 30,-72-48,0-1,0 2,0-1,-1 1,0 1,-1 0,0 0,0 0,-1 1,0 0,-1 1,0 0,-1 0,0 0,0 0,4 21,0 10,-2 0,3 83,-10-92,0 3,-5 42,4-67,-1 0,0-1,-1 1,0-1,-1 0,0 0,-1 0,-7 13,2-9,2 0,-1 1,2 0,0 0,1 1,1 0,0 0,-5 29,8-33,0 0,-1-1,-1 1,-8 19,11-29,0 0,0 0,-1 0,1 0,0-1,-1 1,1 0,-1-1,1 1,-1-1,0 1,0-1,1 0,-4 2,4-3,-1 0,1 0,0 1,-1-1,1 0,0-1,-1 1,1 0,0 0,-1-1,1 1,0 0,0-1,-1 1,1-1,0 0,0 1,0-1,0 0,0 0,0 0,0 0,0 0,0 0,0 0,-1-2,-2-4,0 0,0-1,1 0,0 1,0-1,1 0,0-1,1 1,-1 0,2-1,-1 1,2-16,-1 11,-1 0,0 0,-1 0,-5-21,-49-87,52 110,-12-32,3-1,-12-68,-2-71,26 178,-1-1,1 0,-1 0,0 1,-1-1,0 1,1 0,-6-6,4 5,1 0,0 0,0 0,0 0,0 0,-2-11,3 7,-1-10,-1 0,-12-32,13 44,0 1,-1 0,1 1,-2-1,1 1,-1 0,0 0,0 0,-1 1,-9-8,-24-13,30 20,-1 0,1 0,0-1,0 0,1-1,-12-12,19 18,-1-1,1 1,0-1,-1 0,1 1,0-1,1 0,-1 0,0 1,1-1,0 0,-1 0,1 0,0 0,1 0,-1 0,0 0,1 1,-1-1,1 0,0 0,0 0,0 1,1-1,-1 1,1-1,-1 1,1-1,0 1,2-3,6-6,0 0,0 1,1 0,1 1,19-13,24-20,-49 37,-1-1,0 0,0 0,0 0,-1-1,0 1,0-1,-1 0,0-1,0 1,2-11,1-9,6-55,-10 59,1-1,11-43,31-86,10-31,-49 162,-1 0,0-1,2-34,1-10,-3 31,2 0,1 0,2 1,1 0,2 1,21-43,64-116,-89 180,1 0,1 0,0 1,1 0,0 1,1 0,0 1,25-14,24-20,-50 35,0 0,1 1,0 0,1 1,0 1,0 0,18-5,8 1,55-6,14-3,-56 4,82-35,-95 33,0 1,2 3,67-14,-96 24,0-1,-1 0,1 0,22-12,4-3,236-87,3-10,-249 100,-1-1,0-1,-2-2,30-27,36-26,-75 60,1 1,0 1,1 0,34-13,-7 4,0-1,74-50,-98 57,100-73,-57 40,-56 39,-1 1,0-1,0-1,0 1,-1-1,0-1,7-13,34-75,-43 87,4-20,-7 23,0 0,0 0,1 0,0 1,7-14,-9 20,-1 0,1 1,0-1,-1 0,1 0,0 1,-1-1,1 1,0-1,0 1,0-1,-1 1,1-1,0 1,0 0,0-1,0 1,0 0,0 0,0 0,1-1,0 2,0-1,0 1,0 0,0-1,-1 1,1 0,0 0,0 0,-1 0,1 0,-1 1,1-1,-1 0,3 3,5 8,1 1,-2-1,0 1,0 1,7 19,-7-15,1 0,19 27,-14-22,-1 1,0 0,-2 1,-1 0,-1 1,-1 0,-1 0,5 41,-3-22,-2-16,-3 0,4 52,-7 37,-4 157,3-274,0 1,0-1,-1 1,1-1,0 1,0-1,-1 1,1-1,-1 0,1 1,-1-1,0 0,0 1,1-1,-1 0,0 0,0 0,0 0,0 0,0 0,-1 0,1 0,0 0,0 0,-1 0,1-1,0 1,-1-1,1 1,0-1,-1 1,1-1,-1 0,1 0,-1 0,1 0,-1 0,1 0,-1 0,1 0,-2-1,-9-1,1-1,0 0,0-1,-15-8,4 3,-8-3,0 1,0 2,-1 2,0 0,-1 2,-46-2,-43 9,51 1,1-4,-117-15,148 11,1 2,-57 2,-19-1,100 0,0-1,0 0,0 0,0-1,0-1,1 0,-18-10,0-3,-45-34,-65-64,132 109,1 1,0-1,0 0,0-1,1 0,1 0,-1 0,1 0,1-1,-1 0,1 0,1 0,0 0,-2-10,-6 31,0 0,-1-1,-15 11,18-15,-25 23,34-30,-1 1,1-1,0 0,-1 1,1-1,0 1,0-1,0 1,-1-1,1 1,0-1,0 1,0 0,0-1,0 1,0-1,0 1,0-1,0 1,0-1,0 1,0-1,1 1,-1-1,0 1,1 0,0 0,0 0,0 0,0 0,0 0,0-1,1 1,-1 0,0-1,1 1,-1-1,0 1,1-1,-1 1,3-1,20 4,0-2,0 0,0-2,37-4,101-20,-113 15,278-38,-309 43,0 0,-1-1,0-1,21-10,-20 8,0 1,1 1,26-6,209-14,-241 24,23-3,46-2,-74 7,0 0,0 0,0 1,0 0,0 0,0 1,-1 0,1 0,0 1,-1 0,0 0,8 5,-11-5,-1 1,0 0,1 0,-2 1,1-1,0 1,-1-1,0 1,0 0,0 0,-1 0,1 0,-1 0,-1 0,1 0,-1 0,1 0,-1 0,-2 9,0 10,0 0,-12 41,11-52,-1 1,-1-2,0 1,0 0,-2-1,1 0,-2 0,1-1,-2 0,-15 17,10-16,0 0,-1 0,-1-1,1-1,-2-1,1 0,-24 8,-178 69,194-79,-1-1,0-1,-33 1,-36 7,-157 23,112-19,122-14,1 1,0 0,0 2,0 0,1 0,0 2,0 0,1 0,0 2,0-1,1 2,0 0,1 0,-14 17,2-7,-1-1,-1-1,-1-1,-1-2,0 0,-32 11,-15 10,26-11,0 2,-68 52,107-74,-1-1,0 0,0 0,-1-1,0 0,1-1,-1 0,0-1,0-1,-21 1,-23 5,25-3,-5 0,36-4,0 0,0 0,0 0,0 0,0 0,0 0,0 0,0 1,0-1,0 0,0 0,1 0,-1 0,0 0,0 0,0 0,0 0,0 0,0 0,0 0,0 0,0 0,0 0,0 0,0 0,-1 1,25-1,717-1,-683-1,0-2,96-21,-135 20,-1-2,0 0,0-1,33-20,20-10,-23 21,0 1,88-16,-96 23,136-20,35-1,-146 23,6-4,-45 6,0 1,33-1,-54 5,-1 0,0 0,0-1,0 1,0-1,0 0,-1 0,1 0,0-1,0 1,-1-1,1 0,0 0,-1-1,0 1,0 0,0-1,3-3,-2 1,-1 0,1 0,-1-1,0 1,-1-1,1 0,-1 1,0-1,-1 0,1 0,0-10,1-24,-3 31,0-1,1 1,0 0,1 0,0 0,4-12,-4 18,-1 1,1-1,0 0,-1 1,1 0,0-1,1 1,-1 0,0 0,1 0,-1 0,1 0,-1 1,1-1,0 1,0 0,0 0,-1 0,1 0,0 0,0 0,1 1,3-1,-4 1,0 0,0-1,0 1,0 0,0 1,0-1,0 0,0 1,0 0,0 0,0 0,0 0,0 0,-1 0,1 1,0-1,-1 1,1 0,-1-1,0 1,0 1,0-1,0 0,0 0,0 1,0-1,-1 1,1 0,-1-1,0 1,0 0,0 0,0 0,0-1,0 1,-1 0,0 0,0 0,1 0,-1 0,-1 0,1 0,0 0,-1 0,0 0,0 0,0 0,0 0,0 0,0-1,-1 1,1-1,-1 1,0-1,0 1,0-1,0 0,0 0,-4 4,-9 5,0-1,-1 0,0-1,-1-1,1 0,-1-2,-1 0,1 0,-1-2,0 0,0-1,-33 1,47-4,0 0,0 0,0 0,0 0,0-1,0 0,1 0,-1 0,0 0,0 0,1-1,-1 0,1 0,-1 0,1 0,0 0,0-1,0 1,0-1,0 0,-4-5,1-2,0-1,1 1,0-1,1-1,-5-18,-2-5,10 32,-1-1,1 1,-1-1,1 1,-1 0,0 0,0 0,-1 0,1 0,-1 1,1-1,-1 0,0 1,0 0,0 0,0 0,0 0,0 0,-1 1,1-1,-1 1,1 0,-1 0,1 0,-1 1,0-1,1 1,-6 0,0 1,0-1,1 2,-1-1,0 1,1 1,-1-1,1 2,0-1,0 1,-14 9,-9 6,-1-1,-1-2,0-1,-1-2,-64 16,-181 19,3-1,-11 12,225-45,38-10,1 1,1 1,-1 1,1 1,-41 21,-18 14,49-26,1 0,-38 28,-290 241,332-263,1 1,1 1,1 1,2 1,0 1,-18 33,27-40,1 0,1 1,1 0,-13 43,20-51,-1 0,2 0,0 0,1 0,0 0,1 0,1 0,0 0,6 25,-5-32,1-1,0 0,0 0,0 0,1 0,-1 0,10 9,-8-9,-1 0,1 0,-1 0,0 1,-1-1,5 12,-7-13,1 0,-1 0,1 0,0 0,1 0,-1 0,1 0,7 8,-9-12,1 0,-1 0,1-1,0 1,-1 0,1-1,0 1,0-1,-1 0,1 1,0-1,0 0,0 0,-1 0,1 0,0 0,0-1,0 1,-1-1,1 1,0-1,0 1,-1-1,1 0,-1 0,1 0,-1 0,1 0,-1 0,3-3,17-9,0-2,23-22,-38 31,0 0,-1 0,0 0,0-1,-1 0,1 1,-2-2,1 1,-1 0,0-1,3-10,3-20,2 1,26-62,-32 86,-1 0,0 0,-1 0,2-14,-3 14,0 0,1 0,0 1,10-23,-9 26,1 0,-1 0,2 1,-1 0,1 0,0 1,1-1,-1 1,14-9,19-21,-30 28,0 1,0 0,1 0,0 1,19-11,139-52,-163 65,-19 3,-22 5,15 2,1 2,1 0,-1 1,1 1,1 1,-1 0,2 2,-1 0,2 1,0 0,0 2,1 0,-19 24,21-22,-13 15,-33 54,32-35,-32 89,19-41,8-14,-38 159,55-183,-4 41,16-78,-1 0,-1-1,-1 1,-1-1,-14 33,15-44,1 0,1 1,0 0,1 0,0 0,1 0,-1 17,5 98,1-89,-4 56,-25 38,22-94,-1-1,-17 57,2-40,15-41,-1-1,2 1,0 0,-3 17,5-15,-2 0,1 0,-2 0,0-1,-1 0,-13 24,-58 78,73-111,-7 9,1 0,0 1,-9 22,55-63,-15 4,-1-1,-2 0,0-1,-1-1,18-37,-13 24,39-50,16-18,-72 97,0 0,0-1,0 1,-1-1,0 0,-1 0,0 0,-1 0,0-1,2-16,12-42,-9 48,-1 0,-1 0,-1 0,-1-1,-1 0,-1 1,0-1,-2 0,0 0,-1 1,-2-1,0 1,-1-1,0 1,-12-25,9 32,1 1,-2-1,1 1,-2 1,-20-21,-61-45,38 35,11 10,2-1,-59-63,94 89,0 0,0 0,1 0,0-1,0 0,1 0,0 0,1 0,-1-1,2 1,-1-1,0-9,1-17,4-61,0 27,-1 44,2 1,0-1,2 1,1 0,1 1,0-1,2 2,13-24,27-72,-40 91,-3 1,9-53,-14 68,-2-1,0 1,0-1,-1 1,0-1,-1 1,0 0,-1 0,-7-19,7 21,-1 0,0 1,0 0,-1 0,0 0,0 0,-1 0,1 1,-2 0,1 1,-1-1,0 1,-1 0,1 1,-1 0,0 0,0 1,-1 0,1 0,-1 1,0 0,0 0,0 1,0 1,-12-2,15 3,0-1,0 0,0 0,0 0,0-1,0 0,0 0,-6-3,11 3,-1 1,1 0,-1 0,1 0,-1-1,1 1,0-1,-1 1,1-1,0 0,0 1,0-1,1 0,-1 0,0 1,0-1,1 0,0 0,-1 0,1 0,0 0,0 0,0 0,0 0,0 0,0 0,0 0,1 1,0-4,4-10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26T03:18:20.320"/>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34 314,'475'0,"-472"0,1 0,0 0,0-1,-1 1,1-1,0 0,0 0,-1 0,1 0,-1-1,1 1,-1-1,0 0,1 0,-1 0,4-5,-5 5,-1 0,1 0,-1 0,0 0,0-1,0 1,0 0,0-1,0 1,-1-1,1 1,-1-1,0 1,1-1,-1 1,-1-1,1 1,0-1,0 1,-1-1,0 1,1-1,-1 1,0-1,0 1,-2-3,0-1,-1 0,0 0,0 0,-1 1,1 0,-1-1,-1 2,1-1,-1 0,1 1,-1 0,-12-5,-11-5,-48-16,38 16,-16-6,31 12,1-1,-43-22,58 27,1 0,-1 1,0 0,0 0,0 1,0 0,-14-2,21 4,-1 0,0-1,1 1,-1 0,0 0,1 0,-1 0,0 0,1 1,-1-1,0 0,1 1,-1-1,0 1,1 0,-1-1,1 1,-1 0,1 0,0 0,-1 0,1 0,0 0,0 1,0-1,-1 0,1 1,1-1,-1 1,0-1,0 1,0-1,1 1,-1-1,1 1,-1 0,1-1,0 1,0 0,-1-1,1 1,0 0,1 2,1 5,1 1,0-1,0 0,1 0,0-1,1 1,0-1,0 0,1 0,7 8,15 24,-15-15,-2 1,0 0,-2 1,-1 0,-1 0,-2 1,0 0,-2 0,-1 0,-1 0,-4 36,-10 6,9-52,0 0,-2 33,5-32,2-1,0 1,1-1,8 32,-93-253,81 197,0 0,-1 1,1-1,-2 1,1-1,0 1,-1 0,0 0,0 1,-1-1,1 1,-1 0,0 0,0 0,-10-5,15 9,-1 0,1 0,-1 0,1 0,-1 0,1 0,-1 0,1-1,-1 2,1-1,-1 0,1 0,-1 0,1 0,0 0,-1 0,1 0,-1 1,1-1,-1 0,1 0,0 1,-1-1,1 0,-1 0,1 1,0-1,-1 1,1-1,0 0,0 1,-1-1,1 1,-5 21,9 21,5-25,0-1,1 0,1-1,0 0,1-1,1 0,1-1,28 23,-12-8,-17-16,-2 2,1 0,-2 0,0 1,8 18,24 38,-19-40,-5-4,2-2,23 25,-11-10,-29-35,1 0,0 0,0-1,0 0,1 0,-1 0,1 0,1-1,-1 0,1 0,7 4,6 2,0-2,1 0,0-2,0 0,40 6,-52-11,-1-1,0 1,1-2,-1 1,1-1,-1 0,0-1,0 0,0 0,0 0,0-1,0 0,0 0,-1-1,0 0,0 0,0 0,0-1,0 0,5-6,6-8,-1 0,25-39,-35 49,-2 0,1 0,-1-1,-1 0,0 0,0 1,-1-2,0 1,1-18,-3 8,1 9,0-1,-1 0,-1 1,0-1,-3-12,3 20,0 1,0 0,0-1,-1 1,0 0,1 0,-1 0,0 0,0 1,-1-1,1 0,-1 1,1 0,-1-1,0 1,1 0,-1 1,0-1,-1 0,1 1,-6-2,-37-15,-2 3,0 2,0 2,-52-5,126 15,-1-1,1-1,-1-1,0-1,0-1,25-10,3-5,85-44,-127 59,0-1,0 0,0 0,-1-1,0-1,-1 1,0-2,10-12,-16 18,0 0,-1 0,0 0,1 0,-2 0,1 0,0-1,-1 1,0-1,0 1,0-1,-1 1,1-1,-1 0,0 1,0-1,-1 1,0-1,1 0,-2 1,1-1,0 1,-1 0,0-1,0 1,-3-4,3 4,-1 1,0 0,0 0,0 0,-1 0,1 1,-1-1,1 1,-1 0,0 0,0 0,0 0,0 1,0 0,-5-1,-72-12,53 11,13 1,-45-8,56 9,1 0,0 0,0 0,0 0,-1 0,1-1,1 1,-1-1,0 0,0 0,1 0,-1 0,1-1,-3-2,5 4,-1 1,1-1,0 0,0 1,0-1,0 0,0 0,0 1,0-1,0 0,0 0,0 1,1-1,-1 0,0 0,0 1,1-1,-1 0,1 1,-1-1,0 0,1 1,-1-1,1 1,-1-1,1 1,0-1,-1 1,1-1,-1 1,1 0,0-1,-1 1,1 0,0-1,0 1,32-14,-28 12,18-6,1 1,0 0,1 2,-1 1,1 1,0 1,36 1,-42 0,0 1,0 1,0 1,0 0,0 1,0 1,0 1,-1 1,0 0,23 12,50 24,-63-31,0 2,31 19,-44-22,0 0,1-1,0-1,1 0,0-1,0-1,22 5,-10-5,-1 1,1 2,-2 1,1 1,29 16,-9-5,0-1,85 22,-94-31,-14-6,0-1,0-1,27 0,-29-3,0 2,1 0,-1 1,24 9,28 9,-55-17,0 1,0 0,23 12,-36-14,0 0,-1 0,1 1,-1 0,0 0,0 0,-1 1,1 0,-1 0,0 1,-1-1,5 9,2 8,-1 1,-2 0,10 39,1 2,-11-47,2 7,-10-24,0 0,0 0,-1-1,1 1,0 0,0-1,-1 1,1 0,0-1,-1 1,1-1,0 1,-1 0,1-1,-1 1,1-1,-1 1,0-1,1 0,-1 1,1-1,-1 1,0-1,1 0,-1 0,0 1,1-1,-1 0,0 0,1 0,-1 0,0 0,0 0,1 0,-2 0,-45 4,0-2,-70-6,6 0,-46 18,104-7,-55-1,42-9,-122-22,25 1,-73 12,188 6,26 2,1 1,-1 1,0 1,1 1,-1 1,-22 4,41-4,0 0,0 1,0-1,1 1,-1-1,1 1,-1 0,1 0,0 0,-1 1,1-1,0 0,0 1,1-1,-1 1,1 0,-1 0,1 0,0-1,0 1,0 0,0 0,0 0,1 1,0-1,-1 0,1 0,0 0,0 0,1 0,0 4,0 2,0 0,0 1,1-1,0 0,1 0,0 0,0 0,1-1,6 12,-8-18,0 0,0 1,0-1,-1 0,1 1,-1 0,0-1,0 1,0 0,0 0,0-1,-1 1,1 0,-1 0,0 0,0 4,-1-5,0 0,0-1,0 1,-1-1,1 1,0-1,-1 1,1-1,-1 0,1 0,-1 0,0 0,0 0,1 0,-1 0,0 0,0-1,0 1,0-1,0 0,0 1,0-1,0 0,0 0,-1 0,-46 2,-16 3,64-5,1 0,0-1,-1 1,1 1,-1-1,1 0,-1 0,1 0,0 0,-1 0,1 0,-1 0,1 1,0-1,-1 0,1 0,0 0,-1 1,1-1,0 0,-1 1,1-1,0 0,0 1,-1-1,1 0,0 1,0-1,0 0,-1 1,1-1,0 1,0-1,0 1,0-1,0 0,0 1,0-1,0 1,0-1,0 0,0 1,0-1,0 1,0-1,1 1,19 21,35 12,22-4,-65-27,0 1,1 0,-2 1,1 0,-1 1,0 1,18 12,3 7,1-2,56 31,-39-25,-21-14,0-2,60 20,-59-24,-1 1,1 2,33 20,-41-19,0 2,-1 0,0 1,-2 2,0 0,-1 1,-1 0,-1 2,0 0,-2 0,-1 2,-1-1,11 30,12 76,-4-57,-24-59,-1-1,0 1,-1 1,-1-1,0 1,4 23,-5 246,-5-147,0-118,0 0,-2 0,0 0,-1 0,-1-1,0 0,-1 0,-12 19,6-9,2-1,-11 35,17-45,-1-1,-15 28,-5 12,19-39,0 0,-1-1,-1 0,-1-1,0 1,0-2,-1 0,-1 0,-21 17,-3 13,31-37,1 0,-1 0,0 0,0-1,-1 1,1-1,-1 0,-13 7,-2 0,1 1,1 0,0 1,1 2,0 0,-18 22,27-27,1 1,1 0,-11 24,15-29,1 0,-2 1,1-1,-1-1,0 1,0-1,-1 1,0-1,0 0,-1-1,1 1,-1-1,0-1,-1 1,1-1,-10 5,-44 12,41-15,0 0,1 1,-29 16,24-10,-1-2,-49 17,47-20,0 2,-42 23,43-18,-1-1,0-1,-2-1,-33 10,48-18,-1-1,1-1,-1 0,1-1,-1 0,0-1,0-1,1 0,-1-1,1 0,-18-6,-8-3,15 5,1-2,-1 0,1-1,1-1,0-1,-41-28,45 27,0 0,-34-15,35 20,1-1,1-1,-1 0,2-1,-16-14,-2 2,27 20,0-1,1 0,-1 0,1 0,0-1,-7-6,12 10,-1-1,0 1,0-1,0 0,1 1,-1-1,0 1,1-1,-1 1,0 0,1-1,-1 1,0-1,1 1,-1 0,1-1,-1 1,1 0,-1-1,1 1,-1 0,1 0,-1 0,1-1,-1 1,1 0,-1 0,1 0,0 0,-1 0,1 0,-1 0,1 0,-1 0,1 0,0 0,-1 0,1 1,28-3,6 2,-9-2,0 1,1 2,-1 1,0 1,0 1,-1 1,33 11,214 90,-254-96,0 0,-1 0,0 2,19 17,23 15,-29-23,-2 2,34 34,-36-33,6 4,36 23,-40-31,-1 0,40 41,-34-29,-26-27,-1 0,0 0,-1 1,0 0,1 0,-2 0,1 0,-1 1,0-1,0 1,-1 0,0 1,0-1,0 0,-1 1,2 14,-3-10,1 0,1-1,0 1,0-1,10 21,-2-3,-10-26,0 1,0-1,-1 1,1-1,-1 1,0-1,0 1,-1 0,1-1,-1 1,1-1,-1 1,0-1,-1 1,1-1,-1 0,1 0,-1 0,0 0,0 0,0 0,0 0,-1 0,-3 3,-10 9,-1-1,0 0,-20 12,0 1,8-3,-1-2,-1 0,-43 21,66-37,0 0,-1 0,2 0,-1 1,1 1,0-1,-10 16,-10 10,15-19,1 2,0-1,2 2,0-1,-9 22,-18 35,32-67,1-1,0 1,1 1,-1-1,1 0,0 1,1-1,0 1,0-1,0 1,1 0,0-1,0 1,0 0,1-1,0 1,1 0,-1-1,1 0,0 1,1-1,0 0,0 0,0 0,0 0,1-1,0 0,0 1,1-1,0-1,-1 1,10 6,-4-3,-1 0,0 1,0 0,-1 0,0 1,-1 0,0 1,0-1,-1 2,-1-1,7 18,-4-11,0-2,0 1,2-1,15 20,24 26,-4 1,51 95,-60-98,-26-43,1-1,0 1,1-2,1 0,26 24,-27-31,0-1,0 0,20 7,-20-9,-1 0,1 1,-1 0,18 13,56 43,-57-44,49 42,-69-54,0 0,1 0,0-1,0 0,0-1,0 0,1 0,0-1,17 4,-9-4,0 0,0-1,1-1,28-1,-38-1,0-1,0 0,0 0,0-1,-1 0,1 0,-1-1,1 0,-1-1,-1 1,13-11,3-5,0-1,22-28,-23 24,33-30,-34 39,0 1,1 1,0 1,1 0,0 2,30-10,-10 2,-31 13,-1 0,1 1,23-6,-35 11,153-28,-134 26,0 1,0 0,0 2,0 0,0 1,21 5,-35-6,0 1,0 0,0 0,-1 0,1 0,0 1,-1 0,0 0,0 0,0 1,0-1,4 6,33 53,-15-19,-26-43,0 1,1-1,-1 1,0-1,0 1,0-1,1 0,-1 1,0-1,0 1,1-1,-1 0,1 1,-1-1,0 0,1 0,-1 1,0-1,1 0,-1 0,1 1,-1-1,1 0,-1 0,1 0,-1 0,1 0,-1 0,1 0,-1 0,1 0,-1 0,1 0,-1 0,1 0,-1 0,0 0,1 0,0-1,9-19,-4-31,-6 23,0-1,-7-37,6 54,-1 1,-1 0,0-1,-1 1,0 1,-1-1,0 0,-10-15,11 22,-1-1,0 1,0 0,0 1,-1-1,1 1,-1 0,0 0,0 1,0-1,0 1,0 1,-13-3,-12-1,-43-1,71 6,-139-16,56 4,69 9,-1 0,1-2,0 0,1-1,-1-1,1 0,0-1,1-1,-28-20,13 5,0-2,1-1,-36-44,58 61,-1-1,1-1,1 1,0-1,0 0,2-1,-5-12,-19-98,22 91,-2-25,3 1,2-1,7-74,-2 16,0 86,1 0,8-36,1-4,-11 65,0 0,-1 0,1 0,0 0,1 0,-1 0,1 0,0 1,0-1,0 1,0-1,1 1,-1 0,1 0,4-4,-6 6,0 1,0-1,0 0,0 1,0-1,0 1,0-1,0 1,0 0,1-1,-1 1,0 0,0 0,1 0,-1 0,0 0,0 0,0 0,1 1,1-1,-1 1,0 0,0 1,0-1,0 0,0 1,0 0,0-1,0 1,0 0,-1 0,1 0,-1 0,3 4,5 14,-1 0,0 1,-2 0,0 0,-2 1,0 0,1 30,6 27,-7-57,1 0,1-1,1 0,1 0,16 32,-20-48,-1 0,-1 1,1 0,-1 0,0 0,0 0,-1 0,0 0,0 0,0 0,-1 1,0 11,-1-13,0-1,-1 0,1 0,-1 0,0 0,0-1,0 1,-1 0,1-1,-1 0,0 1,0-1,0 0,0 0,-1-1,1 1,-1-1,1 0,-8 4,-28 13,25-13,0 0,1 2,0 0,-17 13,15-10,-1 0,-1-1,1 0,-24 8,21-9,1 0,0 1,-28 20,32-17,0 2,1-1,0 1,1 1,1 0,0 1,1 0,-9 23,7-11,1 0,1 1,1 1,-6 45,12-59,0 0,0-1,-2 1,0-1,-7 16,11-31,1 0,-1 0,0-1,1 1,-1 0,1 0,-1-1,1 1,0 0,-1 0,1 0,0 0,0 0,0 0,-1 0,1 0,0-1,0 1,0 0,0 0,1 0,-1 0,0 0,0 0,1 0,-1 0,0 0,1-1,-1 1,1 0,-1 0,2 1,0-2,0 0,-1 0,1 0,0 0,0 0,0 0,0-1,0 1,0-1,0 1,0-1,-1 0,1 0,2-1,61-39,-58 36,-1-1,0 0,0-1,8-10,-11 11,1 1,1 0,-1 0,1 0,-1 0,1 1,1 0,-1 0,7-3,-9 5,0 1,-1-1,1 1,0-1,-1 0,0 0,1 0,-1 0,0 0,0-1,0 1,0-1,-1 1,1-1,0 0,-1 1,0-1,0 0,0 0,0 0,0 0,-1 0,1 0,-1 0,0 0,0-1,0 1,0 0,0 0,-1 0,0 0,1 0,-1 0,0 0,0 0,-1 0,-1-3,-6-11,0 0,-1 1,-1 0,-23-25,-7-2,-3 2,-1 2,-2 2,-65-38,-81-67,159 118,23 17,0 0,1 0,0-1,1-1,-17-18,25 26,0-1,0 0,0 1,0-1,0 0,0 0,1 0,-1 1,1-1,-1 0,1 0,0 0,0 0,0 0,0 0,0 0,0 0,1-2,0 1,0 1,0-1,1 0,-1 1,1-1,0 1,0-1,0 1,0 0,0 0,0 0,1 0,-1 0,1 1,2-3,14-5,-1 0,1 1,0 1,37-9,-36 12,-1-2,0 0,0-1,-1-1,29-16,-19 3,-18 13,2 0,-1 1,20-10,-30 17,-1-1,1 1,0 0,0-1,0 1,0 0,-1 0,1-1,0 1,0 0,0 0,0 0,0 0,0 0,0 1,-1-1,1 0,0 0,0 0,0 1,0-1,0 0,-1 1,1-1,0 1,0-1,-1 1,1-1,0 1,0 1,0 0,1 0,-1 0,0 0,0 1,0-1,-1 1,1-1,-1 1,1-1,-1 5,1 4,-1 0,-1 0,0-1,-3 14,-5 4,-1 0,-1 0,-24 41,18-37,-23 62,-38 106,73-185,-2 4,1 1,1 0,0 1,2 0,0-1,1 32,2-64,0 1,1 0,1-1,-1 1,2 0,6-18,30-68,-16 45,7-20,9-22,38-139,-71 205,-2-2,-1 1,-2-47,1 0,-1 67,0 1,0 0,1 0,0 0,1 0,0 0,0 1,1-1,7-11,50-59,-47 63,-1-1,-1 0,0-1,9-19,21-30,-31 51,-1-1,12-23,-20 36,-1 0,0 0,0 0,1 0,-2 0,1 0,0-1,-1 1,1 0,-1 0,0-1,0 1,-1 0,1 0,0-1,-1 1,0 0,0 0,0 0,0 0,-1 0,1 0,-1 0,1 0,-1 0,0 1,0-1,0 1,-1-1,1 1,-1 0,1 0,-1 0,0 0,1 1,-1-1,0 1,0-1,-5 0,-11-5,0 1,0 0,-1 2,1 0,-25 0,10 2,25 2,-1 0,0-1,1 0,-1-1,1 0,-16-5,23 6,0 0,0 0,0-1,0 1,0-1,1 1,-1-1,0 0,1 1,-1-1,1 0,0 0,-1 0,1 0,0 0,0-1,1 1,-1 0,0 0,1-1,-1 1,1 0,0-1,0 1,0-1,0 1,0 0,0-1,1 1,-1 0,1-1,0-2,2-2,-1 0,1 0,1 0,-1 0,1 1,1-1,-1 1,1 0,0 0,0 0,0 1,1 0,0 0,13-8,-14 10,0-1,0 1,0 0,1 0,0 1,-1-1,1 1,0 1,0-1,0 1,0 0,0 0,1 1,-1 0,0 0,0 0,0 1,0 0,7 2,-11-3,0 1,0 0,-1 0,1 0,0 1,0-1,-1 0,1 1,-1-1,1 1,-1-1,0 1,0 0,1 0,-1-1,0 1,0 0,-1 0,1 0,0 0,-1 0,1 0,-1 0,0 0,1 0,-1 1,0-1,0 0,-1 0,1 0,0 0,-1 0,1 0,-1 0,0 0,1 0,-1 0,-2 3,-2 5,0 0,0 0,-1-1,0 1,-14 15,11-14,1 0,0 1,1-1,1 2,0-1,0 1,1 0,1 0,0 0,1 0,-3 26,1 14,4 93,3-88,-3-34,1 1,1 0,2 0,0 0,2-1,0 0,11 28,11 21,-16-40,2 0,1-1,1 0,34 52,-48-84,-1 1,0-1,0 0,0 1,0-1,1 1,-1-1,0 1,0-1,1 1,-1-1,0 0,1 1,-1-1,1 0,-1 1,0-1,1 0,-1 0,1 1,-1-1,1 0,-1 0,0 0,1 1,-1-1,1 0,-1 0,1 0,-1 0,1 0,-1 0,1 0,-1 0,1 0,-1 0,1-1,-1 1,1 0,-1 0,1 0,0-1,6-25,-7-38,-5-15,-4 1,-28-119,28 166,-3 1,0 0,-2 0,-22-35,-80-103,50 78,58 79,0-1,1 0,0 0,1-1,1 0,0 0,0-1,-3-20,8 22,6 23,7 23,76 202,-53-147,11 19,21 58,5 9,-57-134,1 0,23 37,-12-17,-26-53,0-1,1 0,0 0,0 0,1 0,0 0,0 0,0-1,1 0,0 0,0 0,1-1,0 0,-1 0,2 0,12 7,46 18,-40-21,0 2,-1 1,-1 0,0 2,-1 1,25 21,-37-27,1-1,0-1,0 0,1 0,0-1,23 8,-24-10,1 1,0 0,-1 1,0 0,-1 1,1 0,10 10,-13-8,-1 0,0 1,-1 0,0 0,0 1,-1 0,0 0,-1 0,4 14,19 108,-26-125,-1-7,1 1,-1 0,1-1,-1 1,0 0,0-1,0 1,0 0,0-1,0 1,-1-1,1 1,0 0,-1-1,1 1,-1-1,0 1,0-1,-1 3,2-4,-1 1,0-1,0 0,0 1,0-1,0 0,0 0,0 1,0-1,0 0,0 0,0 0,0 0,0 0,0 0,0-1,0 1,0 0,0 0,0-1,1 1,-1-1,-1 0,-11-6,1 0,0-1,-17-15,14 11,-108-79,3-5,-142-148,251 230,1-1,1 0,0 0,1-1,1 0,0 0,1-1,-6-27,3 14,-17-41,7 27,2 0,2-1,2 0,2-1,-9-89,17 103,2-1,1 1,2-1,1 1,1 0,2 0,1 0,1 1,19-45,-22 65,0 1,1-1,0 1,1 0,0 1,1 0,-1 0,2 0,-1 1,1 1,1-1,-1 1,21-10,-13 9,1 1,0 1,0 0,0 2,1 0,0 1,0 1,19 0,132 4,57-3,-214-2,0 1,0-1,-1-1,20-8,37-10,-62 21,-1 0,1-1,-1 0,0 0,1 0,-1-1,0 1,-1-1,1-1,-1 1,1-1,-1 0,0-1,0 1,-1-1,1 0,-1 0,0 0,0-1,-1 1,0-1,0 0,0 0,-1 0,3-8,-4 11,1-1,-1 0,0 0,0 0,0 0,0 0,-1 0,0-1,1 1,-2 0,0-7,1 10,0 1,-1-1,1 0,0 0,-1 1,1-1,0 0,-1 1,1-1,-1 1,1-1,-1 1,0-1,1 1,-1-1,0 1,1-1,-1 1,0-1,1 1,-1 0,0 0,0-1,0 1,-2 0,0 0,1 0,-1 0,0 1,1-1,-1 1,1-1,-1 1,1 0,-1 0,-2 1,-9 5,1 1,-1 0,2 1,-1 1,1 0,-12 13,-65 77,14-13,49-63,-43 31,-15 14,52-32,27-30,-1 0,0 0,0 0,0-1,-1 0,-10 7,-5 2,12-8,-1 0,1 0,-1-1,0 0,-1-1,1 0,-14 3,24-8,0 0,-1 0,1 0,0 0,0 0,-1 0,1 0,0 0,0 0,0-1,0 1,-1 0,1-1,0 1,0-1,0 1,0-1,0 0,0 0,0 1,0-1,0 0,0 0,1 0,-1 0,0 0,1 0,-1 0,0 0,1 0,-1 0,1 0,0 0,-1-1,1 1,0 0,0 0,0 0,-1-1,1 1,1 0,-1 0,0-2,1-8,0 0,0 1,6-21,-5 21,3-7,1-1,0 2,1-1,1 1,1 0,0 1,1 0,1 0,21-23,5 0,2 2,44-32,-46 39,1 2,1 2,2 1,0 2,2 2,57-18,201-52,-273 80,-25 8,1 0,0 0,-1 1,1-1,0 1,0 0,0 0,-1 0,1 1,0-1,0 1,0 0,0 0,0 0,0 1,0 0,0-1,0 1,0 1,0-1,4 2,-1 2,-1-1,0 0,0 1,0 0,0 1,-1-1,0 1,7 10,-10-12,0 0,0 0,-1 0,1 0,-1 0,0 0,0 0,-1 1,1-1,-1 0,0 1,0-1,0 0,-1 1,1-1,-1 0,-2 5,0 0,0-1,-1 0,-1 0,1 0,-1-1,0 1,-1-1,0-1,0 1,-1-1,1 0,-1 0,0-1,-10 6,-5 3,-1-2,0-1,-43 16,63-26,0 0,0 0,0 0,0 0,0 0,0-1,0 0,0 1,0-1,0 0,0 0,0-1,0 1,0-1,0 1,0-1,0 0,0 0,-5-3,6 2,-1-1,1 1,0-1,0 0,0 1,0-1,1 0,-1 0,1-1,0 1,0 0,0 0,0 0,1-1,-1 1,1-1,0 1,0-4,-1 1,2 0,-1-1,0 1,1 0,0 0,1 0,0 0,-1 0,2 0,-1 0,4-6,42-54,-13 21,-13 18,0 2,2 0,1 2,0 1,2 1,35-22,25-20,-62 43,-2 3,-1-1,30-32,-46 43,1-2,-1 1,0-1,-1 0,0 0,-1-1,1 1,-2-1,1 0,2-15,0-22,-2-1,-3 0,-1 0,-7-50,6 90,0 1,-1 0,0 0,0 0,0 0,-1 0,0 0,-1 0,1 1,-1 0,-1 0,1 0,-1 0,-5-5,-10-7,0 1,-37-24,37 28,1 0,0-2,-19-20,19 10,1-2,1 0,2-1,0-1,-17-51,16 39,11 26,0 0,2-1,0 1,0-1,0-20,3 19,-2 0,0 1,-1-1,-10-28,-4 4,-3 2,-1 0,-2 1,-1 2,-52-60,58 73,8 10,-1 0,0 1,0 0,-1 1,-20-14,29 23,-1 0,1 0,-1 0,0 0,0 1,0 0,0-1,0 2,-1-1,1 0,0 1,0 0,0 0,-1 0,1 0,0 1,0-1,0 1,0 0,0 1,0-1,0 1,0-1,0 1,1 1,-7 3,-2 5,0 0,1 1,1 1,-1 0,2 0,0 1,1 0,-11 23,-1 0,-7 16,-27 76,15-31,-48 139,70-191,12-36,1 2,0-1,1 0,-4 17,8-26,-1-1,0 1,1 0,-1-1,1 1,0-1,0 0,-1 1,1-1,0 1,0-1,0 0,0 0,1 0,-1 1,0-1,0 0,1-1,-1 1,0 0,1 0,-1 0,1-1,-1 1,1-1,-1 1,1-1,0 0,-1 0,4 1,58 5,-55-5,4-1,170 5,-159-6,0-1,1-1,-2-1,1-1,38-13,-57 16,1 0,-1 0,0-1,0 1,0-1,0 0,-1 0,1-1,-1 1,0-1,0 1,0-1,0 0,-1 0,0 0,0-1,0 1,3-9,0-6,-2 0,0 1,1-32,-3 35,0-1,1 1,1 0,5-21,-14 49,-2 0,1 0,-2-1,-17 20,-3 4,-36 54,-495 654,397-538,151-194,2 1,0-1,0 2,1 0,1 0,0 0,-10 28,35-50,303-243,-255 204,-30 19,1 2,2 1,1 2,69-30,-34 28,-29 10,-1 0,-1-3,53-31,-88 43,1-1,-1 0,-1-1,1 0,-1 0,-1-1,11-17,18-23,-33 47,0 0,0 0,0-1,-1 1,1-1,-1 0,1 1,-1-1,0 0,0 1,-1-1,1 0,0 0,-1 0,0 0,1 0,-1 0,0 0,-1 0,1 0,-1 0,1 0,-1 1,0-1,0 0,0 0,0 0,0 1,-1-1,1 1,-1-1,0 1,0 0,-4-5,-7-6,0 1,-2 0,1 1,-26-14,29 17,-52-34,1-2,-94-91,120 99,1-2,3-2,1 0,2-2,-24-48,-37-102,61 125,17 41,1-2,-2 1,-1 0,-1 1,-24-32,-22-23,42 52,-1 2,-1 0,-2 1,-1 1,-49-40,72 65,0-1,0 1,0-1,0 1,0-1,0 0,0 1,1-1,-1 0,0 1,0-1,1 0,-1 0,0 0,1 0,-1 1,1-1,-1 0,1 0,0 0,-1 0,1 0,0 0,0 0,0 0,-1 0,1-1,0 1,0 0,1 0,-1 0,0 0,0 0,0 0,1 0,-1 0,1 0,-1 0,0 0,1 0,0 1,-1-1,1 0,0 0,-1 0,1 1,0-1,0 0,-1 1,1-1,0 0,0 1,0-1,0 1,2-1,9-6,0 1,1 0,20-6,-20 8,101-38,147-77,-203 92,-40 20,-1-1,0-1,16-11,-27 16,-1 0,0 0,-1 0,1-1,-1 0,0 0,0 0,0-1,-1 1,1-1,-1 0,4-11,25-62,-24 63,-1 1,0-2,-1 1,-1-1,-1 0,0 0,2-22,-6 20,3-40,-2 55,-1 1,1-1,0 1,0 0,0-1,0 1,1 0,-1 0,1 0,0 0,0 0,0 0,3-3,-5 5,1 1,0-1,-1 0,1 1,0-1,0 1,0 0,0-1,0 1,0-1,0 1,-1 0,1 0,0 0,0-1,0 1,0 0,0 0,0 0,0 1,0-1,0 0,0 0,0 0,0 1,0-1,1 1,23 22,11 42,-33-60,4 10,1 1,1-2,0 1,1-1,1 0,0-1,0-1,2 0,-1 0,2-1,-1-1,22 13,-22-15,-1 0,0 1,0 1,-1 0,0 1,0 0,-1 0,-1 1,0 0,-1 1,0 0,-1 0,6 16,-6-12,1-1,17 27,-22-38,1 0,0 0,0 0,1 0,-1-1,1 0,0 0,0 0,1 0,-1-1,7 3,8 1,-15-6,1 1,-1-1,0 1,0 1,0-1,8 6,-52 11,-33 1,61-18,1-1,-1 2,1 0,0 0,0 1,0 0,0 1,1 0,-1 0,-11 9,-2 9,6-9,2 1,0 1,-22 30,36-45,1-1,0 1,0-1,-1 1,1-1,0 1,0-1,-1 1,1-1,-1 0,1 1,0-1,-1 0,1 1,-1-1,1 0,-1 1,1-1,-1 0,1 0,-1 0,1 0,-1 1,1-1,-1 0,1 0,-1 0,0 0,1 0,-1 0,1 0,-1 0,1 0,-1-1,1 1,-1 0,1 0,-1 0,1-1,-1 1,1 0,-1-1,1 1,-1 0,1-1,-1 1,-18-29,3 7,12 19,-1 0,1 0,-1 1,0-1,0 1,0 0,0 1,0-1,-1 1,1 0,0 0,-1 1,1-1,-1 1,-9 1,-8 2,-1 1,-30 10,16-5,-12 2,-94 7,126-16,1-2,0 0,0-1,0-1,-1-1,2 0,-1-1,0-1,-21-9,30 10,1-1,-1 1,1-1,1-1,-1 1,1-1,0 0,0-1,-7-11,-1-3,-20-45,27 51,0 0,0 1,-2-1,0 2,0-1,-1 1,-21-21,-178-116,48 38,151 104,-2 1,1 0,-1 1,0 1,0 0,-25-7,-83-10,11 2,98 17,1 0,-1 0,1-1,-1 0,1-1,0-1,1 1,-1-1,1-1,0 0,1 0,0-1,0 0,-11-14,10 12,0 0,-1 1,0 0,0 1,-1 0,0 1,-17-8,-92-37,66 30,43 19,1-1,-1 0,1-1,0 0,1-1,-1 0,1 0,0-1,0 0,1-1,0 0,1 0,-10-14,-3-9,2 0,1-1,1-1,2-1,-11-39,28 72,5 10,10 12,215 304,-196-275,30 41,4-3,132 127,429 309,-604-505,3 2,0 2,-2 0,0 2,-2 2,30 35,-18-15,80 77,19 21,81 145,-124-137,-46-71,-35-57,-2 1,17 48,-13-32,-13-35,1 0,0 0,0 0,10 11,-8-11,-1-1,-1 1,1 0,5 12,1 13,16 33,-25-61,0 0,1-1,-1 1,1-1,0 0,0 0,0 0,0 0,1-1,-1 1,1-1,0 0,-1 0,6 2,52 16,-136 39,36-19,33-32,-1 0,0 0,-1-1,0 0,0-1,0 0,-1 0,-9 4,17-9,-1-1,1 1,-1-1,1 1,-1-1,1 0,-1 0,1 0,-1 0,1 0,0 0,-1 0,1 0,-1-1,1 1,-1 0,1-1,-1 0,1 1,0-1,-1 0,1 1,-1-2,-1-1,1 1,-1-1,1 0,0 1,0-1,0 0,0-1,0 1,-1-5,-3-8,2 0,0 0,-3-21,7 32,-53-484,-8-46,51 471,2 0,3 0,3-1,7-76,-4 131,1 0,1 1,-1-1,2 1,-1 0,1 0,1 0,9-14,1 2,1 0,20-19,-27 32,1 1,0 0,0 1,0-1,1 2,0 0,0 0,0 1,1 0,14-2,52-22,-54 19,0 1,1 1,0 0,0 2,0 2,1 0,0 1,-1 2,1 0,37 7,-51-6,0 1,0 0,-1 1,1 0,-1 1,0 0,0 1,0 0,-1 1,0 0,0 1,0 0,9 9,0 3,-1 2,0 0,-2 1,21 37,-14-24,-15-25,-1 1,-1 0,0 0,0 0,-1 0,4 16,14 39,-17-51,0 1,-1 0,-1 0,0 0,1 23,-1-18,0-1,1 1,0-1,2 0,1 0,0-1,21 34,-3-2,-22-45,-1 0,1 0,0-1,0 0,1 0,0 0,0-1,0 1,0-1,11 6,61 28,-76-38,0 0,0 1,0-1,0 0,0 1,0-1,0 0,0 1,0 0,0-1,0 1,0-1,-1 1,1 0,0 0,0 0,-1-1,1 1,0 0,-1 0,1 0,-1 0,1 0,-1 0,1 1,-2-1,1 0,-1 0,1 0,-1 0,0 0,1 0,-1-1,0 1,0 0,0-1,0 1,1 0,-1-1,0 1,0-1,0 1,0-1,0 0,-2 1,-4 1,0 0,0 0,0-1,0 0,-1 0,-13-1,17-1,0 0,0 0,1 0,-1-1,0 1,0-1,1 0,-1 0,1-1,-1 1,1-1,0 1,0-1,0 0,1 0,-1-1,1 1,-1 0,-1-6,-4-7,0-1,2 0,-6-23,-15-32,11 46,-2 2,0 0,-2 0,0 2,-2 1,-1 0,0 2,-31-20,-64-32,96 54,0 1,-1 0,-1 2,0 0,-1 2,0 1,-1 1,0 1,-40-8,63 17,0 0,0 0,0 0,0 0,-1 0,1 1,0-1,0 1,0 0,0 0,0 0,0 1,0-1,0 1,1-1,-1 1,0 0,1 0,0 0,-1 0,1 1,0-1,0 0,-2 4,-5 8,1 1,0-1,-10 27,0 1,-8 32,20-55,0 0,-11 23,15-37,0-1,0 0,-1 0,0 0,1-1,-1 1,-1-1,1 1,0-1,-1 0,0 0,0-1,1 1,-8 3,9-6,-1 1,1-1,0 1,0-1,-1 0,1 0,0 0,-1 0,1 0,0-1,0 1,-1-1,1 0,0 1,0-1,0 0,0 0,0 0,0 0,0-1,-2-1,-39-36,36 31,-31-35,2-2,-44-73,-25-35,52 93,-101-90,150 146,-25-23,1-2,2 0,1-2,-39-63,60 87,0-1,1 0,0 0,1-1,-1 1,2 0,-1-1,1 0,0 1,1-15,3-6,11-53,-9 55,6-53,-12-261,1 338,0 0,0 0,0-1,0 1,-1 0,1 0,-1 0,0-1,0 1,0 0,0 0,-1 0,1 1,-1-1,0 0,0 0,-2-2,0 2,0 1,1-1,-1 1,0 0,0 0,0 1,0-1,-1 1,1 0,0 0,-1 0,-6 0,-131-7,87 7,-82-13,18-2,0 6,-190 7,177 5,106-4,1-1,-1-1,1-1,-38-13,-29-6,-262-55,319 71,-95-18,-75-21,192 42,0 1,-1 0,0 1,0 1,0 0,-17 0,28 2,-1 1,1-1,0 1,0 0,0-1,0 1,0 1,0-1,0 0,1 1,-1-1,0 1,1 0,-1 0,1 0,-1 0,1 1,0-1,0 0,0 1,1 0,-1-1,0 1,1 0,0 0,0 0,0 0,0 0,0 0,0 0,1 0,-1 0,1 5,-2 7,1 0,1 0,0 0,1 0,0 0,1 0,1 0,6 19,-3-16</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26T03:18:35.086"/>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1560 1697,'1'-27,"-2"1,-1 0,-9-43,7 55,-1 1,1 0,-2 0,0 0,0 1,-1 0,-1 0,-14-17,-1 0,-33-57,48 72,-79-113,44 69,30 41,-1 1,-1 0,-28-22,24 21,1 0,-17-20,26 28,0 1,0 0,-1 0,0 1,-15-9,-23-17,37 25,-1 1,0 0,-25-11,24 12,0 0,0-1,-17-12,-122-105,144 118,1 0,0 0,1 0,-1-1,1 0,1 0,-1-1,1 0,1 0,-6-12,-40-61,20-6,23 64,0 0,-18-36,22 55,1 1,-1 0,0 0,0 0,0 0,0 0,0 1,-1-1,1 1,-1 0,0 0,1 0,-1 1,0-1,-6-1,-66-10,67 12,-186-24,193 25,0 0,0 0,1 0,-1 0,0 1,0-1,0 0,0 1,1-1,-1 1,0-1,1 1,-1 0,0 0,1 0,-1 0,1 0,-1 0,1 0,0 1,0-1,-1 0,1 1,0-1,0 1,0-1,0 1,1 0,-1-1,0 1,0 2,-2 7,0 0,1 1,0-1,0 14,-1 3,2-19,0 1,1-1,0 1,0-1,1 1,1-1,0 1,0-1,1 0,0 0,0 0,1 0,5 9,9 12,1-1,30 35,-3-4,-36-46,0 0,1 0,1-1,0 0,0-1,1-1,1 0,17 11,83 40,-67-39,48 34,-80-47,-1 2,0-1,0 2,-1 0,-1 0,0 1,10 17,8 10,-23-32,1 0,-1 1,-1 0,1 1,-2-1,0 1,0 0,-1 1,4 15,-5-9,0-1,1 0,1 0,1 0,11 24,-13-34,0 0,0 0,1-1,-1 0,1 0,1 0,0 0,-1-1,1 0,1 0,-1-1,1 1,0-1,13 5,6 1,1-2,1 0,32 4,-44-10,1 0,-1-1,0-1,1 0,-1-1,32-7,-43 6,0 0,0 0,-1-1,1 1,-1-1,0 0,0-1,0 1,0-1,-1 1,1-1,-1 0,0 0,0-1,0 1,2-6,-3 6,1-1,-1 1,1-1,0 1,1 0,-1 0,1 0,0 1,-1-1,2 1,-1 0,0 0,1 0,-1 1,1-1,6-1,-1 1,0 1,0 0,0 1,1 0,-1 1,0 0,0 0,0 1,0 0,0 1,0 1,0-1,0 1,-1 1,1 0,-1 0,0 1,0 0,0 0,-1 1,0 1,0-1,-1 1,0 0,0 1,0 0,-1 0,5 9,-10-17,13 21,-1-1,0 2,-2-1,0 2,-1-1,-2 2,9 32,-16-50,1 0,0 0,0 0,1 0,-1 0,1-1,1 1,-1-1,1 0,0 0,5 5,56 45,-49-43,0 1,21 22,-33-31,0 1,0 0,0 1,-1-1,0 0,0 1,0 0,-1 0,0 0,0 0,0 0,0 8,-2-14,3 17,-2 0,0 1,0-1,-3 19,2-33,-1 1,1-1,-1 1,0-1,0 1,0-1,0 0,-1 1,1-1,-1 0,0 0,0 0,0 0,0 0,-1-1,1 1,-1-1,1 1,-1-1,0 0,0 0,0 0,0-1,0 1,0-1,-5 2,-27 5,1-1,-2-1,1-3,-1 0,1-3,-45-4,76 4,0-1,-1 0,1 0,0 0,0-1,0 1,0-1,0 0,0 0,0 0,1-1,-1 1,1-1,0 0,0 0,0 0,0 0,0-1,0 1,1-1,-4-7,-1-5,1-1,0 1,1-2,-3-20,-11-35,0 13,17 50,0 0,-1 0,0 0,-1 1,0-1,-1 1,0 0,0 0,-1 0,-11-12,4 5,0 0,0 0,2-1,0-1,1 0,-9-22,-111-204,120 228,-1 1,0 0,-2 1,1 0,-2 1,0 0,0 2,-1-1,-24-12,-19-9,-75-30,126 60,-260-109,250 102,1 0,0-1,-24-21,23 17,-1 1,-24-14,19 13,1-1,1 0,1-2,-35-38,-6-5,45 44,0 0,-19-28,-22-26,40 52,2-1,0 0,1-1,-19-39,32 58,0 1,1-1,-1 0,0 1,1-1,-1 1,1-1,0 0,0 1,-1-1,1 0,0 0,0 1,1-1,-1 0,0 1,0-1,1 0,-1 1,1-1,0 1,-1-1,1 0,1-1,1 0,-1 1,1-1,-1 1,1 0,0 0,0 0,0 0,1 0,-1 0,0 1,4-2,10-2,1 1,-1 1,33-3,50 1,111 10,-181-1,0 0,-1 3,51 17,-50-14,0-1,0-2,43 5,-64-11,-1-1,0 1,0 1,0-1,0 1,0 1,0-1,8 5,-12-4,0 0,0 0,0 1,0-1,-1 1,0 0,1 0,-1 0,-1 0,1 0,-1 1,1-1,-1 1,2 5,3 8,1-1,1 0,1-1,0 1,19 20,70 66,-96-101,12 15,0 0,16 26,24 27,0-6,-36-41,32 32,-43-48,0 0,1-1,-1 0,1 0,0-1,1 0,-1-1,13 4,-14-4,1 0,-1 0,0 1,0 0,0 0,-1 1,1 0,-2 0,1 1,-1 0,0 0,0 0,0 1,-1 0,-1 0,1 1,-1-1,4 16,-7-23,-1 0,1 0,-1 0,0 0,0 1,0-1,0 0,0 0,0 0,0 1,0-1,0 0,0 0,-1 0,1 0,0 0,-1 1,1-1,-1 0,1 0,-1 0,0 0,1 0,-1 0,0 0,0-1,0 1,0 0,1 0,-1-1,0 1,0 0,-1-1,1 1,0-1,0 1,0-1,0 0,0 1,0-1,-1 0,1 0,0 0,0 0,0 0,-1 0,1 0,0 0,0 0,-2-1,-2 0,0-1,0 1,0-1,0 0,0 0,0 0,1-1,-1 1,1-1,-7-7,-59-74,54 62,-2 0,0 1,-30-26,-198-136,25 21,193 136,2 0,0-2,2-1,-34-52,-26-32,77 104,1 0,-1 0,2 0,-1 0,1-1,1 0,0 0,0 0,-2-12,1-3,2-1,-1-36,1 16,3 43,0 1,-1 0,1 0,0 0,-1 0,0 0,1 0,-1 0,0 0,0 0,0 0,0 1,0-1,-1 0,1 0,-1 1,1-1,-1 1,1 0,-1-1,0 1,0 0,1 0,-1 0,0 0,0 0,-3-1,4 2,-1 0,1 0,0 0,0 0,-1 0,1 0,0 1,0-1,-1 0,1 1,0-1,0 0,0 1,0 0,-1-1,1 1,0 0,0-1,0 1,0 0,1 0,-1 0,0 0,0 0,0 0,1 0,-1 0,0 0,1 0,-1 0,1 0,0 1,-1-1,1 0,0 0,0 1,-1-1,1 0,0 0,0 1,0-1,1 0,-1 3,2 11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26T03:18:49.696"/>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508 0,'17'2,"0"0,0 1,-1 1,1 0,-1 1,0 1,0 0,-1 2,20 11,46 19,52 27,-120-60,0 0,-1 1,1 1,-1 0,-1 1,1 0,-1 1,-1 0,0 0,18 22,-4 2,-1 2,25 49,-33-56,-7-14,1 0,0 0,1-1,1 0,0-1,0 0,1-1,1 0,0-1,0 0,1-1,0-1,1 0,0-1,17 6,7-4,-23-6,1 0,-1 2,17 7,-28-11,-1 2,0-1,0 1,1-1,-1 1,-1 0,1 0,0 1,-1-1,0 1,0 0,0 0,0 0,0 0,1 5,38 75,-20-42,18 47,-30-68,0-1,1-1,1 0,19 23,18 28,-31-41,-5-10,-2 1,0 0,0 0,-2 1,12 43,-18-53,0 0,1 1,0-2,0 1,1 0,1-1,0 0,0 0,9 9,4 3,2-1,28 23,-11-11,1-1,57 36,-60-45,-1 2,49 46,-40-34,-37-33,-1 1,1 0,-1 0,0 1,0-1,-1 1,0 1,0-1,0 1,-1 0,1 0,-2 0,4 9,-4-7,6 22,1 0,2-1,20 38,-31-66,1 0,-1 0,0 0,0 0,-1 0,1 0,0 1,-1-1,1 0,-1 1,0-1,0 0,0 1,0-1,0 0,-1 1,1-1,0 0,-1 0,0 1,0-1,0 0,0 0,0 0,0 0,0 0,0 0,-1 0,1 0,-1-1,0 1,1 0,-1-1,0 1,0-1,0 0,0 0,0 0,-3 2,-12 5,1-1,-1-1,0 0,-21 4,17-5,11-2,-1-1,0-1,0 1,0-2,0 0,0 0,0-1,1 0,-14-3,-11-5,-49-20,7 3,34 11,1-2,1-2,0-2,1-2,2-1,-45-37,56 42,-1 2,0 0,-1 2,-1 1,0 1,-1 2,-1 1,1 1,-63-8,85 15,1 0,-1 0,0-1,0 0,1-1,0 0,-1 0,2 0,-10-8,-66-57,54 42,-5-2,21 20,2 0,-1-1,1-1,1 0,0-1,-15-22,-33-71,24 40,-48-66,73 118,0-1,1 0,0-1,1 1,1-1,1-1,-7-26,7 13,1-1,2 1,2-42,3 18,-1 34,-1 0,-1 0,0 0,-1 0,-1 0,-9-35,10 51,-1 0,0 0,0 0,0 0,0 1,0-1,-1 1,1-1,-1 1,1 0,-1 0,0 0,0 0,0 1,0-1,0 1,0 0,-1 0,1 0,-6-1,-11-2,0 1,-28 0,20 1,-114-9,142 11,-1 0,1 0,0 0,0 0,-1 0,1 0,0 0,0 0,-1 0,1 0,0 0,-1 0,1 0,0 0,0 0,-1 0,1 0,0 0,0 0,-1 0,1 0,0 0,0 0,-1 0,1 1,0-1,0 0,0 0,-1 0,1 0,0 1,0-1,0 0,-1 0,1 1,0-1,0 0,0 0,0 1,0-1,0 0,0 0,0 1,0-1,-1 0,1 1,10 13,22 12,15 2,1-2,65 25,110 31,-209-77,61 19,0-3,149 21,-216-41,0 0,0 1,0 0,0 0,-1 1,1 0,0 0,-1 1,0 0,0 0,0 1,-1 0,1 0,-1 1,0-1,-1 1,1 1,8 12,0-4,1-1,1 0,0-1,0 0,22 10,43 35,-77-52,0 0,0 0,0 1,-1 0,1-1,-2 1,1 0,-1 0,0 1,-1-1,1 0,-1 1,-1-1,0 0,0 9,0-2,0 0,-1 0,-4 22,1-56,-1 0,-2 0,0 1,-1-1,0 2,-2-1,0 1,-1 1,-1 0,-21-23,10 14,-1 2,-2 0,0 2,-1 1,-46-28,58 41,0 0,-1 1,0 1,0 0,-1 1,-24-4,6 5,0 1,-39 2,46 0,-1-1,1-1,0-2,-37-10,-110-44,117 38,53 20,0-1,0 0,0-1,1 1,-1-1,1 0,-1 0,1 0,0-1,0 1,0-1,-5-7,4 2,0 0,0 0,1-1,-5-17,-8-19,-64-100,77 135,1 4,1 0,-1 1,0-1,-1 1,1 0,-1 0,0 0,-1 0,0 1,-7-8,12 14,-1-1,0 0,1 0,-1 1,1-1,-1 0,1 1,-1-1,1 1,-1-1,1 1,-1-1,1 1,-1-1,1 1,0-1,-1 1,1-1,0 1,-1 0,1-1,0 1,0 0,0-1,0 1,0 0,0-1,0 1,0 0,0-1,0 1,0 0,0-1,0 2,-1 28,1-29,-1 27,0-1,-2 0,-1 0,0 0,-10 26,11-42,-1 0,-1-1,1 1,-2-1,1 0,-1-1,-1 0,0 1,0-2,-1 1,0-1,0-1,-1 1,-17 10,21-15,-10 5,0 0,1 1,0 1,1 0,-1 1,2 0,0 1,-21 26,-13 21,37-49,-1 1,2 0,-1 0,1 1,1 0,0 0,1 1,0-1,-7 28,11-30,-6 31,8-40,-1 0,1 0,0 1,0-1,0 0,0 0,0 1,0-1,0 0,0 1,0-1,0 0,1 0,-1 1,0-1,1 0,-1 0,1 0,0 0,1 2,-1-3,0 0,1 0,-1-1,0 1,0-1,1 1,-1-1,0 1,0-1,0 0,0 0,1 0,-1 1,0-1,0 0,-1 0,1 0,0 0,1-2,17-22,-9 9,0-1,-1-1,0 1,-2-2,9-29,15-98,-22 94,19-63,-23 96,-5 15,1 1,-1-1,1 1,0-1,0 1,0 0,1-1,-1 1,1 0,0 0,0 0,0 0,4-5,-5 8,-1 1,1-1,0 0,-1 0,1 0,0 1,-1-1,1 0,0 1,-1-1,1 0,0 1,-1-1,1 1,-1-1,1 1,-1-1,1 1,-1-1,0 1,1 0,-1-1,0 1,1 0,-1-1,0 1,0 0,1-1,-1 2,9 23,-9-24,6 25,-2 0,-1 0,0 1,-2 0,-3 35,0-35,1-1,2 1,1-1,1 1,7 28,-6-45,0 0,0 0,1-1,0 1,1-1,-1-1,11 11,54 54,-53-57,27 22,2-1,66 39,-111-76,-1 1,1-1,0 0,-1 0,1 1,0-1,-1 0,1 1,-1-1,1 1,-1-1,1 1,-1-1,1 1,-1-1,1 1,-1-1,0 1,1 0,-1-1,0 1,1 0,-1-1,0 1,0 0,0-1,0 1,0 0,0 0,-18 6,-46-7,54-1,5 1,1 0,-1 0,0 1,1-1,-1 1,1 0,-1 0,1 1,-1-1,1 1,0 0,0 0,0 1,-5 3,8-6,0 1,0 0,0 0,1 0,-1 1,0-1,0 0,1 0,-1 0,1 1,-1-1,1 0,-1 0,1 1,0-1,-1 0,1 1,0-1,0 0,0 2,1 0,0-1,-1 1,1 0,0-1,1 1,-1-1,0 0,1 1,-1-1,1 0,0 0,0 0,3 3,6 4,0 0,0-1,1 0,0-1,0 0,1-1,-1-1,26 8,9-1,59 7,-35-7,-43-5,-1 0,-1 2,1 1,-2 2,1 0,-2 1,0 2,0 0,-2 2,26 23,-37-33,0 1,0-2,1 1,0-2,1 1,-1-2,1 0,0 0,0-1,0-1,14 2,-4-1,0 2,30 10,165 66,-136-53,-57-20,1 0,-2 2,44 22,-57-26,1-1,0-1,0 0,0-1,0-1,1 1,18 0,24 5,-31-3,-1 1,1 1,-1 1,42 21,22 11,20 11,-89-43,-1-1,1 0,1-2,-1 0,1-1,-1 0,1-2,25 0,58 11,-40-5,0-3,102-5,-57 1,-116-2,0-1,0 0,0-1,0 0,0 0,1-1,-1 0,1-1,0 0,1 0,-1 0,1-1,0 0,0-1,1 0,0 0,0 0,1 0,-7-13,-5-12,1 0,2-2,-16-58,19 58,9 28,-5-16,0 0,1 0,-4-44,58 164,59 95,-99-184,0-1,0 0,0 0,1-1,0 0,1 0,0-1,0 0,0-1,1 0,-1-1,13 4,48 24,-37-12,172 93,-30-36,-145-63,1 2,37 25,-38-22,65 31,-71-40,-3-1,1 0,0-1,33 6,-49-13,0 0,1 0,-1-1,1 0,-1 0,1-1,-1 0,0 0,0-1,1 0,-1 0,0-1,0 0,-1 0,10-6,238-150,-217 144,-33 13,1 1,-1 0,0-1,0 0,1 0,-1 0,-1-1,8-4,-7 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26T03:18:51.516"/>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672 1,'-1'1,"1"1,-1 0,0-1,0 1,0-1,0 1,0-1,-1 1,1-1,0 0,-1 1,1-1,-1 0,1 0,-1 0,1 0,-4 1,-29 14,-11 2,-82 46,14-6,80-43,-2-1,0-2,0-2,-1-1,0-1,-52 3,59-9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6T03:10:46.726"/>
    </inkml:context>
    <inkml:brush xml:id="br0">
      <inkml:brushProperty name="width" value="0.05" units="cm"/>
      <inkml:brushProperty name="height" value="0.05" units="cm"/>
    </inkml:brush>
  </inkml:definitions>
  <inkml:trace contextRef="#ctx0" brushRef="#br0">1 1 24575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6T03:10:56.460"/>
    </inkml:context>
    <inkml:brush xml:id="br0">
      <inkml:brushProperty name="width" value="0.05" units="cm"/>
      <inkml:brushProperty name="height" value="0.05" units="cm"/>
    </inkml:brush>
  </inkml:definitions>
  <inkml:trace contextRef="#ctx0" brushRef="#br0">3127 1 24575,'0'2'0,"1"1"0,-1-1 0,1 0 0,0 0 0,0 1 0,0-1 0,0 0 0,0 0 0,1 0 0,-1 0 0,0 0 0,1 0 0,0 0 0,-1-1 0,1 1 0,0-1 0,0 1 0,0-1 0,2 2 0,42 22 0,-45-25 0,4 2 0,13 6 0,-1-1 0,0 2 0,0 0 0,-1 1 0,0 1 0,0 0 0,-1 1 0,-1 1 0,13 14 0,-21-19 0,111 147 0,2 3 0,-108-144 0,-1 0 0,0 1 0,-1 1 0,-1 0 0,0 0 0,-1 0 0,8 30 0,23 56 0,2 8 0,6 24 0,-33-105 0,-2 0 0,-2 0 0,0 1 0,-2 1 0,-1-1 0,2 46 0,-6-55 0,0 1 0,7 28 0,-4-28 0,3 46 0,-7 363 0,-2-205 0,0-214 0,0-1 0,-1 1 0,0 0 0,-1 0 0,0-1 0,-1 0 0,0 1 0,0-1 0,-2-1 0,1 1 0,-1-1 0,-1 0 0,0 0 0,0-1 0,-1 0 0,-10 10 0,-1-1 0,-1-1 0,-1-1 0,-1-1 0,0 0 0,-1-2 0,-31 14 0,-2-6 0,-98 25 0,118-39 0,-1-3 0,0 0 0,1-3 0,-61-4 0,5 0 0,-109 4 0,-204 28 0,261 3 0,64-12 0,-221 68 0,246-68 0,2 2 0,0 2 0,-59 38 0,97-51 0,0 1 0,-20 21 0,-25 21 0,53-48 0,0 0 0,0 1 0,0-1 0,1 2 0,0-1 0,1 1 0,0 0 0,0 0 0,0 0 0,1 1 0,-5 14 0,-3 12 0,-11 58 0,21-79 0,-15 84 0,11-53 0,-15 49 0,13-57 0,-8 74 0,6-29 0,-2 12 0,9-59 0,-1-1 0,-18 65 0,9-47 0,2 1 0,-6 83 0,16-121 0,-42 276 0,-28 30 0,62-288 0,-2-1 0,-1-1 0,-2 0 0,-1 0 0,-1-2 0,-2 0 0,0-1 0,-2-1 0,-1 0 0,-2-2 0,0 0 0,-1-2 0,-42 31 0,53-44 0,-5 3 0,-1 0 0,0 0 0,0-2 0,-35 15 0,3-5 0,36-13 0,0-2 0,0 0 0,-1 0 0,0-1 0,0-1 0,0-1 0,-19 2 0,32-5 0,0-1 0,0 1 0,0-1 0,0 1 0,0-1 0,0 0 0,0 0 0,1 0 0,-1 0 0,0-1 0,0 1 0,1-1 0,-1 1 0,1-1 0,-1 0 0,1 0 0,0 0 0,0-1 0,0 1 0,0 0 0,0-1 0,0 1 0,1-1 0,-3-4 0,-2-7 0,0 0 0,1-1 0,-5-28 0,-3-4 0,-10-12 0,7 22 0,2-1 0,-9-45 0,15 48 0,2 7 0,0 0 0,2-1 0,-1-33 0,6-22 0,1 24 0,-3 0 0,-15-104 0,10 130 0,-2 1 0,-22-58 0,22 74 0,0 0 0,-1 1 0,0 1 0,-1-1 0,-1 2 0,-25-28 0,10 12 20,1 0 1,2-2-1,-32-58 0,-6-7-1466,51 83-5380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6T03:11:00.822"/>
    </inkml:context>
    <inkml:brush xml:id="br0">
      <inkml:brushProperty name="width" value="0.05" units="cm"/>
      <inkml:brushProperty name="height" value="0.05" units="cm"/>
    </inkml:brush>
  </inkml:definitions>
  <inkml:trace contextRef="#ctx0" brushRef="#br0">788 1 24575,'-26'0'0,"8"-1"0,-1 2 0,-31 3 0,43-2 0,1-1 0,-1 1 0,1 0 0,0 1 0,-1-1 0,1 1 0,0 1 0,1-1 0,-1 1 0,1 0 0,-7 6 0,-33 27 0,34-30 0,1 1 0,0 1 0,0-1 0,1 2 0,0-1 0,-10 16 0,3 0 0,3-3 0,-1 0 0,-1-1 0,0-1 0,-2 0 0,0-1 0,-27 22 0,39-38 0,0 0 0,0 0 0,0 0 0,-1-1 0,1 1 0,-1-2 0,0 1 0,1 0 0,-1-1 0,0 0 0,0-1 0,0 1 0,0-1 0,0 0 0,0-1 0,1 1 0,-1-1 0,0 0 0,-8-3 0,6 1 0,-1 0 0,1-1 0,-1 0 0,1 0 0,1-1 0,-1 0 0,0 0 0,1-1 0,0 0 0,1 0 0,-12-13 0,1-3 0,3 5 0,0-1 0,-13-23 0,23 33 0,1 0 0,-1-1 0,1 1 0,0 0 0,1-1 0,0 0 0,1 0 0,-2-16 0,3 0-1365,0 3-5461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6T03:11:22.928"/>
    </inkml:context>
    <inkml:brush xml:id="br0">
      <inkml:brushProperty name="width" value="0.05" units="cm"/>
      <inkml:brushProperty name="height" value="0.05" units="cm"/>
    </inkml:brush>
  </inkml:definitions>
  <inkml:trace contextRef="#ctx0" brushRef="#br0">112 0 24575,'-2'48'0,"-12"68"0,3-44 0,7-47 0,-2 1 0,-9 27 0,8-33 0,2-1 0,0 1 0,1 0 0,-2 33 0,6-26 0,-2 1 0,-1-1 0,-7 33 0,3-17 0,2 1 0,1-1 0,3 1 0,8 85 0,-6-122 0,1-1 0,0 0 0,0 0 0,0 1 0,1-1 0,0-1 0,0 1 0,5 6 0,16 36 0,2 68 0,7 23 0,-14-91 0,36 67 0,-30-66 0,21 58 0,-37-82 0,2 0 0,1-1 0,0-1 0,25 34 0,-27-43 0,0-1 0,1-1 0,0 0 0,1 0 0,1-1 0,-1 0 0,2-1 0,21 12 0,-10-11 0,0-1 0,38 9 0,21 8 0,-32-9 0,0-3 0,87 13 0,26 8 0,-126-23 0,44 21 0,1 0 0,194 78 0,-245-99 0,0 3 0,-2 0 0,0 2 0,-1 1 0,0 2 0,-2 1 0,-1 1 0,0 1 0,-2 1 0,-1 2 0,27 37 0,35 72 0,-76-117 0,-1 0 0,-1 1 0,-1 0 0,0 1 0,4 29 0,4 9 0,-7-18 0,-1 0 0,-2 1 0,-2 0 0,-2 0 0,-4 42 0,2-11 0,1-56 0,-1 0 0,-1 0 0,0 0 0,-1 0 0,-1 0 0,-1-1 0,0 1 0,-1-1 0,-1-1 0,0 1 0,-1-1 0,-1 0 0,-1-1 0,0 0 0,0 0 0,-1-1 0,-1-1 0,0 0 0,-1 0 0,-27 18 0,-11 11 0,40-31 0,0 0 0,-1-1 0,0 0 0,-1-1 0,-23 11 0,-64 38 0,46-35 0,-1-3 0,-1-3 0,-1-2 0,0-2 0,-1-3 0,-95 3 0,117-11 0,-55 10 0,52-5 0,-40 1 0,39-6 0,14 1 0,-50-4 0,70 1 0,-1 0 0,0 0 0,1-1 0,-1 0 0,1 0 0,0 0 0,0-1 0,0 0 0,0 0 0,0 0 0,0-1 0,-7-6 0,-21-19 0,0 1 0,-67-39 0,89 61 0,-1 1 0,0 0 0,-1 1 0,1 1 0,-1 0 0,1 1 0,-1 0 0,0 1 0,0 1 0,1 0 0,-1 1 0,0 0 0,0 1 0,1 1 0,-26 7 0,35-7 0,1-1 0,-1 1 0,0-1 0,1 1 0,-1 0 0,1 1 0,0-1 0,0 0 0,0 1 0,0 0 0,-3 6 0,-24 52 0,15-27 0,9-22 0,1 1 0,0 0 0,1 0 0,0 0 0,1 1 0,1-1 0,0 1 0,1 0 0,1-1 0,0 1 0,1 0 0,0 0 0,1-1 0,1 1 0,0-1 0,1 0 0,1 0 0,0 0 0,1 0 0,11 17 0,2-3 0,2 0 0,1-2 0,2 0 0,0-2 0,2 0 0,0-2 0,1-1 0,43 25 0,-48-36 0,1 0 0,45 14 0,17 6 0,242 100 0,-267-109 0,2-3 0,103 18 0,-150-34 0,-8 1 0,-1-1 0,0 1 0,1 0 0,-1 0 0,-1 0 0,1 1 0,0 0 0,-1 0 0,0 1 0,0-1 0,0 1 0,5 7 0,2 4 0,0-1 0,20 36 0,-30-49 0,0 1 0,-1 0 0,1 0 0,-1 1 0,1-1 0,-1 0 0,0 0 0,0 1 0,0-1 0,0 0 0,-1 1 0,0-1 0,1 1 0,-1-1 0,0 1 0,-1-1 0,1 1 0,-1-1 0,1 1 0,-1-1 0,0 0 0,0 1 0,-1-1 0,1 0 0,-1 0 0,1 0 0,-1 0 0,0 0 0,0 0 0,-1 0 0,1-1 0,0 1 0,-1-1 0,-3 3 0,-26 26 0,27-25 0,1-1 0,-1 0 0,-1 0 0,1 0 0,-1-1 0,1 0 0,-1 0 0,0 0 0,-1-1 0,1 0 0,-1 0 0,-12 3 0,-13 0 0,0 2 0,1 0 0,0 2 0,0 2 0,1 1 0,0 1 0,1 1 0,1 2 0,-32 24 0,56-37 0,1 0 0,-1 0 0,1 0 0,0 1 0,0-1 0,0 1 0,0 0 0,1 0 0,0 0 0,0 0 0,0 0 0,1 1 0,0-1 0,0 0 0,0 1 0,0 5 0,0 16 0,1 1 0,4 28 0,-1-7 0,-5 83 0,5 82 0,-2-206 0,1-1 0,0 0 0,0 0 0,0-1 0,1 1 0,-1 0 0,2-1 0,-1 1 0,5 5 0,44 54 0,-33-44 0,12 14 0,-23-29 0,-1 0 0,0 1 0,0 0 0,-1 1 0,0-1 0,0 1 0,-1 0 0,0 0 0,-1 1 0,0 0 0,0 0 0,-1 0 0,3 17 0,-2 45 0,-5-61 0,1 1 0,0 0 0,1-1 0,0 1 0,1-1 0,0 1 0,1-1 0,0 0 0,1 0 0,0 0 0,1-1 0,11 19 0,82 94 0,-20-19 0,-66-91 0,0-1 0,1 0 0,0-1 0,1 0 0,0-1 0,1 0 0,0-2 0,32 14 0,33 22 0,93 83 0,-107-76 0,77 47 0,-133-93 0,0 0 0,0-1 0,0 0 0,0-1 0,0-1 0,1 1 0,-1-1 0,1-1 0,0 0 0,14-1 0,14-2 0,58-10 0,-34 3 0,-30 4 0,1-1 0,0-1 0,-1-1 0,-1-3 0,36-15 0,-51 19 0,-1-1 0,-1-1 0,0 0 0,0-1 0,-1-1 0,0 0 0,-1-1 0,0 0 0,-1-1 0,0-1 0,14-21 0,-22 30 0,-1 1 0,1-1 0,0 0 0,0 1 0,1 0 0,-1 0 0,1 1 0,0-1 0,0 1 0,0 0 0,0 0 0,1 1 0,-1-1 0,1 1 0,-1 1 0,1-1 0,0 1 0,7-1 0,12-1 0,0 2 0,0 0 0,28 4 0,-7 0 0,84-3 0,83 4 0,-155 7 0,-46-8 0,0-1 0,0 0 0,0 0 0,0-1 0,20-1 0,-29 0 0,0-1 0,1 0 0,-1 1 0,0-1 0,0-1 0,1 1 0,-1 0 0,0-1 0,0 0 0,-1 1 0,1-1 0,0 0 0,0 0 0,-1-1 0,0 1 0,1-1 0,-1 1 0,0-1 0,0 0 0,0 0 0,-1 1 0,1-1 0,-1-1 0,3-4 0,8-24 0,-1 0 0,8-36 0,-16 55 0,-2 0 0,1 0 0,-1 0 0,-1 0 0,-1 0 0,1 0 0,-2 0 0,-5-21 0,2 14 0,1-1 0,0 1 0,2-1 0,0 0 0,1 0 0,1 1 0,1-1 0,1 0 0,1 0 0,1 1 0,1-1 0,11-32 0,-3 11 0,-2-1 0,-2 0 0,7-75 0,-15 103 0,5-10 0,-4 18 0,-1 0 0,1 0 0,-1 0 0,0 0 0,-1-11 0,0 16 0,0 1 0,0 0 0,-1 0 0,1 0 0,0 0 0,-1 0 0,1 0 0,0 0 0,-1 0 0,0 0 0,1 0 0,-1 0 0,0 0 0,1 0 0,-1 0 0,0 0 0,0 1 0,0-1 0,0 0 0,1 1 0,-1-1 0,0 0 0,0 1 0,0-1 0,-1 1 0,1 0 0,0-1 0,0 1 0,0 0 0,0 0 0,0-1 0,0 1 0,0 0 0,-1 0 0,1 0 0,0 1 0,0-1 0,0 0 0,0 0 0,-2 1 0,-76 3 0,-1-3 0,0-3 0,-149-25 0,220 26 0,0 0 0,0 0 0,0-1 0,0 0 0,0-1 0,0 0 0,1-1 0,-1 0 0,1 0 0,0 0 0,0-1 0,1 0 0,-1-1 0,1 0 0,0 0 0,1 0 0,0-1 0,0 0 0,0 0 0,0-1 0,-7-14 0,2 5 0,-1 1 0,-1 0 0,-21-20 0,-23-28 0,52 56 0,0 0 0,1 0 0,0-1 0,0 0 0,1 0 0,1 0 0,-3-12 0,-8-71 0,11 71 0,-10-57 0,6 39 0,-3-50 0,-2 10 0,8 64 0,0 0 0,1 0 0,0 0 0,1-1 0,2-17 0,0 29 0,-1-1 0,1 1 0,1 0 0,-1-1 0,0 1 0,1 0 0,0 0 0,0 0 0,1 0 0,-1 0 0,1 0 0,-1 1 0,1-1 0,0 1 0,1 0 0,-1-1 0,0 2 0,1-1 0,0 0 0,0 1 0,7-4 0,209-86 0,-134 52 0,-49 23 0,55-31 0,-74 39 0,1 1 0,0 1 0,0 0 0,0 2 0,1 0 0,27-3 0,-29 6 0,0-1 0,1-1 0,-1-1 0,25-10 0,-37 12 0,-1 0 0,1 0 0,-1-1 0,0 1 0,0-1 0,0-1 0,0 1 0,0-1 0,-1 0 0,0 0 0,0 0 0,-1 0 0,1-1 0,-1 1 0,0-1 0,3-11 0,74-221 0,25 3 0,-58 133 0,-36 84 0,-2 0 0,0-1 0,-1 0 0,-1 0 0,-1-1 0,-1 1 0,0-1 0,2-31 0,-9-290 0,1 315 0,-2 0 0,-1 0 0,-2 1 0,-9-30 0,-9-48 0,19 76 0,0 0 0,-2 0 0,-1 1 0,-1 0 0,-1 0 0,-24-41 0,-36-80 0,50 101 0,-82-208 0,98 245 0,1 0 0,1 0 0,-1-1 0,2 1 0,-1-1 0,1 1 0,0-1 0,1 0 0,1 1 0,-1-1 0,1 1 0,1-1 0,4-16 0,-5 22 0,0 1 0,1-1 0,-1 0 0,1 1 0,0-1 0,-1 1 0,2-1 0,-1 1 0,0 0 0,1 0 0,-1 0 0,1 0 0,0 0 0,0 1 0,0-1 0,0 1 0,1 0 0,-1 0 0,1 0 0,-1 0 0,1 0 0,0 1 0,-1 0 0,1 0 0,0 0 0,0 0 0,0 1 0,0-1 0,0 1 0,0 0 0,0 0 0,0 0 0,0 1 0,0 0 0,5 1 0,-3 0 0,1 0 0,-1 1 0,0-1 0,0 1 0,-1 1 0,1-1 0,-1 1 0,1 0 0,-1 1 0,0-1 0,-1 1 0,7 8 0,6 8 0,24 41 0,-33-49 0,13 21 0,-4-10 0,-2 1 0,-1 1 0,0 0 0,-2 1 0,11 36 0,-13-27 0,2 0 0,2 0 0,1-2 0,1 0 0,40 60 0,17-6 0,-67-81 0,0 0 0,0 0 0,1-1 0,0 0 0,0 0 0,0-1 0,1 1 0,0-2 0,0 1 0,12 4 0,-14-7 0,0 1 0,0-1 0,0 0 0,1-1 0,-1 1 0,1-1 0,-1-1 0,1 1 0,-1-1 0,1 0 0,-1-1 0,1 1 0,-1-1 0,1-1 0,6-1 0,-9 0 0,-1 1 0,1-1 0,-1 0 0,0 1 0,0-1 0,0-1 0,-1 1 0,1 0 0,-1-1 0,1 0 0,-1 1 0,0-1 0,-1 0 0,1 0 0,-1 0 0,1 0 0,-1 0 0,0-5 0,4-11 0,-2 0 0,2-27 0,-4 38 0,1-26 0,11-61 0,1 32-1365,-7 48-5461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6T03:12:22.788"/>
    </inkml:context>
    <inkml:brush xml:id="br0">
      <inkml:brushProperty name="width" value="0.05" units="cm"/>
      <inkml:brushProperty name="height" value="0.05" units="cm"/>
    </inkml:brush>
  </inkml:definitions>
  <inkml:trace contextRef="#ctx0" brushRef="#br0">0 1622 24575,'0'-4'0,"1"-1"0,-1 1 0,1 0 0,0 0 0,0-1 0,1 1 0,-1 0 0,1 0 0,0 0 0,0 0 0,0 0 0,0 1 0,1-1 0,3-4 0,49-42 0,-7 6 0,-24 16 0,-1-2 0,-2 0 0,20-37 0,-14 19 0,-14 28 0,-2 0 0,0-1 0,-1-1 0,12-40 0,-10 23 0,2 2 0,18-37 0,-13 32 0,14-49 0,-27 76 0,1 1 0,0 0 0,1 1 0,0 0 0,1 0 0,14-16 0,1-2 0,-1 0 0,-11 16 0,0 0 0,-1-1 0,-1 0 0,-1 0 0,0-1 0,-1-1 0,10-32 0,-10 21 0,0-1 0,-1 0 0,-2 0 0,4-61 0,-10 75 0,2 1 0,0-1 0,1 0 0,0 1 0,1-1 0,6-16 0,-6 25 0,-1 1 0,1 0 0,1 0 0,-1 0 0,1 1 0,0-1 0,0 1 0,0 0 0,1 0 0,0 0 0,0 0 0,0 1 0,0 0 0,1 0 0,0 1 0,10-6 0,1 2 0,3-4 0,2 1 0,-1 1 0,1 2 0,0 0 0,1 1 0,45-6 0,-60 12 0,-1 1 0,1-1 0,0 2 0,0-1 0,-1 1 0,1 0 0,-1 0 0,1 1 0,-1 0 0,0 1 0,0-1 0,9 8 0,-11-8 0,-1 1 0,0-1 0,0 1 0,-1 0 0,1 0 0,-1 0 0,0 1 0,0-1 0,0 1 0,0 0 0,-1 0 0,0 0 0,0 0 0,0 0 0,-1 0 0,0 0 0,0 1 0,1 8 0,-2-7 0,0 1 0,1-1 0,0 1 0,1 0 0,-1-1 0,2 0 0,-1 1 0,1-1 0,0 0 0,0 0 0,1 0 0,4 6 0,-4-8 0,1-1 0,0 1 0,0-1 0,0 1 0,0-1 0,1-1 0,-1 1 0,1-1 0,0 0 0,0-1 0,0 1 0,1-1 0,-1 0 0,10 1 0,50 6 0,-49-7 0,0 0 0,-1 1 0,30 8 0,-31-6 0,1 1 0,-1 0 0,0 1 0,-1 1 0,0 0 0,0 1 0,0 0 0,-1 1 0,20 20 0,24 17 0,-10-10 0,15 11 0,8 8 0,-50-38 0,1-1 0,1-1 0,0-1 0,2-1 0,-1 0 0,31 11 0,-15-6 0,-22-9 0,0 2 0,-1 0 0,0 1 0,-1 0 0,0 2 0,16 20 0,19 17 0,-21-20 0,-1 0 0,30 45 0,-16-19 0,52 78 0,-59-84 0,-18-25 0,0-2 0,33 36 0,-46-55 0,0 0 0,0 1 0,0-1 0,0 1 0,-1 0 0,0 0 0,-1 0 0,0 0 0,0 0 0,0 1 0,-1-1 0,0 1 0,0-1 0,-1 1 0,0-1 0,-2 10 0,2-9 0,-1 1 0,1-1 0,1 0 0,-1 0 0,1 0 0,1 0 0,-1 0 0,1 0 0,1-1 0,0 1 0,0-1 0,0 1 0,1-1 0,6 10 0,30 25 0,1-2 0,78 58 0,-44-38 0,76 54 0,-93-76 0,-38-25 0,0 0 0,20 17 0,181 198 0,-64-26 0,-151-197 0,-1 1 0,2-1 0,-1-1 0,1 1 0,-1-1 0,1 0 0,0 0 0,1-1 0,-1 0 0,15 4 0,8 0 0,47 5 0,-7-2 0,-33-2 0,124 21 0,-88-18 0,-41-5 0,48 2 0,-48-6 0,45 9 0,-45-5 0,46 2 0,-24-7 0,-8 2 0,1-3 0,79-10 0,-111 6 0,-1 0 0,1-2 0,-1 1 0,0-2 0,23-14 0,20-9 0,-5 9 0,-36 15 0,0 0 0,0-1 0,0 0 0,-1-2 0,0 0 0,-1 0 0,15-13 0,-12 8 0,0 0 0,1 2 0,0 0 0,32-14 0,-36 19 0,1 0 0,-1-1 0,0 0 0,-1-1 0,0-1 0,-1 0 0,1-1 0,-2 0 0,18-21 0,63-85 0,-73 94 0,-9 14 0,0 0 0,1 1 0,0 0 0,1 1 0,-1 0 0,1 1 0,0 0 0,1 1 0,0 0 0,22-5 0,40-18 0,-64 23 0,10-5 0,0 0 0,1 2 0,0 0 0,1 1 0,22-3 0,-38 9 0,-1 0 0,0 1 0,1 0 0,-1 0 0,0 1 0,0-1 0,1 2 0,-1-1 0,0 0 0,0 1 0,0 0 0,-1 1 0,1-1 0,0 1 0,-1 0 0,1 1 0,-1-1 0,0 1 0,0 0 0,-1 0 0,1 1 0,-1-1 0,7 10 0,89 130-1365,-91-131-5461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6T03:12:34.158"/>
    </inkml:context>
    <inkml:brush xml:id="br0">
      <inkml:brushProperty name="width" value="0.05" units="cm"/>
      <inkml:brushProperty name="height" value="0.05" units="cm"/>
    </inkml:brush>
  </inkml:definitions>
  <inkml:trace contextRef="#ctx0" brushRef="#br0">687 30 24575,'-111'-2'0,"-120"5"0,225-3 0,0 1 0,0 1 0,0-1 0,0 1 0,0 0 0,0 1 0,1-1 0,-1 1 0,1 0 0,0 0 0,-7 6 0,-48 50 0,28-25 0,11-9 0,0 0 0,2 2 0,-30 53 0,13-21 0,31-49 0,1-1 0,0 1 0,0 0 0,1 0 0,0 0 0,0 1 0,1-1 0,1 1 0,-1 13 0,2 7 0,5 58 0,-1-73 0,1 1 0,1-1 0,0 0 0,1-1 0,1 1 0,17 24 0,-12-18 0,13 18 0,2-1 0,36 38 0,38 54 0,-86-111 0,1 1 0,1-2 0,0 0 0,2-2 0,0 0 0,32 21 0,-26-20 0,-1 1 0,-1 1 0,42 46 0,-18-8 0,-4-6 0,39 62 0,-36-44 0,2-2 0,102 108 0,-127-154 0,1-1 0,1-1 0,1-1 0,1-2 0,1 0 0,0-2 0,0-2 0,2 0 0,38 9 0,-56-17 0,-1 0 0,1 0 0,-1 1 0,0 1 0,-1 0 0,0 1 0,0 0 0,19 18 0,-14-8 0,-1-1 0,-1 2 0,0 0 0,14 28 0,3 5 0,48 60 0,-53-82 0,44 41 0,-19-22 0,-44-42 0,0-1 0,0 0 0,1 0 0,0-1 0,0 0 0,0-1 0,0 1 0,1-2 0,-1 1 0,13 2 0,6 1 0,0-2 0,31 1 0,-4 0 0,-40-4 0,-1-1 0,1-1 0,-1 0 0,0-1 0,1 0 0,-1-1 0,0-1 0,0 0 0,0-1 0,0 0 0,12-6 0,-17 6 0,0 0 0,1-1 0,-2 0 0,1 0 0,0-1 0,-1 0 0,0 0 0,-1-1 0,1 0 0,-1 0 0,-1-1 0,1 1 0,-1-1 0,0 0 0,-1-1 0,5-12 0,3-10 0,-2 0 0,-1 0 0,-1-1 0,-2-1 0,-1 1 0,0-35 0,-4 13 0,-1-14 0,-8-76 0,4 120 0,0 1 0,-1 0 0,-1 0 0,-1 1 0,-2-1 0,0 1 0,-12-21 0,-18-29 0,19 35 0,0 0 0,-3 1 0,-39-49 0,-86-100 0,118 146 0,-27-47 0,39 54 0,-3 2 0,0 0 0,-43-44 0,-45-22 0,-152-102 0,-91-78 0,334 258 0,0 0 0,2-2 0,0 0 0,1 0 0,0-2 0,2 0 0,1 0 0,1-1 0,1-1 0,0 0 0,2 0 0,-6-34 0,13 52 0,0 0 0,-1-1 0,1 1 0,-1 0 0,0 0 0,0 0 0,-1 0 0,0 1 0,0-1 0,0 1 0,-1-1 0,0 1 0,0 0 0,0 1 0,-1-1 0,1 1 0,-1 0 0,0 0 0,0 0 0,-1 1 0,1-1 0,-1 1 0,1 1 0,-1-1 0,0 1 0,0 0 0,0 0 0,-1 1 0,1-1 0,0 2 0,0-1 0,-1 1 0,-9 0 0,-53 0-1365,58 1-5461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6T03:12:55.736"/>
    </inkml:context>
    <inkml:brush xml:id="br0">
      <inkml:brushProperty name="width" value="0.05" units="cm"/>
      <inkml:brushProperty name="height" value="0.05" units="cm"/>
    </inkml:brush>
  </inkml:definitions>
  <inkml:trace contextRef="#ctx0" brushRef="#br0">0 3791 24575,'1'-24'0,"0"-1"0,2 0 0,8-40 0,-6 38 0,-1 0 0,-2 0 0,-1-36 0,-2 35 0,2-1 0,8-51 0,4 15 0,-6 26 0,1 0 0,17-44 0,-20 66 0,-1 0 0,0 0 0,2-35 0,-5 35 0,1 0 0,1 0 0,1 1 0,8-28 0,9-14 0,22-102 0,-32 113 0,42-136 0,-48 166 0,2 1 0,0-1 0,1 2 0,14-23 0,-11 20 0,-1-1 0,12-28 0,-10 11 0,-2 0 0,-2 0 0,7-63 0,-10 64 0,1 1 0,2 0 0,1 0 0,16-36 0,-19 56 0,1 1 0,1 0 0,0 0 0,0 1 0,2 0 0,-1 1 0,21-19 0,-20 20 0,26-26 0,45-60 0,46-80 0,-89 113 0,-20 33 0,0 1 0,37-44 0,-14 28 0,-4 3 0,1 1 0,3 2 0,54-40 0,-88 73 0,0 0 0,-1-1 0,1 0 0,9-14 0,-10 14 0,0-1 0,0 1 0,1 0 0,13-11 0,221-161 0,-216 156 0,32-34 0,-40 38 0,1 0 0,1 1 0,34-24 0,-8 6 0,-35 27 0,-1 1 0,1 0 0,19-11 0,-3 3 0,47-36 0,13-9 0,-74 52 0,0 0 0,0-1 0,-1 0 0,0-1 0,-1 0 0,10-14 0,-10 12 0,1 0 0,0 1 0,1 0 0,0 1 0,17-12 0,140-94 0,-167 115 0,35-23 0,-37 24 0,1 1 0,0 0 0,0-1 0,0 1 0,0-1 0,0 0 0,0 1 0,-1-1 0,1 0 0,0 1 0,0-1 0,-1 0 0,1 0 0,-1 0 0,1 1 0,0-1 0,-1 0 0,0 0 0,1 0 0,-1 0 0,0 0 0,1 0 0,-1 0 0,0 0 0,0 0 0,0 0 0,0 0 0,0 0 0,0 0 0,0 0 0,0 0 0,0 0 0,-1-2 0,1 3 0,-1 0 0,0-1 0,1 1 0,-1 0 0,0 0 0,1 0 0,-1 0 0,0 0 0,1 0 0,-1 0 0,0 0 0,1 0 0,-1 0 0,0 0 0,1 0 0,-1 0 0,1 1 0,-1-1 0,0 0 0,1 0 0,-1 1 0,1-1 0,-1 0 0,1 1 0,-1-1 0,1 1 0,-1-1 0,1 1 0,-1-1 0,1 1 0,-1-1 0,1 1 0,0-1 0,-1 1 0,1-1 0,0 1 0,-1 0 0,1-1 0,0 1 0,0-1 0,0 1 0,0 0 0,0 1 0,-11 30 0,6-3-1365,2-1-5461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9C172E-A8B5-46F6-B05C-DFA3E2E0F207}" type="datetimeFigureOut">
              <a:rPr lang="en-US" smtClean="0"/>
              <a:t>1/29/2022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674CE4-FBD8-4481-AEFB-CA53E599A745}" type="slidenum">
              <a:rPr lang="en-US" smtClean="0"/>
              <a:t>‹#›</a:t>
            </a:fld>
            <a:endParaRPr lang="en-US" dirty="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a:t>
            </a:fld>
            <a:endParaRPr lang="en-US" dirty="0"/>
          </a:p>
        </p:txBody>
      </p:sp>
    </p:spTree>
    <p:extLst>
      <p:ext uri="{BB962C8B-B14F-4D97-AF65-F5344CB8AC3E}">
        <p14:creationId xmlns:p14="http://schemas.microsoft.com/office/powerpoint/2010/main" val="2147974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 descriptions should be brief.</a:t>
            </a:r>
          </a:p>
          <a:p>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3</a:t>
            </a:fld>
            <a:endParaRPr lang="en-US" dirty="0"/>
          </a:p>
        </p:txBody>
      </p:sp>
    </p:spTree>
    <p:extLst>
      <p:ext uri="{BB962C8B-B14F-4D97-AF65-F5344CB8AC3E}">
        <p14:creationId xmlns:p14="http://schemas.microsoft.com/office/powerpoint/2010/main" val="955871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Example objectives</a:t>
            </a:r>
          </a:p>
          <a:p>
            <a:pPr marL="0" indent="0">
              <a:buFont typeface="Arial" panose="020B0604020202020204" pitchFamily="34" charset="0"/>
              <a:buNone/>
            </a:pPr>
            <a:r>
              <a:rPr lang="en-US" dirty="0"/>
              <a:t>At the end of this lesson, you will be able to:</a:t>
            </a:r>
          </a:p>
          <a:p>
            <a:pPr marL="171450" indent="-171450">
              <a:buFont typeface="Arial" panose="020B0604020202020204" pitchFamily="34" charset="0"/>
              <a:buChar char="•"/>
            </a:pPr>
            <a:r>
              <a:rPr lang="en-US" dirty="0"/>
              <a:t>Save files to the team Web server.</a:t>
            </a:r>
          </a:p>
          <a:p>
            <a:pPr marL="171450" indent="-171450">
              <a:buFont typeface="Arial" panose="020B0604020202020204" pitchFamily="34" charset="0"/>
              <a:buChar char="•"/>
            </a:pPr>
            <a:r>
              <a:rPr lang="en-US" dirty="0"/>
              <a:t>Move files to different locations on the team Web server.</a:t>
            </a:r>
          </a:p>
          <a:p>
            <a:pPr marL="171450" indent="-171450">
              <a:buFont typeface="Arial" panose="020B0604020202020204" pitchFamily="34" charset="0"/>
              <a:buChar char="•"/>
            </a:pPr>
            <a:r>
              <a:rPr lang="en-US" dirty="0"/>
              <a:t>Share files on the team Web server.</a:t>
            </a:r>
          </a:p>
          <a:p>
            <a:endParaRPr lang="en-US" dirty="0"/>
          </a:p>
          <a:p>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4</a:t>
            </a:fld>
            <a:endParaRPr lang="en-US" dirty="0"/>
          </a:p>
        </p:txBody>
      </p:sp>
    </p:spTree>
    <p:extLst>
      <p:ext uri="{BB962C8B-B14F-4D97-AF65-F5344CB8AC3E}">
        <p14:creationId xmlns:p14="http://schemas.microsoft.com/office/powerpoint/2010/main" val="3069441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0B302-F4DC-4547-9C74-CF794137D166}" type="slidenum">
              <a:rPr lang="en-US" smtClean="0"/>
              <a:t>6</a:t>
            </a:fld>
            <a:endParaRPr lang="en-US" dirty="0"/>
          </a:p>
        </p:txBody>
      </p:sp>
    </p:spTree>
    <p:extLst>
      <p:ext uri="{BB962C8B-B14F-4D97-AF65-F5344CB8AC3E}">
        <p14:creationId xmlns:p14="http://schemas.microsoft.com/office/powerpoint/2010/main" val="908655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Title 7"/>
          <p:cNvSpPr>
            <a:spLocks noGrp="1"/>
          </p:cNvSpPr>
          <p:nvPr>
            <p:ph type="ctrTitle"/>
          </p:nvPr>
        </p:nvSpPr>
        <p:spPr>
          <a:xfrm>
            <a:off x="609600" y="2389009"/>
            <a:ext cx="112776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17" name="Footer Placeholder 16"/>
          <p:cNvSpPr>
            <a:spLocks noGrp="1"/>
          </p:cNvSpPr>
          <p:nvPr>
            <p:ph type="ftr" sz="quarter" idx="11"/>
          </p:nvPr>
        </p:nvSpPr>
        <p:spPr>
          <a:xfrm>
            <a:off x="7265116" y="4205288"/>
            <a:ext cx="1727200" cy="457200"/>
          </a:xfrm>
        </p:spPr>
        <p:txBody>
          <a:bodyPr/>
          <a:lstStyle>
            <a:lvl1pPr>
              <a:defRPr>
                <a:solidFill>
                  <a:schemeClr val="accent2">
                    <a:lumMod val="75000"/>
                  </a:schemeClr>
                </a:solidFill>
              </a:defRPr>
            </a:lvl1pPr>
          </a:lstStyle>
          <a:p>
            <a:r>
              <a:rPr lang="en-US" dirty="0"/>
              <a:t>Add a footer</a:t>
            </a:r>
          </a:p>
        </p:txBody>
      </p:sp>
      <p:sp>
        <p:nvSpPr>
          <p:cNvPr id="28" name="Date Placeholder 27"/>
          <p:cNvSpPr>
            <a:spLocks noGrp="1"/>
          </p:cNvSpPr>
          <p:nvPr>
            <p:ph type="dt" sz="half" idx="10"/>
          </p:nvPr>
        </p:nvSpPr>
        <p:spPr>
          <a:xfrm>
            <a:off x="9043832" y="4206240"/>
            <a:ext cx="1280160" cy="457200"/>
          </a:xfrm>
        </p:spPr>
        <p:txBody>
          <a:bodyPr/>
          <a:lstStyle>
            <a:lvl1pPr>
              <a:defRPr>
                <a:solidFill>
                  <a:schemeClr val="accent2">
                    <a:lumMod val="75000"/>
                  </a:schemeClr>
                </a:solidFill>
              </a:defRPr>
            </a:lvl1pPr>
          </a:lstStyle>
          <a:p>
            <a:fld id="{4E708F12-96AD-4ED4-8132-A78F5E42C1F5}" type="datetime1">
              <a:rPr lang="en-US" smtClean="0"/>
              <a:pPr/>
              <a:t>1/29/2022</a:t>
            </a:fld>
            <a:endParaRPr lang="en-US" dirty="0"/>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401CF334-2D5C-4859-84A6-CA7E6E43FAEB}" type="slidenum">
              <a:rPr lang="en-US" smtClean="0"/>
              <a:t>‹#›</a:t>
            </a:fld>
            <a:endParaRPr lang="en-US" dirty="0"/>
          </a:p>
        </p:txBody>
      </p:sp>
    </p:spTree>
    <p:extLst>
      <p:ext uri="{BB962C8B-B14F-4D97-AF65-F5344CB8AC3E}">
        <p14:creationId xmlns:p14="http://schemas.microsoft.com/office/powerpoint/2010/main" val="360115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lvl1pPr>
              <a:defRPr/>
            </a:lvl1pPr>
            <a:lvl5pPr>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B7FA170-8299-44AD-AEEF-FC686C3D7804}" type="datetime1">
              <a:rPr lang="en-US" smtClean="0"/>
              <a:t>1/29/2022</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46784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9042400" y="1143000"/>
            <a:ext cx="2540000" cy="5448300"/>
          </a:xfrm>
        </p:spPr>
        <p:txBody>
          <a:bodyPr vert="eaVert"/>
          <a:lstStyle>
            <a:lvl1pPr>
              <a:defRPr/>
            </a:lvl1pPr>
          </a:lstStyle>
          <a:p>
            <a:r>
              <a:rPr kumimoji="0" lang="en-US" dirty="0"/>
              <a:t>Edit Master title style</a:t>
            </a:r>
          </a:p>
        </p:txBody>
      </p:sp>
      <p:sp>
        <p:nvSpPr>
          <p:cNvPr id="3" name="Vertical Text Placeholder 2"/>
          <p:cNvSpPr>
            <a:spLocks noGrp="1"/>
          </p:cNvSpPr>
          <p:nvPr>
            <p:ph type="body" orient="vert" idx="1" hasCustomPrompt="1"/>
          </p:nvPr>
        </p:nvSpPr>
        <p:spPr>
          <a:xfrm>
            <a:off x="609600" y="1143000"/>
            <a:ext cx="8331200" cy="5448300"/>
          </a:xfrm>
        </p:spPr>
        <p:txBody>
          <a:bodyPr vert="eaVert"/>
          <a:lstStyle>
            <a:lvl5pPr>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2231763A-68EC-4ECD-9620-D9FE9CDDD622}" type="datetime1">
              <a:rPr lang="en-US" smtClean="0"/>
              <a:t>1/29/2022</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97808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lvl1pPr>
              <a:defRPr/>
            </a:lvl1pPr>
            <a:lvl5pPr>
              <a:defRPr/>
            </a:lvl5pPr>
            <a:lvl6pPr>
              <a:defRPr/>
            </a:lvl6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B98BEDD-6160-49BB-B372-861DE7DE9BA5}" type="datetime1">
              <a:rPr lang="en-US" smtClean="0"/>
              <a:t>1/29/2022</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59430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68322"/>
            <a:ext cx="10363200" cy="1362075"/>
          </a:xfrm>
        </p:spPr>
        <p:txBody>
          <a:bodyPr anchor="b">
            <a:noAutofit/>
          </a:bodyPr>
          <a:lstStyle>
            <a:lvl1pPr algn="l">
              <a:buNone/>
              <a:defRPr sz="4300" b="1" cap="none" baseline="0">
                <a:ln w="12700">
                  <a:solidFill>
                    <a:schemeClr val="accent2">
                      <a:shade val="90000"/>
                      <a:satMod val="150000"/>
                    </a:schemeClr>
                  </a:solidFill>
                </a:ln>
                <a:solidFill>
                  <a:schemeClr val="accent2"/>
                </a:solidFill>
                <a:effectLst/>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AAE819F-B7FD-4B29-8F66-9E318144BC2A}" type="datetime1">
              <a:rPr lang="en-US" smtClean="0"/>
              <a:t>1/29/2022</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70512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2249425"/>
            <a:ext cx="5384800" cy="43418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Content Placeholder 3"/>
          <p:cNvSpPr>
            <a:spLocks noGrp="1"/>
          </p:cNvSpPr>
          <p:nvPr>
            <p:ph sz="half" idx="2"/>
          </p:nvPr>
        </p:nvSpPr>
        <p:spPr>
          <a:xfrm>
            <a:off x="6197600" y="2249425"/>
            <a:ext cx="5384800" cy="43418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D4CA159C-B6E0-4F10-9F4A-2FA57003B139}" type="datetime1">
              <a:rPr lang="en-US" smtClean="0"/>
              <a:t>1/29/2022</a:t>
            </a:fld>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44644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orient="horz" pos="2160" userDrawn="1">
          <p15:clr>
            <a:srgbClr val="FBAE40"/>
          </p15:clr>
        </p15:guide>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508000" y="2244970"/>
            <a:ext cx="5388864" cy="457200"/>
          </a:xfrm>
          <a:solidFill>
            <a:schemeClr val="accent2">
              <a:lumMod val="60000"/>
              <a:lumOff val="4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Text Placeholder 3"/>
          <p:cNvSpPr>
            <a:spLocks noGrp="1"/>
          </p:cNvSpPr>
          <p:nvPr>
            <p:ph type="body" sz="half" idx="3"/>
          </p:nvPr>
        </p:nvSpPr>
        <p:spPr>
          <a:xfrm>
            <a:off x="6294968" y="2244970"/>
            <a:ext cx="5389033" cy="457200"/>
          </a:xfrm>
          <a:solidFill>
            <a:schemeClr val="accent2">
              <a:lumMod val="60000"/>
              <a:lumOff val="4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28" name="Footer Placeholder 27"/>
          <p:cNvSpPr>
            <a:spLocks noGrp="1"/>
          </p:cNvSpPr>
          <p:nvPr>
            <p:ph type="ftr" sz="quarter" idx="12"/>
          </p:nvPr>
        </p:nvSpPr>
        <p:spPr/>
        <p:txBody>
          <a:bodyPr rtlCol="0"/>
          <a:lstStyle/>
          <a:p>
            <a:r>
              <a:rPr lang="en-US" dirty="0"/>
              <a:t>Add a footer</a:t>
            </a:r>
          </a:p>
        </p:txBody>
      </p:sp>
      <p:sp>
        <p:nvSpPr>
          <p:cNvPr id="26" name="Date Placeholder 25"/>
          <p:cNvSpPr>
            <a:spLocks noGrp="1"/>
          </p:cNvSpPr>
          <p:nvPr>
            <p:ph type="dt" sz="half" idx="10"/>
          </p:nvPr>
        </p:nvSpPr>
        <p:spPr/>
        <p:txBody>
          <a:bodyPr rtlCol="0"/>
          <a:lstStyle/>
          <a:p>
            <a:fld id="{8170CBBB-D1D1-4386-A5E9-07F3477B78F3}" type="datetime1">
              <a:rPr lang="en-US" smtClean="0"/>
              <a:t>1/29/2022</a:t>
            </a:fld>
            <a:endParaRPr lang="en-US" dirty="0"/>
          </a:p>
        </p:txBody>
      </p:sp>
      <p:sp>
        <p:nvSpPr>
          <p:cNvPr id="27" name="Slide Number Placeholder 26"/>
          <p:cNvSpPr>
            <a:spLocks noGrp="1"/>
          </p:cNvSpPr>
          <p:nvPr>
            <p:ph type="sldNum" sz="quarter" idx="11"/>
          </p:nvPr>
        </p:nvSpPr>
        <p:spPr/>
        <p:txBody>
          <a:bodyPr rtlCol="0"/>
          <a:lstStyle/>
          <a:p>
            <a:fld id="{401CF334-2D5C-4859-84A6-CA7E6E43FAEB}" type="slidenum">
              <a:rPr lang="en-US" smtClean="0"/>
              <a:t>‹#›</a:t>
            </a:fld>
            <a:endParaRPr lang="en-US" dirty="0"/>
          </a:p>
        </p:txBody>
      </p:sp>
    </p:spTree>
    <p:extLst>
      <p:ext uri="{BB962C8B-B14F-4D97-AF65-F5344CB8AC3E}">
        <p14:creationId xmlns:p14="http://schemas.microsoft.com/office/powerpoint/2010/main" val="37071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a:t>Click to edit Master title style</a:t>
            </a:r>
          </a:p>
        </p:txBody>
      </p:sp>
      <p:sp>
        <p:nvSpPr>
          <p:cNvPr id="4" name="Footer Placeholder 3"/>
          <p:cNvSpPr>
            <a:spLocks noGrp="1"/>
          </p:cNvSpPr>
          <p:nvPr>
            <p:ph type="ftr" sz="quarter" idx="11"/>
          </p:nvPr>
        </p:nvSpPr>
        <p:spPr>
          <a:xfrm>
            <a:off x="7010400" y="612648"/>
            <a:ext cx="1767840" cy="457200"/>
          </a:xfrm>
        </p:spPr>
        <p:txBody>
          <a:bodyPr/>
          <a:lstStyle/>
          <a:p>
            <a:r>
              <a:rPr lang="en-US" dirty="0"/>
              <a:t>Add a footer</a:t>
            </a:r>
          </a:p>
        </p:txBody>
      </p:sp>
      <p:sp>
        <p:nvSpPr>
          <p:cNvPr id="3" name="Date Placeholder 2"/>
          <p:cNvSpPr>
            <a:spLocks noGrp="1"/>
          </p:cNvSpPr>
          <p:nvPr>
            <p:ph type="dt" sz="half" idx="10"/>
          </p:nvPr>
        </p:nvSpPr>
        <p:spPr>
          <a:xfrm>
            <a:off x="8778240" y="612648"/>
            <a:ext cx="1276352" cy="457200"/>
          </a:xfrm>
        </p:spPr>
        <p:txBody>
          <a:bodyPr/>
          <a:lstStyle/>
          <a:p>
            <a:fld id="{9FA4CAD8-0EA7-4615-B69B-B2F199EF3A93}" type="datetime1">
              <a:rPr lang="en-US" smtClean="0"/>
              <a:t>1/29/2022</a:t>
            </a:fld>
            <a:endParaRPr lang="en-US" dirty="0"/>
          </a:p>
        </p:txBody>
      </p:sp>
      <p:sp>
        <p:nvSpPr>
          <p:cNvPr id="5" name="Slide Number Placeholder 4"/>
          <p:cNvSpPr>
            <a:spLocks noGrp="1"/>
          </p:cNvSpPr>
          <p:nvPr>
            <p:ph type="sldNum" sz="quarter" idx="12"/>
          </p:nvPr>
        </p:nvSpPr>
        <p:spPr>
          <a:xfrm>
            <a:off x="10899648" y="2272"/>
            <a:ext cx="1016000" cy="365760"/>
          </a:xfrm>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82195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B9234BD7-6953-492C-921B-E68B2D7F14C8}" type="datetime1">
              <a:rPr lang="en-US" smtClean="0"/>
              <a:t>1/29/2022</a:t>
            </a:fld>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13569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37995" y="1101970"/>
            <a:ext cx="4511040" cy="877824"/>
          </a:xfrm>
        </p:spPr>
        <p:txBody>
          <a:bodyPr anchor="b"/>
          <a:lstStyle>
            <a:lvl1pPr algn="l">
              <a:buNone/>
              <a:defRPr sz="1800" b="1"/>
            </a:lvl1pPr>
          </a:lstStyle>
          <a:p>
            <a:r>
              <a:rPr kumimoji="0" lang="en-US" dirty="0"/>
              <a:t>Edit Master title style</a:t>
            </a:r>
          </a:p>
        </p:txBody>
      </p:sp>
      <p:sp>
        <p:nvSpPr>
          <p:cNvPr id="4" name="Content Placeholder 3"/>
          <p:cNvSpPr>
            <a:spLocks noGrp="1"/>
          </p:cNvSpPr>
          <p:nvPr>
            <p:ph sz="half" idx="1"/>
          </p:nvPr>
        </p:nvSpPr>
        <p:spPr>
          <a:xfrm>
            <a:off x="203200" y="776287"/>
            <a:ext cx="6803136" cy="580508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3" name="Text Placeholder 2"/>
          <p:cNvSpPr>
            <a:spLocks noGrp="1"/>
          </p:cNvSpPr>
          <p:nvPr>
            <p:ph type="body" idx="2"/>
          </p:nvPr>
        </p:nvSpPr>
        <p:spPr>
          <a:xfrm>
            <a:off x="7137995" y="2010727"/>
            <a:ext cx="4511040" cy="4580573"/>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5A17D9B-D4D3-4E23-88DF-2E354FA43196}" type="datetime1">
              <a:rPr lang="en-US" smtClean="0"/>
              <a:t>1/29/2022</a:t>
            </a:fld>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49868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41F67C5-D04E-4576-B61C-12ABA14BBD6C}" type="datetime1">
              <a:rPr lang="en-US" smtClean="0"/>
              <a:t>1/29/2022</a:t>
            </a:fld>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88361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1100">
                <a:solidFill>
                  <a:schemeClr val="accent2">
                    <a:lumMod val="75000"/>
                  </a:schemeClr>
                </a:solidFill>
              </a:defRPr>
            </a:lvl1pPr>
          </a:lstStyle>
          <a:p>
            <a:r>
              <a:rPr lang="en-US" dirty="0"/>
              <a:t>Add a footer</a:t>
            </a:r>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1100">
                <a:solidFill>
                  <a:schemeClr val="accent2">
                    <a:lumMod val="75000"/>
                  </a:schemeClr>
                </a:solidFill>
              </a:defRPr>
            </a:lvl1pPr>
          </a:lstStyle>
          <a:p>
            <a:fld id="{C20F09E4-6EA4-4BF3-9FC8-FF40373B88E6}" type="datetime1">
              <a:rPr lang="en-US" smtClean="0"/>
              <a:pPr/>
              <a:t>1/29/2022</a:t>
            </a:fld>
            <a:endParaRPr lang="en-US" dirty="0"/>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401CF334-2D5C-4859-84A6-CA7E6E43FAEB}" type="slidenum">
              <a:rPr lang="en-US" smtClean="0"/>
              <a:t>‹#›</a:t>
            </a:fld>
            <a:endParaRPr lang="en-US" dirty="0"/>
          </a:p>
        </p:txBody>
      </p:sp>
    </p:spTree>
    <p:extLst>
      <p:ext uri="{BB962C8B-B14F-4D97-AF65-F5344CB8AC3E}">
        <p14:creationId xmlns:p14="http://schemas.microsoft.com/office/powerpoint/2010/main" val="21321717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lumMod val="75000"/>
          </a:schemeClr>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600" kern="1200">
          <a:solidFill>
            <a:schemeClr val="tx2"/>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400" kern="1200">
          <a:solidFill>
            <a:schemeClr val="tx2"/>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2200" kern="1200">
          <a:solidFill>
            <a:schemeClr val="tx2"/>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jl.marshall@comcast.net"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2.JPG"/><Relationship Id="rId5" Type="http://schemas.openxmlformats.org/officeDocument/2006/relationships/hyperlink" Target="https://www.mitigationcreditdebit.com/PortHarbMitigationBankAcc2.pptx" TargetMode="External"/><Relationship Id="rId4" Type="http://schemas.openxmlformats.org/officeDocument/2006/relationships/hyperlink" Target="https://www.mitigationcreditdebit.com/" TargetMode="Externa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www.mitigationcreditdebit.com/VegRandomSampCalc.html" TargetMode="External"/><Relationship Id="rId2" Type="http://schemas.openxmlformats.org/officeDocument/2006/relationships/chart" Target="../charts/chart1.xml"/><Relationship Id="rId1" Type="http://schemas.openxmlformats.org/officeDocument/2006/relationships/slideLayout" Target="../slideLayouts/slideLayout4.xml"/><Relationship Id="rId5" Type="http://schemas.openxmlformats.org/officeDocument/2006/relationships/image" Target="../media/image32.jpe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customXml" Target="../ink/ink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customXml" Target="../ink/ink2.xml"/><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8" Type="http://schemas.openxmlformats.org/officeDocument/2006/relationships/customXml" Target="../ink/ink6.xml"/><Relationship Id="rId13" Type="http://schemas.openxmlformats.org/officeDocument/2006/relationships/image" Target="../media/image290.png"/><Relationship Id="rId18" Type="http://schemas.openxmlformats.org/officeDocument/2006/relationships/customXml" Target="../ink/ink11.xml"/><Relationship Id="rId26" Type="http://schemas.openxmlformats.org/officeDocument/2006/relationships/customXml" Target="../ink/ink15.xml"/><Relationship Id="rId39" Type="http://schemas.openxmlformats.org/officeDocument/2006/relationships/image" Target="../media/image41.png"/><Relationship Id="rId3" Type="http://schemas.openxmlformats.org/officeDocument/2006/relationships/image" Target="../media/image24.png"/><Relationship Id="rId21" Type="http://schemas.openxmlformats.org/officeDocument/2006/relationships/image" Target="../media/image330.png"/><Relationship Id="rId34" Type="http://schemas.openxmlformats.org/officeDocument/2006/relationships/customXml" Target="../ink/ink19.xml"/><Relationship Id="rId42" Type="http://schemas.openxmlformats.org/officeDocument/2006/relationships/customXml" Target="../ink/ink23.xml"/><Relationship Id="rId7" Type="http://schemas.openxmlformats.org/officeDocument/2006/relationships/image" Target="../media/image260.png"/><Relationship Id="rId12" Type="http://schemas.openxmlformats.org/officeDocument/2006/relationships/customXml" Target="../ink/ink8.xml"/><Relationship Id="rId17" Type="http://schemas.openxmlformats.org/officeDocument/2006/relationships/image" Target="../media/image310.png"/><Relationship Id="rId25" Type="http://schemas.openxmlformats.org/officeDocument/2006/relationships/image" Target="../media/image340.png"/><Relationship Id="rId33" Type="http://schemas.openxmlformats.org/officeDocument/2006/relationships/image" Target="../media/image38.png"/><Relationship Id="rId38" Type="http://schemas.openxmlformats.org/officeDocument/2006/relationships/customXml" Target="../ink/ink21.xml"/><Relationship Id="rId2" Type="http://schemas.openxmlformats.org/officeDocument/2006/relationships/customXml" Target="../ink/ink3.xml"/><Relationship Id="rId16" Type="http://schemas.openxmlformats.org/officeDocument/2006/relationships/customXml" Target="../ink/ink10.xml"/><Relationship Id="rId20" Type="http://schemas.openxmlformats.org/officeDocument/2006/relationships/customXml" Target="../ink/ink12.xml"/><Relationship Id="rId29" Type="http://schemas.openxmlformats.org/officeDocument/2006/relationships/image" Target="../media/image360.png"/><Relationship Id="rId41" Type="http://schemas.openxmlformats.org/officeDocument/2006/relationships/image" Target="../media/image42.png"/><Relationship Id="rId1" Type="http://schemas.openxmlformats.org/officeDocument/2006/relationships/slideLayout" Target="../slideLayouts/slideLayout4.xml"/><Relationship Id="rId6" Type="http://schemas.openxmlformats.org/officeDocument/2006/relationships/customXml" Target="../ink/ink5.xml"/><Relationship Id="rId11" Type="http://schemas.openxmlformats.org/officeDocument/2006/relationships/image" Target="../media/image280.png"/><Relationship Id="rId24" Type="http://schemas.openxmlformats.org/officeDocument/2006/relationships/customXml" Target="../ink/ink14.xml"/><Relationship Id="rId32" Type="http://schemas.openxmlformats.org/officeDocument/2006/relationships/customXml" Target="../ink/ink18.xml"/><Relationship Id="rId37" Type="http://schemas.openxmlformats.org/officeDocument/2006/relationships/image" Target="../media/image40.png"/><Relationship Id="rId40" Type="http://schemas.openxmlformats.org/officeDocument/2006/relationships/customXml" Target="../ink/ink22.xml"/><Relationship Id="rId45" Type="http://schemas.openxmlformats.org/officeDocument/2006/relationships/image" Target="../media/image44.png"/><Relationship Id="rId5" Type="http://schemas.openxmlformats.org/officeDocument/2006/relationships/image" Target="../media/image250.png"/><Relationship Id="rId15" Type="http://schemas.openxmlformats.org/officeDocument/2006/relationships/image" Target="../media/image300.png"/><Relationship Id="rId23" Type="http://schemas.openxmlformats.org/officeDocument/2006/relationships/image" Target="../media/image230.png"/><Relationship Id="rId28" Type="http://schemas.openxmlformats.org/officeDocument/2006/relationships/customXml" Target="../ink/ink16.xml"/><Relationship Id="rId36" Type="http://schemas.openxmlformats.org/officeDocument/2006/relationships/customXml" Target="../ink/ink20.xml"/><Relationship Id="rId10" Type="http://schemas.openxmlformats.org/officeDocument/2006/relationships/customXml" Target="../ink/ink7.xml"/><Relationship Id="rId19" Type="http://schemas.openxmlformats.org/officeDocument/2006/relationships/image" Target="../media/image320.png"/><Relationship Id="rId31" Type="http://schemas.openxmlformats.org/officeDocument/2006/relationships/image" Target="../media/image37.png"/><Relationship Id="rId44" Type="http://schemas.openxmlformats.org/officeDocument/2006/relationships/customXml" Target="../ink/ink24.xml"/><Relationship Id="rId4" Type="http://schemas.openxmlformats.org/officeDocument/2006/relationships/customXml" Target="../ink/ink4.xml"/><Relationship Id="rId9" Type="http://schemas.openxmlformats.org/officeDocument/2006/relationships/image" Target="../media/image270.png"/><Relationship Id="rId14" Type="http://schemas.openxmlformats.org/officeDocument/2006/relationships/customXml" Target="../ink/ink9.xml"/><Relationship Id="rId22" Type="http://schemas.openxmlformats.org/officeDocument/2006/relationships/customXml" Target="../ink/ink13.xml"/><Relationship Id="rId27" Type="http://schemas.openxmlformats.org/officeDocument/2006/relationships/image" Target="../media/image350.png"/><Relationship Id="rId30" Type="http://schemas.openxmlformats.org/officeDocument/2006/relationships/customXml" Target="../ink/ink17.xml"/><Relationship Id="rId35" Type="http://schemas.openxmlformats.org/officeDocument/2006/relationships/image" Target="../media/image39.png"/><Relationship Id="rId43" Type="http://schemas.openxmlformats.org/officeDocument/2006/relationships/image" Target="../media/image4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researchgate.net/journal/Forest-Science-0015-749X" TargetMode="External"/><Relationship Id="rId2" Type="http://schemas.openxmlformats.org/officeDocument/2006/relationships/chart" Target="../charts/chart2.xml"/><Relationship Id="rId1" Type="http://schemas.openxmlformats.org/officeDocument/2006/relationships/slideLayout" Target="../slideLayouts/slideLayout4.xml"/><Relationship Id="rId4" Type="http://schemas.openxmlformats.org/officeDocument/2006/relationships/hyperlink" Target="http://dx.doi.org/10.1093/forestscience/54.1.36"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58" y="774176"/>
            <a:ext cx="11748750" cy="1066800"/>
          </a:xfrm>
          <a:solidFill>
            <a:schemeClr val="accent3">
              <a:lumMod val="40000"/>
              <a:lumOff val="60000"/>
            </a:schemeClr>
          </a:solidFill>
        </p:spPr>
        <p:txBody>
          <a:bodyPr anchor="ctr">
            <a:normAutofit/>
          </a:bodyPr>
          <a:lstStyle/>
          <a:p>
            <a:pPr algn="ctr">
              <a:lnSpc>
                <a:spcPct val="90000"/>
              </a:lnSpc>
            </a:pPr>
            <a:r>
              <a:rPr lang="en-US" sz="3200" dirty="0"/>
              <a:t>Portland Harbor Mitigation Bank Accounting</a:t>
            </a:r>
            <a:br>
              <a:rPr lang="en-US" sz="2200" dirty="0"/>
            </a:br>
            <a:r>
              <a:rPr lang="en-US" sz="2200" dirty="0"/>
              <a:t>	</a:t>
            </a:r>
          </a:p>
        </p:txBody>
      </p:sp>
      <p:sp>
        <p:nvSpPr>
          <p:cNvPr id="3" name="Subtitle 2"/>
          <p:cNvSpPr>
            <a:spLocks noGrp="1"/>
          </p:cNvSpPr>
          <p:nvPr>
            <p:ph sz="half" idx="1"/>
          </p:nvPr>
        </p:nvSpPr>
        <p:spPr>
          <a:xfrm>
            <a:off x="73545" y="2889994"/>
            <a:ext cx="5432273" cy="3884517"/>
          </a:xfrm>
        </p:spPr>
        <p:txBody>
          <a:bodyPr>
            <a:normAutofit fontScale="92500" lnSpcReduction="20000"/>
          </a:bodyPr>
          <a:lstStyle/>
          <a:p>
            <a:pPr>
              <a:lnSpc>
                <a:spcPct val="90000"/>
              </a:lnSpc>
            </a:pPr>
            <a:endParaRPr lang="en-US" sz="1700" dirty="0"/>
          </a:p>
          <a:p>
            <a:pPr marL="109728" indent="0">
              <a:lnSpc>
                <a:spcPct val="90000"/>
              </a:lnSpc>
              <a:buNone/>
            </a:pPr>
            <a:r>
              <a:rPr lang="en-US" sz="1700" dirty="0"/>
              <a:t>John Marshall – Retired U.S. Fish and Wildlife Service / Oregon State Office</a:t>
            </a:r>
          </a:p>
          <a:p>
            <a:pPr marL="109728" indent="0">
              <a:lnSpc>
                <a:spcPct val="90000"/>
              </a:lnSpc>
              <a:buNone/>
            </a:pPr>
            <a:r>
              <a:rPr lang="en-US" sz="1700" dirty="0"/>
              <a:t>	</a:t>
            </a:r>
          </a:p>
          <a:p>
            <a:pPr marL="109728" indent="0">
              <a:lnSpc>
                <a:spcPct val="90000"/>
              </a:lnSpc>
              <a:buNone/>
            </a:pPr>
            <a:r>
              <a:rPr lang="en-US" sz="1700" dirty="0"/>
              <a:t>Oregon and Southwest Washington Mitigation and Conservation Bank Interagency Review Team (IRT) Representative for over 10-years</a:t>
            </a:r>
          </a:p>
          <a:p>
            <a:pPr>
              <a:lnSpc>
                <a:spcPct val="90000"/>
              </a:lnSpc>
            </a:pPr>
            <a:endParaRPr lang="en-US" sz="1700" dirty="0"/>
          </a:p>
          <a:p>
            <a:pPr marL="109728" indent="0">
              <a:lnSpc>
                <a:spcPct val="90000"/>
              </a:lnSpc>
              <a:buNone/>
            </a:pPr>
            <a:r>
              <a:rPr lang="en-US" sz="1700" dirty="0"/>
              <a:t>Volunteer Portland Harbor Superfund Community Advisory Group and Steering Committee</a:t>
            </a:r>
          </a:p>
          <a:p>
            <a:pPr>
              <a:lnSpc>
                <a:spcPct val="90000"/>
              </a:lnSpc>
            </a:pPr>
            <a:endParaRPr lang="en-US" sz="1700" dirty="0"/>
          </a:p>
          <a:p>
            <a:pPr marL="109728" indent="0">
              <a:lnSpc>
                <a:spcPct val="90000"/>
              </a:lnSpc>
              <a:buNone/>
            </a:pPr>
            <a:endParaRPr lang="en-US" sz="1500" dirty="0"/>
          </a:p>
          <a:p>
            <a:pPr marL="109728" indent="0">
              <a:lnSpc>
                <a:spcPct val="90000"/>
              </a:lnSpc>
              <a:buNone/>
            </a:pPr>
            <a:r>
              <a:rPr lang="en-US" sz="1500" dirty="0">
                <a:solidFill>
                  <a:schemeClr val="tx1"/>
                </a:solidFill>
              </a:rPr>
              <a:t>503-913-1695</a:t>
            </a:r>
          </a:p>
          <a:p>
            <a:pPr marL="109728" indent="0">
              <a:lnSpc>
                <a:spcPct val="90000"/>
              </a:lnSpc>
              <a:buNone/>
            </a:pPr>
            <a:r>
              <a:rPr lang="en-US" sz="1400" dirty="0">
                <a:solidFill>
                  <a:srgbClr val="0070C0"/>
                </a:solidFill>
                <a:hlinkClick r:id="rId3">
                  <a:extLst>
                    <a:ext uri="{A12FA001-AC4F-418D-AE19-62706E023703}">
                      <ahyp:hlinkClr xmlns:ahyp="http://schemas.microsoft.com/office/drawing/2018/hyperlinkcolor" val="tx"/>
                    </a:ext>
                  </a:extLst>
                </a:hlinkClick>
              </a:rPr>
              <a:t>jl.marshall@comcast.net</a:t>
            </a:r>
            <a:endParaRPr lang="en-US" sz="1400" dirty="0">
              <a:solidFill>
                <a:srgbClr val="0070C0"/>
              </a:solidFill>
            </a:endParaRPr>
          </a:p>
          <a:p>
            <a:pPr marL="109728" indent="0">
              <a:lnSpc>
                <a:spcPct val="90000"/>
              </a:lnSpc>
              <a:buNone/>
            </a:pPr>
            <a:r>
              <a:rPr lang="en-US" sz="1400" dirty="0">
                <a:solidFill>
                  <a:srgbClr val="0070C0"/>
                </a:solidFill>
                <a:hlinkClick r:id="rId4">
                  <a:extLst>
                    <a:ext uri="{A12FA001-AC4F-418D-AE19-62706E023703}">
                      <ahyp:hlinkClr xmlns:ahyp="http://schemas.microsoft.com/office/drawing/2018/hyperlinkcolor" val="tx"/>
                    </a:ext>
                  </a:extLst>
                </a:hlinkClick>
              </a:rPr>
              <a:t>https://www.mitigationcreditdebit.com</a:t>
            </a:r>
            <a:endParaRPr lang="en-US" sz="1400" dirty="0">
              <a:solidFill>
                <a:srgbClr val="0070C0"/>
              </a:solidFill>
              <a:hlinkClick r:id="rId5">
                <a:extLst>
                  <a:ext uri="{A12FA001-AC4F-418D-AE19-62706E023703}">
                    <ahyp:hlinkClr xmlns:ahyp="http://schemas.microsoft.com/office/drawing/2018/hyperlinkcolor" val="tx"/>
                  </a:ext>
                </a:extLst>
              </a:hlinkClick>
            </a:endParaRPr>
          </a:p>
          <a:p>
            <a:pPr marL="109728" indent="0">
              <a:lnSpc>
                <a:spcPct val="90000"/>
              </a:lnSpc>
              <a:buNone/>
            </a:pPr>
            <a:r>
              <a:rPr lang="en-US" sz="1400" dirty="0">
                <a:solidFill>
                  <a:srgbClr val="0070C0"/>
                </a:solidFill>
                <a:hlinkClick r:id="rId5">
                  <a:extLst>
                    <a:ext uri="{A12FA001-AC4F-418D-AE19-62706E023703}">
                      <ahyp:hlinkClr xmlns:ahyp="http://schemas.microsoft.com/office/drawing/2018/hyperlinkcolor" val="tx"/>
                    </a:ext>
                  </a:extLst>
                </a:hlinkClick>
              </a:rPr>
              <a:t>https://www.mitigationcreditdebit.com/PortHarbMitigationBankAcc2.pptx</a:t>
            </a:r>
            <a:endParaRPr lang="en-US" sz="1400" dirty="0">
              <a:solidFill>
                <a:srgbClr val="0070C0"/>
              </a:solidFill>
            </a:endParaRPr>
          </a:p>
          <a:p>
            <a:pPr marL="109728" indent="0">
              <a:lnSpc>
                <a:spcPct val="90000"/>
              </a:lnSpc>
              <a:buNone/>
            </a:pPr>
            <a:endParaRPr lang="en-US" sz="1700" dirty="0"/>
          </a:p>
          <a:p>
            <a:pPr>
              <a:lnSpc>
                <a:spcPct val="90000"/>
              </a:lnSpc>
            </a:pPr>
            <a:endParaRPr lang="en-US" sz="1700" dirty="0"/>
          </a:p>
          <a:p>
            <a:pPr marL="109728" indent="0">
              <a:lnSpc>
                <a:spcPct val="90000"/>
              </a:lnSpc>
              <a:buNone/>
            </a:pPr>
            <a:r>
              <a:rPr lang="en-US" sz="1700" dirty="0"/>
              <a:t>	</a:t>
            </a:r>
          </a:p>
          <a:p>
            <a:pPr>
              <a:lnSpc>
                <a:spcPct val="90000"/>
              </a:lnSpc>
            </a:pPr>
            <a:endParaRPr lang="en-US" sz="1700" dirty="0"/>
          </a:p>
        </p:txBody>
      </p:sp>
      <p:sp>
        <p:nvSpPr>
          <p:cNvPr id="6" name="TextBox 5">
            <a:extLst>
              <a:ext uri="{FF2B5EF4-FFF2-40B4-BE49-F238E27FC236}">
                <a16:creationId xmlns:a16="http://schemas.microsoft.com/office/drawing/2014/main" id="{155F654D-616A-4E2B-B182-BE5DCCE49B01}"/>
              </a:ext>
            </a:extLst>
          </p:cNvPr>
          <p:cNvSpPr txBox="1"/>
          <p:nvPr/>
        </p:nvSpPr>
        <p:spPr>
          <a:xfrm>
            <a:off x="609600" y="2011542"/>
            <a:ext cx="3800050" cy="707886"/>
          </a:xfrm>
          <a:prstGeom prst="rect">
            <a:avLst/>
          </a:prstGeom>
          <a:noFill/>
        </p:spPr>
        <p:txBody>
          <a:bodyPr wrap="square" rtlCol="0">
            <a:spAutoFit/>
          </a:bodyPr>
          <a:lstStyle/>
          <a:p>
            <a:r>
              <a:rPr lang="en-US" sz="2000" dirty="0"/>
              <a:t>Credits and Debits</a:t>
            </a:r>
            <a:br>
              <a:rPr lang="en-US" sz="2000" dirty="0"/>
            </a:br>
            <a:r>
              <a:rPr lang="en-US" sz="2000" dirty="0"/>
              <a:t>Performance Standards</a:t>
            </a:r>
          </a:p>
        </p:txBody>
      </p:sp>
      <p:pic>
        <p:nvPicPr>
          <p:cNvPr id="7" name="Picture 6" descr="Map&#10;&#10;Description automatically generated">
            <a:extLst>
              <a:ext uri="{FF2B5EF4-FFF2-40B4-BE49-F238E27FC236}">
                <a16:creationId xmlns:a16="http://schemas.microsoft.com/office/drawing/2014/main" id="{DA27D1C9-89A5-42DF-A095-6051BF2B0E0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73865" y="2846567"/>
            <a:ext cx="6544590" cy="3161100"/>
          </a:xfrm>
          <a:prstGeom prst="rect">
            <a:avLst/>
          </a:prstGeom>
        </p:spPr>
      </p:pic>
    </p:spTree>
    <p:extLst>
      <p:ext uri="{BB962C8B-B14F-4D97-AF65-F5344CB8AC3E}">
        <p14:creationId xmlns:p14="http://schemas.microsoft.com/office/powerpoint/2010/main" val="70630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7995" y="776287"/>
            <a:ext cx="4511040" cy="877824"/>
          </a:xfrm>
        </p:spPr>
        <p:txBody>
          <a:bodyPr anchor="b">
            <a:normAutofit/>
          </a:bodyPr>
          <a:lstStyle/>
          <a:p>
            <a:r>
              <a:rPr lang="en-US" dirty="0"/>
              <a:t>Functional Assessment Accuracy Confidence Tests</a:t>
            </a:r>
          </a:p>
        </p:txBody>
      </p:sp>
      <p:graphicFrame>
        <p:nvGraphicFramePr>
          <p:cNvPr id="5" name="Text Placeholder 2">
            <a:extLst>
              <a:ext uri="{FF2B5EF4-FFF2-40B4-BE49-F238E27FC236}">
                <a16:creationId xmlns:a16="http://schemas.microsoft.com/office/drawing/2014/main" id="{D44A7C09-79A6-4924-AAD2-19FAE9F9A14D}"/>
              </a:ext>
            </a:extLst>
          </p:cNvPr>
          <p:cNvGraphicFramePr>
            <a:graphicFrameLocks noGrp="1"/>
          </p:cNvGraphicFramePr>
          <p:nvPr>
            <p:ph sz="half" idx="1"/>
            <p:extLst>
              <p:ext uri="{D42A27DB-BD31-4B8C-83A1-F6EECF244321}">
                <p14:modId xmlns:p14="http://schemas.microsoft.com/office/powerpoint/2010/main" val="2442002730"/>
              </p:ext>
            </p:extLst>
          </p:nvPr>
        </p:nvGraphicFramePr>
        <p:xfrm>
          <a:off x="203200" y="776288"/>
          <a:ext cx="6802438" cy="5805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 Placeholder 3">
            <a:extLst>
              <a:ext uri="{FF2B5EF4-FFF2-40B4-BE49-F238E27FC236}">
                <a16:creationId xmlns:a16="http://schemas.microsoft.com/office/drawing/2014/main" id="{C4F87E58-01AD-48C5-A079-1754843C29E4}"/>
              </a:ext>
            </a:extLst>
          </p:cNvPr>
          <p:cNvSpPr>
            <a:spLocks noGrp="1"/>
          </p:cNvSpPr>
          <p:nvPr>
            <p:ph type="body" idx="2"/>
          </p:nvPr>
        </p:nvSpPr>
        <p:spPr>
          <a:xfrm>
            <a:off x="7137994" y="1654111"/>
            <a:ext cx="4643397" cy="4927259"/>
          </a:xfrm>
        </p:spPr>
        <p:txBody>
          <a:bodyPr>
            <a:normAutofit/>
          </a:bodyPr>
          <a:lstStyle/>
          <a:p>
            <a:pPr lvl="0"/>
            <a:r>
              <a:rPr lang="en-US" sz="1600" dirty="0"/>
              <a:t>No. Surrogate performance standards are used to indicate a likely trajectory to functional equivalency.</a:t>
            </a:r>
          </a:p>
          <a:p>
            <a:pPr lvl="0"/>
            <a:endParaRPr lang="en-US" dirty="0"/>
          </a:p>
          <a:p>
            <a:pPr lvl="0"/>
            <a:endParaRPr lang="en-US" dirty="0"/>
          </a:p>
          <a:p>
            <a:pPr lvl="0"/>
            <a:endParaRPr lang="en-US" dirty="0"/>
          </a:p>
          <a:p>
            <a:pPr lvl="0"/>
            <a:endParaRPr lang="en-US" dirty="0"/>
          </a:p>
          <a:p>
            <a:pPr lvl="0"/>
            <a:endParaRPr lang="en-US" dirty="0"/>
          </a:p>
          <a:p>
            <a:r>
              <a:rPr lang="en-US" sz="1600" dirty="0"/>
              <a:t>No. A panel of experts relying on a combination of best professional judgement and scientific literature reviews assigned the functional scores.</a:t>
            </a:r>
          </a:p>
          <a:p>
            <a:endParaRPr lang="en-US" dirty="0"/>
          </a:p>
          <a:p>
            <a:endParaRPr lang="en-US" dirty="0"/>
          </a:p>
          <a:p>
            <a:endParaRPr lang="en-US" dirty="0"/>
          </a:p>
          <a:p>
            <a:endParaRPr lang="en-US" dirty="0"/>
          </a:p>
          <a:p>
            <a:endParaRPr lang="en-US" dirty="0"/>
          </a:p>
          <a:p>
            <a:endParaRPr lang="en-US" dirty="0"/>
          </a:p>
          <a:p>
            <a:r>
              <a:rPr lang="en-US" sz="1600" dirty="0"/>
              <a:t>No and Yes. These scores are not defensible absolute values but are instead a coarse ordinal ranking of values.</a:t>
            </a:r>
          </a:p>
          <a:p>
            <a:endParaRPr lang="en-US" dirty="0"/>
          </a:p>
          <a:p>
            <a:pPr lvl="0"/>
            <a:endParaRPr lang="en-US" dirty="0"/>
          </a:p>
          <a:p>
            <a:endParaRPr lang="en-US" dirty="0"/>
          </a:p>
        </p:txBody>
      </p:sp>
    </p:spTree>
    <p:extLst>
      <p:ext uri="{BB962C8B-B14F-4D97-AF65-F5344CB8AC3E}">
        <p14:creationId xmlns:p14="http://schemas.microsoft.com/office/powerpoint/2010/main" val="282259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F65EC-23DC-417C-B816-3113D292AF99}"/>
              </a:ext>
            </a:extLst>
          </p:cNvPr>
          <p:cNvSpPr>
            <a:spLocks noGrp="1"/>
          </p:cNvSpPr>
          <p:nvPr>
            <p:ph type="title"/>
          </p:nvPr>
        </p:nvSpPr>
        <p:spPr/>
        <p:txBody>
          <a:bodyPr>
            <a:normAutofit/>
          </a:bodyPr>
          <a:lstStyle/>
          <a:p>
            <a:r>
              <a:rPr lang="en-US" sz="2400" b="0" dirty="0"/>
              <a:t>Important Side Note:</a:t>
            </a:r>
          </a:p>
        </p:txBody>
      </p:sp>
      <p:sp>
        <p:nvSpPr>
          <p:cNvPr id="3" name="Content Placeholder 2">
            <a:extLst>
              <a:ext uri="{FF2B5EF4-FFF2-40B4-BE49-F238E27FC236}">
                <a16:creationId xmlns:a16="http://schemas.microsoft.com/office/drawing/2014/main" id="{31F36C08-F9FF-477B-922C-C79ED9CC89EC}"/>
              </a:ext>
            </a:extLst>
          </p:cNvPr>
          <p:cNvSpPr>
            <a:spLocks noGrp="1"/>
          </p:cNvSpPr>
          <p:nvPr>
            <p:ph sz="half" idx="1"/>
          </p:nvPr>
        </p:nvSpPr>
        <p:spPr/>
        <p:txBody>
          <a:bodyPr>
            <a:normAutofit fontScale="92500"/>
          </a:bodyPr>
          <a:lstStyle/>
          <a:p>
            <a:pPr marL="109728" indent="0">
              <a:buNone/>
            </a:pPr>
            <a:r>
              <a:rPr lang="en-US" dirty="0"/>
              <a:t>What Do the No Answers Mean?</a:t>
            </a:r>
          </a:p>
          <a:p>
            <a:pPr marL="109728" indent="0">
              <a:buNone/>
            </a:pPr>
            <a:endParaRPr lang="en-US" dirty="0"/>
          </a:p>
          <a:p>
            <a:r>
              <a:rPr lang="en-US" sz="2400" dirty="0"/>
              <a:t>Confidence that HEA measures of ecosystem service functions are accurate is considerably compromised.</a:t>
            </a:r>
          </a:p>
          <a:p>
            <a:endParaRPr lang="en-US" sz="2400" dirty="0"/>
          </a:p>
          <a:p>
            <a:r>
              <a:rPr lang="en-US" sz="2400" dirty="0"/>
              <a:t>If HEA </a:t>
            </a:r>
            <a:r>
              <a:rPr kumimoji="0" lang="en-US" sz="2400" b="0" i="0" u="none" strike="noStrike" kern="1200" cap="none" spc="0" normalizeH="0" baseline="0" noProof="0" dirty="0">
                <a:ln>
                  <a:noFill/>
                </a:ln>
                <a:solidFill>
                  <a:srgbClr val="455F51"/>
                </a:solidFill>
                <a:effectLst/>
                <a:uLnTx/>
                <a:uFillTx/>
                <a:latin typeface="Calibri" panose="020F0502020204030204"/>
                <a:ea typeface="+mn-ea"/>
                <a:cs typeface="+mn-cs"/>
              </a:rPr>
              <a:t>measures of ecosystem service functions</a:t>
            </a:r>
            <a:r>
              <a:rPr lang="en-US" sz="2400" dirty="0"/>
              <a:t> alone are used to determine the measure of habitat mitigation functional equivalency, confidence that equivalency outcomes are reached is significantly lowered.</a:t>
            </a:r>
          </a:p>
          <a:p>
            <a:pPr marL="109728" indent="0">
              <a:buNone/>
            </a:pPr>
            <a:endParaRPr lang="en-US" sz="2400" dirty="0"/>
          </a:p>
          <a:p>
            <a:r>
              <a:rPr lang="en-US" sz="2400" dirty="0"/>
              <a:t>Ergo the precautionary principle dictates that no less than a 1:1 acreage ratio act as a minimum constraint on all Portland Harbor mitigation bank credit / debit exchange transactions.</a:t>
            </a:r>
          </a:p>
          <a:p>
            <a:pPr marL="109728" indent="0">
              <a:buNone/>
            </a:pPr>
            <a:endParaRPr lang="en-US" sz="2400" dirty="0"/>
          </a:p>
          <a:p>
            <a:pPr marL="109728" indent="0">
              <a:buNone/>
            </a:pPr>
            <a:endParaRPr lang="en-US" sz="2400" dirty="0"/>
          </a:p>
          <a:p>
            <a:pPr marL="109728" indent="0">
              <a:buNone/>
            </a:pPr>
            <a:endParaRPr lang="en-US" sz="2400" dirty="0"/>
          </a:p>
          <a:p>
            <a:pPr marL="109728" indent="0">
              <a:buNone/>
            </a:pPr>
            <a:endParaRPr lang="en-US" sz="2400" dirty="0"/>
          </a:p>
          <a:p>
            <a:pPr marL="109728" indent="0">
              <a:buNone/>
            </a:pPr>
            <a:endParaRPr lang="en-US" sz="2400" dirty="0"/>
          </a:p>
          <a:p>
            <a:pPr marL="109728" indent="0">
              <a:buNone/>
            </a:pPr>
            <a:endParaRPr lang="en-US" sz="2400" dirty="0"/>
          </a:p>
        </p:txBody>
      </p:sp>
      <p:sp>
        <p:nvSpPr>
          <p:cNvPr id="4" name="Text Placeholder 3">
            <a:extLst>
              <a:ext uri="{FF2B5EF4-FFF2-40B4-BE49-F238E27FC236}">
                <a16:creationId xmlns:a16="http://schemas.microsoft.com/office/drawing/2014/main" id="{0287F77A-8CE7-449C-A46F-8C5C54BDC93C}"/>
              </a:ext>
            </a:extLst>
          </p:cNvPr>
          <p:cNvSpPr>
            <a:spLocks noGrp="1"/>
          </p:cNvSpPr>
          <p:nvPr>
            <p:ph type="body" idx="2"/>
          </p:nvPr>
        </p:nvSpPr>
        <p:spPr/>
        <p:txBody>
          <a:bodyPr>
            <a:normAutofit fontScale="92500"/>
          </a:bodyPr>
          <a:lstStyle/>
          <a:p>
            <a:r>
              <a:rPr lang="en-US" sz="1800" dirty="0"/>
              <a:t>These arguments should not be interpreted as an attack on the merits of the HEA method.  HEA is part of a large family of environmental functional models that use performance standard surro-gates to infer measures of function.  Likewise, it is an accepted practice among natural resource managers to use Delphi methods for assigning functional scores to fish and wildlife habitat.  But in most, if not all, cases where these kinds of models are applied to credit and debit exchange decisions, the common consensus among natural resource managers and regulators has predom-inantly been to enforce precautionary approach-es (such as minimum 1:1 acreage ratios) based on the commonly recognized limited abilities of these models to directly and accurately measure ecosystem functions.</a:t>
            </a:r>
          </a:p>
        </p:txBody>
      </p:sp>
    </p:spTree>
    <p:extLst>
      <p:ext uri="{BB962C8B-B14F-4D97-AF65-F5344CB8AC3E}">
        <p14:creationId xmlns:p14="http://schemas.microsoft.com/office/powerpoint/2010/main" val="162697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nSpc>
                <a:spcPct val="90000"/>
              </a:lnSpc>
            </a:pPr>
            <a:r>
              <a:rPr lang="en-US" sz="3400" dirty="0"/>
              <a:t>Credits: DSAYs / Acres Ratio and Debits: Acres / DSAYs Ratio </a:t>
            </a:r>
          </a:p>
        </p:txBody>
      </p:sp>
      <p:sp>
        <p:nvSpPr>
          <p:cNvPr id="11" name="Text Placeholder 2">
            <a:extLst>
              <a:ext uri="{FF2B5EF4-FFF2-40B4-BE49-F238E27FC236}">
                <a16:creationId xmlns:a16="http://schemas.microsoft.com/office/drawing/2014/main" id="{06F03837-1218-4F06-875B-50733A11DBAC}"/>
              </a:ext>
            </a:extLst>
          </p:cNvPr>
          <p:cNvSpPr>
            <a:spLocks noGrp="1"/>
          </p:cNvSpPr>
          <p:nvPr>
            <p:ph type="body" idx="1"/>
          </p:nvPr>
        </p:nvSpPr>
        <p:spPr/>
        <p:txBody>
          <a:bodyPr/>
          <a:lstStyle/>
          <a:p>
            <a:pPr marL="109728" marR="0" lvl="0" indent="0" algn="ctr" defTabSz="914400" rtl="0" eaLnBrk="1" fontAlgn="auto" latinLnBrk="0" hangingPunct="1">
              <a:lnSpc>
                <a:spcPct val="90000"/>
              </a:lnSpc>
              <a:spcBef>
                <a:spcPts val="300"/>
              </a:spcBef>
              <a:spcAft>
                <a:spcPts val="0"/>
              </a:spcAft>
              <a:buClr>
                <a:srgbClr val="37A76F">
                  <a:lumMod val="75000"/>
                </a:srgbClr>
              </a:buClr>
              <a:buSzTx/>
              <a:buFont typeface="Georgia"/>
              <a:buNone/>
              <a:tabLst/>
              <a:defRPr/>
            </a:pPr>
            <a:r>
              <a:rPr kumimoji="0" lang="en-US" sz="1600" b="0" i="0" u="none" strike="noStrike" kern="1200" cap="none" spc="0" normalizeH="0" baseline="0" noProof="0" dirty="0">
                <a:ln>
                  <a:noFill/>
                </a:ln>
                <a:solidFill>
                  <a:srgbClr val="455F51"/>
                </a:solidFill>
                <a:effectLst/>
                <a:uLnTx/>
                <a:uFillTx/>
                <a:latin typeface="Calibri" panose="020F0502020204030204"/>
                <a:ea typeface="+mn-ea"/>
                <a:cs typeface="+mn-cs"/>
              </a:rPr>
              <a:t>Acreage Equivalency Calculation Test</a:t>
            </a:r>
            <a:endParaRPr lang="en-US" sz="1600" dirty="0"/>
          </a:p>
        </p:txBody>
      </p:sp>
      <p:sp>
        <p:nvSpPr>
          <p:cNvPr id="5" name="Content Placeholder 4"/>
          <p:cNvSpPr>
            <a:spLocks noGrp="1"/>
          </p:cNvSpPr>
          <p:nvPr>
            <p:ph sz="quarter" idx="2"/>
          </p:nvPr>
        </p:nvSpPr>
        <p:spPr/>
        <p:txBody>
          <a:bodyPr>
            <a:normAutofit fontScale="92500" lnSpcReduction="10000"/>
          </a:bodyPr>
          <a:lstStyle/>
          <a:p>
            <a:pPr>
              <a:lnSpc>
                <a:spcPct val="90000"/>
              </a:lnSpc>
            </a:pPr>
            <a:endParaRPr lang="en-US" sz="1900" dirty="0"/>
          </a:p>
          <a:p>
            <a:pPr>
              <a:lnSpc>
                <a:spcPct val="90000"/>
              </a:lnSpc>
            </a:pPr>
            <a:r>
              <a:rPr lang="en-US" sz="1900" dirty="0">
                <a:solidFill>
                  <a:schemeClr val="tx1"/>
                </a:solidFill>
              </a:rPr>
              <a:t>Credits for 12.09 acres = 321 DSAYS </a:t>
            </a:r>
          </a:p>
          <a:p>
            <a:pPr marL="411480" lvl="1" indent="0">
              <a:lnSpc>
                <a:spcPct val="90000"/>
              </a:lnSpc>
              <a:buNone/>
            </a:pPr>
            <a:r>
              <a:rPr lang="en-US" sz="1900" dirty="0">
                <a:solidFill>
                  <a:schemeClr val="tx1"/>
                </a:solidFill>
              </a:rPr>
              <a:t>   </a:t>
            </a:r>
            <a:r>
              <a:rPr lang="en-US" sz="1800" dirty="0">
                <a:solidFill>
                  <a:schemeClr val="tx1"/>
                </a:solidFill>
              </a:rPr>
              <a:t>321 DSAYs / 12.09 acres = 26.550868486: 1</a:t>
            </a:r>
          </a:p>
          <a:p>
            <a:pPr marL="411480" lvl="1" indent="0">
              <a:lnSpc>
                <a:spcPct val="90000"/>
              </a:lnSpc>
              <a:buNone/>
            </a:pPr>
            <a:r>
              <a:rPr lang="en-US" sz="1800" dirty="0">
                <a:solidFill>
                  <a:schemeClr val="tx1"/>
                </a:solidFill>
              </a:rPr>
              <a:t>   12.09 acres x 26.550868486 = 321 DSAYS</a:t>
            </a:r>
          </a:p>
          <a:p>
            <a:pPr marL="411480" lvl="1" indent="0">
              <a:lnSpc>
                <a:spcPct val="90000"/>
              </a:lnSpc>
              <a:buNone/>
            </a:pPr>
            <a:r>
              <a:rPr lang="en-US" sz="1400" dirty="0">
                <a:solidFill>
                  <a:srgbClr val="00B050"/>
                </a:solidFill>
              </a:rPr>
              <a:t>     </a:t>
            </a:r>
            <a:r>
              <a:rPr lang="en-US" sz="1600" dirty="0">
                <a:solidFill>
                  <a:srgbClr val="00B050"/>
                </a:solidFill>
              </a:rPr>
              <a:t>5.0 acres x 26.550868486 = 132.75434243 DSAYs</a:t>
            </a:r>
          </a:p>
          <a:p>
            <a:pPr marL="411480" lvl="1" indent="0">
              <a:lnSpc>
                <a:spcPct val="90000"/>
              </a:lnSpc>
              <a:buNone/>
            </a:pPr>
            <a:endParaRPr lang="en-US" sz="1400" dirty="0">
              <a:solidFill>
                <a:srgbClr val="00B050"/>
              </a:solidFill>
            </a:endParaRPr>
          </a:p>
          <a:p>
            <a:pPr>
              <a:lnSpc>
                <a:spcPct val="90000"/>
              </a:lnSpc>
            </a:pPr>
            <a:r>
              <a:rPr lang="en-US" sz="1900" dirty="0"/>
              <a:t>Debits for 12.09 acres = 321 DSAYS</a:t>
            </a:r>
          </a:p>
          <a:p>
            <a:pPr marL="411480" lvl="1" indent="0">
              <a:lnSpc>
                <a:spcPct val="90000"/>
              </a:lnSpc>
              <a:buNone/>
            </a:pPr>
            <a:r>
              <a:rPr lang="en-US" sz="1400" dirty="0">
                <a:solidFill>
                  <a:srgbClr val="FF0000"/>
                </a:solidFill>
              </a:rPr>
              <a:t>     </a:t>
            </a:r>
            <a:r>
              <a:rPr lang="en-US" sz="1600" dirty="0">
                <a:solidFill>
                  <a:srgbClr val="FF0000"/>
                </a:solidFill>
              </a:rPr>
              <a:t>5.0 acres x 26.550868486 = 132.75434243 DSAYs</a:t>
            </a:r>
          </a:p>
          <a:p>
            <a:pPr marL="411480" lvl="1" indent="0">
              <a:lnSpc>
                <a:spcPct val="90000"/>
              </a:lnSpc>
              <a:buNone/>
            </a:pPr>
            <a:endParaRPr lang="en-US" sz="1600" dirty="0">
              <a:solidFill>
                <a:srgbClr val="FF0000"/>
              </a:solidFill>
            </a:endParaRPr>
          </a:p>
          <a:p>
            <a:pPr>
              <a:lnSpc>
                <a:spcPct val="90000"/>
              </a:lnSpc>
              <a:buFont typeface="Arial" panose="020B0604020202020204" pitchFamily="34" charset="0"/>
              <a:buChar char="•"/>
            </a:pPr>
            <a:r>
              <a:rPr kumimoji="0" lang="en-US" sz="1600" b="0" i="0" u="none" strike="noStrike" kern="1200" cap="none" spc="0" normalizeH="0" baseline="0" noProof="0" dirty="0">
                <a:ln>
                  <a:noFill/>
                </a:ln>
                <a:solidFill>
                  <a:srgbClr val="00B050"/>
                </a:solidFill>
                <a:effectLst/>
                <a:uLnTx/>
                <a:uFillTx/>
                <a:latin typeface="Calibri" panose="020F0502020204030204"/>
                <a:ea typeface="+mn-ea"/>
                <a:cs typeface="+mn-cs"/>
              </a:rPr>
              <a:t>132.75434</a:t>
            </a:r>
            <a:r>
              <a:rPr lang="en-US" sz="1800" dirty="0"/>
              <a:t> </a:t>
            </a:r>
            <a:r>
              <a:rPr lang="en-US" sz="1800" dirty="0">
                <a:solidFill>
                  <a:schemeClr val="tx1"/>
                </a:solidFill>
              </a:rPr>
              <a:t>DSAYs (Credit) – </a:t>
            </a:r>
            <a:r>
              <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rPr>
              <a:t>132.75434</a:t>
            </a:r>
            <a:r>
              <a:rPr lang="en-US" sz="1800" dirty="0">
                <a:solidFill>
                  <a:srgbClr val="FF0000"/>
                </a:solidFill>
              </a:rPr>
              <a:t> </a:t>
            </a:r>
            <a:r>
              <a:rPr lang="en-US" sz="1800" dirty="0">
                <a:solidFill>
                  <a:schemeClr val="tx1"/>
                </a:solidFill>
              </a:rPr>
              <a:t>DSAYs (Debit) = 0</a:t>
            </a:r>
          </a:p>
          <a:p>
            <a:pPr lvl="1">
              <a:lnSpc>
                <a:spcPct val="90000"/>
              </a:lnSpc>
            </a:pPr>
            <a:r>
              <a:rPr lang="en-US" sz="1400" dirty="0">
                <a:solidFill>
                  <a:schemeClr val="tx1"/>
                </a:solidFill>
              </a:rPr>
              <a:t>A zero result means a 1:1 acreage replacement ratio</a:t>
            </a:r>
          </a:p>
          <a:p>
            <a:pPr lvl="1">
              <a:lnSpc>
                <a:spcPct val="90000"/>
              </a:lnSpc>
            </a:pPr>
            <a:r>
              <a:rPr lang="en-US" sz="1400" dirty="0">
                <a:solidFill>
                  <a:schemeClr val="tx1"/>
                </a:solidFill>
              </a:rPr>
              <a:t>A positive result means &lt; 1:1 acreage replacement ratio</a:t>
            </a:r>
          </a:p>
          <a:p>
            <a:pPr lvl="1">
              <a:lnSpc>
                <a:spcPct val="90000"/>
              </a:lnSpc>
            </a:pPr>
            <a:r>
              <a:rPr lang="en-US" sz="1400" dirty="0">
                <a:solidFill>
                  <a:schemeClr val="tx1"/>
                </a:solidFill>
              </a:rPr>
              <a:t>A negative result means &gt; 1:1 acreage replacement ratio</a:t>
            </a:r>
          </a:p>
          <a:p>
            <a:pPr marL="411480" lvl="1" indent="0">
              <a:lnSpc>
                <a:spcPct val="90000"/>
              </a:lnSpc>
              <a:buNone/>
            </a:pPr>
            <a:endParaRPr lang="en-US" sz="1600" dirty="0">
              <a:solidFill>
                <a:schemeClr val="tx1"/>
              </a:solidFill>
            </a:endParaRPr>
          </a:p>
          <a:p>
            <a:pPr marL="411480" lvl="1" indent="0">
              <a:lnSpc>
                <a:spcPct val="90000"/>
              </a:lnSpc>
              <a:buNone/>
            </a:pPr>
            <a:r>
              <a:rPr lang="en-US" sz="1600" dirty="0">
                <a:solidFill>
                  <a:schemeClr val="tx1"/>
                </a:solidFill>
              </a:rPr>
              <a:t>Note: A convention on the number of decimals credit and debit values are carried to is likely warranted.</a:t>
            </a:r>
          </a:p>
          <a:p>
            <a:pPr lvl="1">
              <a:lnSpc>
                <a:spcPct val="90000"/>
              </a:lnSpc>
            </a:pPr>
            <a:endParaRPr lang="en-US" sz="1800" dirty="0"/>
          </a:p>
          <a:p>
            <a:pPr marL="109728" indent="0">
              <a:lnSpc>
                <a:spcPct val="90000"/>
              </a:lnSpc>
              <a:buNone/>
            </a:pPr>
            <a:endParaRPr lang="en-US" sz="1900" dirty="0"/>
          </a:p>
        </p:txBody>
      </p:sp>
      <p:sp>
        <p:nvSpPr>
          <p:cNvPr id="13" name="Text Placeholder 4">
            <a:extLst>
              <a:ext uri="{FF2B5EF4-FFF2-40B4-BE49-F238E27FC236}">
                <a16:creationId xmlns:a16="http://schemas.microsoft.com/office/drawing/2014/main" id="{47455461-7554-455E-8DE3-FE612DAA87F2}"/>
              </a:ext>
            </a:extLst>
          </p:cNvPr>
          <p:cNvSpPr>
            <a:spLocks noGrp="1"/>
          </p:cNvSpPr>
          <p:nvPr>
            <p:ph type="body" sz="half" idx="3"/>
          </p:nvPr>
        </p:nvSpPr>
        <p:spPr/>
        <p:txBody>
          <a:bodyPr/>
          <a:lstStyle/>
          <a:p>
            <a:pPr algn="ctr"/>
            <a:r>
              <a:rPr lang="en-US" sz="1600" b="0" dirty="0"/>
              <a:t>Rationale and Means for Obtaining Acreage Equivalency</a:t>
            </a:r>
          </a:p>
        </p:txBody>
      </p:sp>
      <p:graphicFrame>
        <p:nvGraphicFramePr>
          <p:cNvPr id="7" name="Text Placeholder 3">
            <a:extLst>
              <a:ext uri="{FF2B5EF4-FFF2-40B4-BE49-F238E27FC236}">
                <a16:creationId xmlns:a16="http://schemas.microsoft.com/office/drawing/2014/main" id="{683730BF-444E-4270-889A-D0A503AC0092}"/>
              </a:ext>
            </a:extLst>
          </p:cNvPr>
          <p:cNvGraphicFramePr>
            <a:graphicFrameLocks noGrp="1"/>
          </p:cNvGraphicFramePr>
          <p:nvPr>
            <p:ph sz="quarter" idx="4"/>
          </p:nvPr>
        </p:nvGraphicFramePr>
        <p:xfrm>
          <a:off x="6291263" y="2708275"/>
          <a:ext cx="5389562"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6051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03BC6-0293-46A0-B268-410453BB774B}"/>
              </a:ext>
            </a:extLst>
          </p:cNvPr>
          <p:cNvSpPr>
            <a:spLocks noGrp="1"/>
          </p:cNvSpPr>
          <p:nvPr>
            <p:ph type="title"/>
          </p:nvPr>
        </p:nvSpPr>
        <p:spPr/>
        <p:txBody>
          <a:bodyPr/>
          <a:lstStyle/>
          <a:p>
            <a:r>
              <a:rPr lang="en-US" dirty="0"/>
              <a:t>Why Should We Use Functional Assessments at All?</a:t>
            </a:r>
          </a:p>
        </p:txBody>
      </p:sp>
      <p:sp>
        <p:nvSpPr>
          <p:cNvPr id="3" name="Text Placeholder 2">
            <a:extLst>
              <a:ext uri="{FF2B5EF4-FFF2-40B4-BE49-F238E27FC236}">
                <a16:creationId xmlns:a16="http://schemas.microsoft.com/office/drawing/2014/main" id="{FD330638-485D-43D9-AAA0-B180385E5520}"/>
              </a:ext>
            </a:extLst>
          </p:cNvPr>
          <p:cNvSpPr>
            <a:spLocks noGrp="1"/>
          </p:cNvSpPr>
          <p:nvPr>
            <p:ph type="body" idx="1"/>
          </p:nvPr>
        </p:nvSpPr>
        <p:spPr/>
        <p:txBody>
          <a:bodyPr/>
          <a:lstStyle/>
          <a:p>
            <a:r>
              <a:rPr lang="en-US" sz="2000" b="0" dirty="0"/>
              <a:t>They Are Good Characterization Tools</a:t>
            </a:r>
          </a:p>
        </p:txBody>
      </p:sp>
      <p:sp>
        <p:nvSpPr>
          <p:cNvPr id="4" name="Content Placeholder 3">
            <a:extLst>
              <a:ext uri="{FF2B5EF4-FFF2-40B4-BE49-F238E27FC236}">
                <a16:creationId xmlns:a16="http://schemas.microsoft.com/office/drawing/2014/main" id="{FA586FF1-4E10-4064-8533-7146C1FD9972}"/>
              </a:ext>
            </a:extLst>
          </p:cNvPr>
          <p:cNvSpPr>
            <a:spLocks noGrp="1"/>
          </p:cNvSpPr>
          <p:nvPr>
            <p:ph sz="quarter" idx="2"/>
          </p:nvPr>
        </p:nvSpPr>
        <p:spPr/>
        <p:txBody>
          <a:bodyPr>
            <a:normAutofit lnSpcReduction="10000"/>
          </a:bodyPr>
          <a:lstStyle/>
          <a:p>
            <a:r>
              <a:rPr lang="en-US" dirty="0"/>
              <a:t>Functional assessments help resource managers to identify and inventory key environmental attributes and relationships supporting ecosystem services.</a:t>
            </a:r>
          </a:p>
          <a:p>
            <a:r>
              <a:rPr lang="en-US" dirty="0"/>
              <a:t>Functional assessments allow resource managers to ordinally rank areas of high, medium, and low functions which in turn serves better informed natural resource planning and regulatory decisions. </a:t>
            </a:r>
          </a:p>
          <a:p>
            <a:r>
              <a:rPr lang="en-US" dirty="0"/>
              <a:t>Functional assessments provide candidate benchmark targets useful in identifying and applying monitoring performance standards and their pass / fail thresholds.</a:t>
            </a:r>
          </a:p>
          <a:p>
            <a:endParaRPr lang="en-US" dirty="0"/>
          </a:p>
          <a:p>
            <a:endParaRPr lang="en-US" dirty="0"/>
          </a:p>
          <a:p>
            <a:endParaRPr lang="en-US" dirty="0"/>
          </a:p>
          <a:p>
            <a:endParaRPr lang="en-US" dirty="0"/>
          </a:p>
        </p:txBody>
      </p:sp>
      <p:sp>
        <p:nvSpPr>
          <p:cNvPr id="5" name="Text Placeholder 4">
            <a:extLst>
              <a:ext uri="{FF2B5EF4-FFF2-40B4-BE49-F238E27FC236}">
                <a16:creationId xmlns:a16="http://schemas.microsoft.com/office/drawing/2014/main" id="{285085FC-76DB-4BD9-9EE0-6B94562A82B7}"/>
              </a:ext>
            </a:extLst>
          </p:cNvPr>
          <p:cNvSpPr>
            <a:spLocks noGrp="1"/>
          </p:cNvSpPr>
          <p:nvPr>
            <p:ph type="body" sz="half" idx="3"/>
          </p:nvPr>
        </p:nvSpPr>
        <p:spPr/>
        <p:txBody>
          <a:bodyPr/>
          <a:lstStyle/>
          <a:p>
            <a:r>
              <a:rPr lang="en-US" sz="2000" b="0" dirty="0"/>
              <a:t>They Act as Interim Placeholders </a:t>
            </a:r>
          </a:p>
        </p:txBody>
      </p:sp>
      <p:sp>
        <p:nvSpPr>
          <p:cNvPr id="6" name="Content Placeholder 5">
            <a:extLst>
              <a:ext uri="{FF2B5EF4-FFF2-40B4-BE49-F238E27FC236}">
                <a16:creationId xmlns:a16="http://schemas.microsoft.com/office/drawing/2014/main" id="{5DE222E4-08E8-4796-ACA9-FEF59AA04E8A}"/>
              </a:ext>
            </a:extLst>
          </p:cNvPr>
          <p:cNvSpPr>
            <a:spLocks noGrp="1"/>
          </p:cNvSpPr>
          <p:nvPr>
            <p:ph sz="quarter" idx="4"/>
          </p:nvPr>
        </p:nvSpPr>
        <p:spPr/>
        <p:txBody>
          <a:bodyPr>
            <a:normAutofit lnSpcReduction="10000"/>
          </a:bodyPr>
          <a:lstStyle/>
          <a:p>
            <a:pPr marL="109728" indent="0">
              <a:buNone/>
            </a:pPr>
            <a:r>
              <a:rPr lang="en-US" dirty="0"/>
              <a:t>Eventually our technology will enable resource managers to directly and accurately measure the fundamental processes that support ecosystem services for targeted areas of concern in a cost efficient and timely manner.  Until that day arrives, each new generation of methods that employ surrogate indicators of ecosystem functions incrementally brings us closer to our ultimate goals.  It is truly a work in progress. </a:t>
            </a:r>
          </a:p>
        </p:txBody>
      </p:sp>
    </p:spTree>
    <p:extLst>
      <p:ext uri="{BB962C8B-B14F-4D97-AF65-F5344CB8AC3E}">
        <p14:creationId xmlns:p14="http://schemas.microsoft.com/office/powerpoint/2010/main" val="409209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1EEA3-B437-4F71-B36A-9DB5CFBE3039}"/>
              </a:ext>
            </a:extLst>
          </p:cNvPr>
          <p:cNvSpPr>
            <a:spLocks noGrp="1"/>
          </p:cNvSpPr>
          <p:nvPr>
            <p:ph type="title"/>
          </p:nvPr>
        </p:nvSpPr>
        <p:spPr>
          <a:xfrm>
            <a:off x="145279" y="715711"/>
            <a:ext cx="11947019" cy="531975"/>
          </a:xfrm>
        </p:spPr>
        <p:txBody>
          <a:bodyPr>
            <a:normAutofit/>
          </a:bodyPr>
          <a:lstStyle/>
          <a:p>
            <a:pPr algn="ctr"/>
            <a:r>
              <a:rPr lang="en-US" sz="1800" dirty="0"/>
              <a:t>Estimated Credit/Debit Transactions at Four Operational Mitigation and Conservation Banks in the Portland Harbor</a:t>
            </a:r>
          </a:p>
        </p:txBody>
      </p:sp>
      <p:sp>
        <p:nvSpPr>
          <p:cNvPr id="3" name="Text Placeholder 2">
            <a:extLst>
              <a:ext uri="{FF2B5EF4-FFF2-40B4-BE49-F238E27FC236}">
                <a16:creationId xmlns:a16="http://schemas.microsoft.com/office/drawing/2014/main" id="{34D82DA2-B3CD-49E2-84CD-538AB062645E}"/>
              </a:ext>
            </a:extLst>
          </p:cNvPr>
          <p:cNvSpPr>
            <a:spLocks noGrp="1"/>
          </p:cNvSpPr>
          <p:nvPr>
            <p:ph type="body" idx="1"/>
          </p:nvPr>
        </p:nvSpPr>
        <p:spPr>
          <a:xfrm>
            <a:off x="707136" y="1247686"/>
            <a:ext cx="7565109" cy="457200"/>
          </a:xfrm>
        </p:spPr>
        <p:txBody>
          <a:bodyPr/>
          <a:lstStyle/>
          <a:p>
            <a:r>
              <a:rPr lang="en-US" sz="1400" b="0" dirty="0"/>
              <a:t>Alder Creek          Linnton Mill        PGE Harborton   Rinearson Creek</a:t>
            </a:r>
          </a:p>
        </p:txBody>
      </p:sp>
      <p:sp>
        <p:nvSpPr>
          <p:cNvPr id="12" name="Text Placeholder 11">
            <a:extLst>
              <a:ext uri="{FF2B5EF4-FFF2-40B4-BE49-F238E27FC236}">
                <a16:creationId xmlns:a16="http://schemas.microsoft.com/office/drawing/2014/main" id="{CC4B1510-283C-489A-8953-928211EAB848}"/>
              </a:ext>
            </a:extLst>
          </p:cNvPr>
          <p:cNvSpPr>
            <a:spLocks noGrp="1"/>
          </p:cNvSpPr>
          <p:nvPr>
            <p:ph type="body" sz="half" idx="3"/>
          </p:nvPr>
        </p:nvSpPr>
        <p:spPr>
          <a:xfrm>
            <a:off x="9706038" y="2633754"/>
            <a:ext cx="1678943" cy="457200"/>
          </a:xfrm>
        </p:spPr>
        <p:txBody>
          <a:bodyPr/>
          <a:lstStyle/>
          <a:p>
            <a:r>
              <a:rPr lang="en-US" sz="1600" dirty="0"/>
              <a:t>Low Estimate</a:t>
            </a:r>
          </a:p>
        </p:txBody>
      </p:sp>
      <p:sp>
        <p:nvSpPr>
          <p:cNvPr id="13" name="Text Placeholder 11">
            <a:extLst>
              <a:ext uri="{FF2B5EF4-FFF2-40B4-BE49-F238E27FC236}">
                <a16:creationId xmlns:a16="http://schemas.microsoft.com/office/drawing/2014/main" id="{0B6785F0-C7BD-4365-A493-1D0B82BDA812}"/>
              </a:ext>
            </a:extLst>
          </p:cNvPr>
          <p:cNvSpPr txBox="1">
            <a:spLocks/>
          </p:cNvSpPr>
          <p:nvPr/>
        </p:nvSpPr>
        <p:spPr>
          <a:xfrm>
            <a:off x="9706037" y="5211125"/>
            <a:ext cx="1678943" cy="457200"/>
          </a:xfrm>
          <a:prstGeom prst="rect">
            <a:avLst/>
          </a:prstGeom>
          <a:solidFill>
            <a:schemeClr val="accent2">
              <a:lumMod val="60000"/>
              <a:lumOff val="40000"/>
              <a:alpha val="25000"/>
            </a:schemeClr>
          </a:solidFill>
          <a:ln w="12700">
            <a:solidFill>
              <a:schemeClr val="accent2"/>
            </a:solidFill>
          </a:ln>
        </p:spPr>
        <p:txBody>
          <a:bodyPr vert="horz" anchor="ctr">
            <a:noAutofit/>
          </a:bodyPr>
          <a:lstStyle>
            <a:lvl1pPr marL="45720" indent="0" algn="l" rtl="0" eaLnBrk="1" latinLnBrk="0" hangingPunct="1">
              <a:spcBef>
                <a:spcPts val="300"/>
              </a:spcBef>
              <a:buClr>
                <a:schemeClr val="accent3">
                  <a:lumMod val="75000"/>
                </a:schemeClr>
              </a:buClr>
              <a:buFont typeface="Georgia"/>
              <a:buNone/>
              <a:defRPr kumimoji="0" sz="1900" b="1" kern="1200">
                <a:solidFill>
                  <a:schemeClr val="tx1">
                    <a:tint val="95000"/>
                  </a:schemeClr>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None/>
              <a:defRPr kumimoji="0" sz="2000" b="1" kern="1200">
                <a:solidFill>
                  <a:schemeClr val="tx2"/>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None/>
              <a:defRPr kumimoji="0" sz="1800" b="1" kern="1200">
                <a:solidFill>
                  <a:schemeClr val="tx2"/>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None/>
              <a:defRPr kumimoji="0" sz="1600" b="1" kern="1200">
                <a:solidFill>
                  <a:schemeClr val="tx2"/>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None/>
              <a:defRPr kumimoji="0" sz="1600" b="1" kern="1200">
                <a:solidFill>
                  <a:schemeClr val="tx2"/>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r>
              <a:rPr lang="en-US" sz="1600" dirty="0"/>
              <a:t>High Estimate</a:t>
            </a:r>
          </a:p>
        </p:txBody>
      </p:sp>
      <p:pic>
        <p:nvPicPr>
          <p:cNvPr id="5" name="Picture 4" descr="A screenshot of a computer&#10;&#10;Description automatically generated with medium confidence">
            <a:extLst>
              <a:ext uri="{FF2B5EF4-FFF2-40B4-BE49-F238E27FC236}">
                <a16:creationId xmlns:a16="http://schemas.microsoft.com/office/drawing/2014/main" id="{A0B070EE-7C92-4C93-A27E-729CA97C70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410" y="1804316"/>
            <a:ext cx="8595360" cy="2459061"/>
          </a:xfrm>
          <a:prstGeom prst="rect">
            <a:avLst/>
          </a:prstGeom>
        </p:spPr>
      </p:pic>
      <p:pic>
        <p:nvPicPr>
          <p:cNvPr id="15" name="Content Placeholder 14" descr="Graphical user interface, application&#10;&#10;Description automatically generated">
            <a:extLst>
              <a:ext uri="{FF2B5EF4-FFF2-40B4-BE49-F238E27FC236}">
                <a16:creationId xmlns:a16="http://schemas.microsoft.com/office/drawing/2014/main" id="{44A482B5-F1D0-4DAD-A51C-A332A4CDB845}"/>
              </a:ext>
            </a:extLst>
          </p:cNvPr>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612410" y="4362807"/>
            <a:ext cx="8595360" cy="2466179"/>
          </a:xfrm>
        </p:spPr>
      </p:pic>
    </p:spTree>
    <p:extLst>
      <p:ext uri="{BB962C8B-B14F-4D97-AF65-F5344CB8AC3E}">
        <p14:creationId xmlns:p14="http://schemas.microsoft.com/office/powerpoint/2010/main" val="82948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a:t>Price Per Credit</a:t>
            </a:r>
          </a:p>
        </p:txBody>
      </p:sp>
      <p:sp>
        <p:nvSpPr>
          <p:cNvPr id="23" name="Text Placeholder 2"/>
          <p:cNvSpPr>
            <a:spLocks noGrp="1"/>
          </p:cNvSpPr>
          <p:nvPr>
            <p:ph idx="1"/>
          </p:nvPr>
        </p:nvSpPr>
        <p:spPr/>
        <p:txBody>
          <a:bodyPr>
            <a:normAutofit fontScale="92500" lnSpcReduction="10000"/>
          </a:bodyPr>
          <a:lstStyle/>
          <a:p>
            <a:pPr marL="109728" indent="0">
              <a:lnSpc>
                <a:spcPct val="90000"/>
              </a:lnSpc>
              <a:buNone/>
            </a:pPr>
            <a:r>
              <a:rPr lang="en-US" sz="2000" dirty="0"/>
              <a:t>Credit prices are generally considered proprietary information by the bank sponsors although on occasion some sponsors have revealed them in their reports to their Interagency Review Teams (IRTs). These prices can be influenced by many factors including but not necessarily limited to:</a:t>
            </a:r>
          </a:p>
          <a:p>
            <a:pPr marL="109728" indent="0">
              <a:lnSpc>
                <a:spcPct val="90000"/>
              </a:lnSpc>
              <a:buNone/>
            </a:pPr>
            <a:endParaRPr lang="en-US" sz="800" dirty="0"/>
          </a:p>
          <a:p>
            <a:pPr>
              <a:lnSpc>
                <a:spcPct val="90000"/>
              </a:lnSpc>
            </a:pPr>
            <a:r>
              <a:rPr lang="en-US" sz="1800" dirty="0"/>
              <a:t>Credit prices of other mitigation banks selling credits in the same service area.</a:t>
            </a:r>
          </a:p>
          <a:p>
            <a:pPr>
              <a:lnSpc>
                <a:spcPct val="90000"/>
              </a:lnSpc>
            </a:pPr>
            <a:r>
              <a:rPr lang="en-US" sz="1800" dirty="0"/>
              <a:t>Cost of producing a credit (e.g., land acquisition, site preparation, short term maintenance and long-term management), credit demand vs. supply, financial solvency of sponsors, etc.</a:t>
            </a:r>
          </a:p>
          <a:p>
            <a:pPr marL="109728" indent="0">
              <a:lnSpc>
                <a:spcPct val="90000"/>
              </a:lnSpc>
              <a:buNone/>
            </a:pPr>
            <a:endParaRPr lang="en-US" sz="800" dirty="0"/>
          </a:p>
          <a:p>
            <a:pPr marL="109728" indent="0">
              <a:lnSpc>
                <a:spcPct val="90000"/>
              </a:lnSpc>
              <a:buNone/>
            </a:pPr>
            <a:r>
              <a:rPr lang="en-US" sz="2000" dirty="0"/>
              <a:t>The price range of credits (DSAYs) currently being sold in the Portland Harbor primary and secondary service areas are estimated between $75,000 and $125,000 per credit.  Regarding the tally of credits for the mitigation bank represented in the previous slides, that could mean an estimated credit value between $37,657,500 and $62,762,500.  A brief review of the credits available to all the mitigation banks in the Portland Harbor reveals the high end of this range could exceed 91 million dollars.</a:t>
            </a:r>
          </a:p>
          <a:p>
            <a:pPr marL="109728" indent="0">
              <a:lnSpc>
                <a:spcPct val="90000"/>
              </a:lnSpc>
              <a:buNone/>
            </a:pPr>
            <a:endParaRPr lang="en-US" sz="2000" dirty="0"/>
          </a:p>
          <a:p>
            <a:pPr marL="109728" indent="0">
              <a:lnSpc>
                <a:spcPct val="90000"/>
              </a:lnSpc>
              <a:buNone/>
            </a:pPr>
            <a:r>
              <a:rPr lang="en-US" sz="2000" dirty="0">
                <a:solidFill>
                  <a:schemeClr val="tx1"/>
                </a:solidFill>
              </a:rPr>
              <a:t>Note: These credit value estimates, if verifiable, are orders of magnitude higher than most, if not all, the other mitigation banks in Oregon with similar acreages, land acquisition values, and remedial measures.  This may be relevant in discussions where Portland Harbor mitigation bank sponsors claim a particular remedial measure (such as contaminated sediment removal) is considered as ‘cost-prohibitive.’</a:t>
            </a:r>
          </a:p>
          <a:p>
            <a:pPr>
              <a:lnSpc>
                <a:spcPct val="90000"/>
              </a:lnSpc>
            </a:pPr>
            <a:endParaRPr lang="en-US" sz="2000" dirty="0"/>
          </a:p>
          <a:p>
            <a:pPr>
              <a:lnSpc>
                <a:spcPct val="90000"/>
              </a:lnSpc>
            </a:pPr>
            <a:endParaRPr lang="en-US" sz="2000" dirty="0"/>
          </a:p>
        </p:txBody>
      </p:sp>
    </p:spTree>
    <p:extLst>
      <p:ext uri="{BB962C8B-B14F-4D97-AF65-F5344CB8AC3E}">
        <p14:creationId xmlns:p14="http://schemas.microsoft.com/office/powerpoint/2010/main" val="153152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F67EA-2940-4A78-8356-892028DDAD8D}"/>
              </a:ext>
            </a:extLst>
          </p:cNvPr>
          <p:cNvSpPr>
            <a:spLocks noGrp="1"/>
          </p:cNvSpPr>
          <p:nvPr>
            <p:ph type="title"/>
          </p:nvPr>
        </p:nvSpPr>
        <p:spPr>
          <a:xfrm>
            <a:off x="1188557" y="635110"/>
            <a:ext cx="11176000" cy="725557"/>
          </a:xfrm>
        </p:spPr>
        <p:txBody>
          <a:bodyPr anchor="ctr">
            <a:normAutofit/>
          </a:bodyPr>
          <a:lstStyle/>
          <a:p>
            <a:r>
              <a:rPr lang="en-US" dirty="0"/>
              <a:t>Portland Harbor Mitigation Banks Service Areas</a:t>
            </a:r>
          </a:p>
        </p:txBody>
      </p:sp>
      <p:pic>
        <p:nvPicPr>
          <p:cNvPr id="12" name="Content Placeholder 11" descr="Map&#10;&#10;Description automatically generated">
            <a:extLst>
              <a:ext uri="{FF2B5EF4-FFF2-40B4-BE49-F238E27FC236}">
                <a16:creationId xmlns:a16="http://schemas.microsoft.com/office/drawing/2014/main" id="{8EFEE663-4ECE-43F4-B913-74CC10E1E0D1}"/>
              </a:ext>
            </a:extLst>
          </p:cNvPr>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1349596" y="1360667"/>
            <a:ext cx="4134273" cy="5350236"/>
          </a:xfrm>
        </p:spPr>
      </p:pic>
      <p:pic>
        <p:nvPicPr>
          <p:cNvPr id="14" name="Content Placeholder 13" descr="Map&#10;&#10;Description automatically generated">
            <a:extLst>
              <a:ext uri="{FF2B5EF4-FFF2-40B4-BE49-F238E27FC236}">
                <a16:creationId xmlns:a16="http://schemas.microsoft.com/office/drawing/2014/main" id="{3D80C8F7-34CD-4A30-8220-AE5C58F89CFD}"/>
              </a:ext>
            </a:extLst>
          </p:cNvPr>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6806315" y="1360667"/>
            <a:ext cx="4134272" cy="5350236"/>
          </a:xfrm>
        </p:spPr>
      </p:pic>
    </p:spTree>
    <p:extLst>
      <p:ext uri="{BB962C8B-B14F-4D97-AF65-F5344CB8AC3E}">
        <p14:creationId xmlns:p14="http://schemas.microsoft.com/office/powerpoint/2010/main" val="279561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42F5D8B-13FF-433C-9363-29AF2E52865F}"/>
              </a:ext>
            </a:extLst>
          </p:cNvPr>
          <p:cNvSpPr>
            <a:spLocks noGrp="1"/>
          </p:cNvSpPr>
          <p:nvPr>
            <p:ph type="title"/>
          </p:nvPr>
        </p:nvSpPr>
        <p:spPr>
          <a:xfrm>
            <a:off x="609600" y="1143000"/>
            <a:ext cx="10972800" cy="1066800"/>
          </a:xfrm>
        </p:spPr>
        <p:txBody>
          <a:bodyPr/>
          <a:lstStyle/>
          <a:p>
            <a:r>
              <a:rPr lang="en-US" dirty="0"/>
              <a:t>Exporting Ecosystem Services?</a:t>
            </a:r>
          </a:p>
        </p:txBody>
      </p:sp>
      <p:sp>
        <p:nvSpPr>
          <p:cNvPr id="13" name="Content Placeholder 2">
            <a:extLst>
              <a:ext uri="{FF2B5EF4-FFF2-40B4-BE49-F238E27FC236}">
                <a16:creationId xmlns:a16="http://schemas.microsoft.com/office/drawing/2014/main" id="{F6F6A7AE-E7D8-4A58-876C-8F3822783752}"/>
              </a:ext>
            </a:extLst>
          </p:cNvPr>
          <p:cNvSpPr>
            <a:spLocks noGrp="1"/>
          </p:cNvSpPr>
          <p:nvPr>
            <p:ph idx="1"/>
          </p:nvPr>
        </p:nvSpPr>
        <p:spPr>
          <a:xfrm>
            <a:off x="609600" y="2249424"/>
            <a:ext cx="10972800" cy="4325112"/>
          </a:xfrm>
        </p:spPr>
        <p:txBody>
          <a:bodyPr>
            <a:normAutofit fontScale="85000" lnSpcReduction="20000"/>
          </a:bodyPr>
          <a:lstStyle/>
          <a:p>
            <a:pPr marL="109728" indent="0">
              <a:buNone/>
            </a:pPr>
            <a:r>
              <a:rPr lang="en-US" dirty="0"/>
              <a:t>One of the long-standing arguments against mitigation banks is that they allow for the ‘export’ of ecosystem services away from the areas of impact and into the ‘relatively pristine area’ where the mitigation bank is located.  Proponents of mitigation banks tend to say that the impact areas are already ‘lost causes’ because of their extensive history of degradation.  Opponents of mitigation banks rifle back, what you call ‘lost causes’ are the neighborhoods where we live, work, and spend most of our lives.  They also point out these are the areas most likely occupied by minorities and people of color and that these ‘exports’ should be viewed as another reflection of racial discrimination.  In grass roots efforts to protect the ecological and social integrity of these neighborhoods, people have called out for ‘environmental justice’ or equal protection under environmental laws such as the National Environmental Policy Act (NEPA), the Clean Water Act (CWA), the Comprehensive Environmental Response, Compensation, and Liability Act (CERCLA or Superfund), the Endangered Species Act (ESA), etc.</a:t>
            </a:r>
          </a:p>
        </p:txBody>
      </p:sp>
    </p:spTree>
    <p:extLst>
      <p:ext uri="{BB962C8B-B14F-4D97-AF65-F5344CB8AC3E}">
        <p14:creationId xmlns:p14="http://schemas.microsoft.com/office/powerpoint/2010/main" val="1286282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42F5D8B-13FF-433C-9363-29AF2E52865F}"/>
              </a:ext>
            </a:extLst>
          </p:cNvPr>
          <p:cNvSpPr>
            <a:spLocks noGrp="1"/>
          </p:cNvSpPr>
          <p:nvPr>
            <p:ph type="title"/>
          </p:nvPr>
        </p:nvSpPr>
        <p:spPr>
          <a:xfrm>
            <a:off x="609600" y="1143000"/>
            <a:ext cx="10972800" cy="1066800"/>
          </a:xfrm>
        </p:spPr>
        <p:txBody>
          <a:bodyPr/>
          <a:lstStyle/>
          <a:p>
            <a:r>
              <a:rPr lang="en-US" dirty="0"/>
              <a:t>Exporting Ecosystem Services?</a:t>
            </a:r>
          </a:p>
        </p:txBody>
      </p:sp>
      <p:sp>
        <p:nvSpPr>
          <p:cNvPr id="13" name="Content Placeholder 2">
            <a:extLst>
              <a:ext uri="{FF2B5EF4-FFF2-40B4-BE49-F238E27FC236}">
                <a16:creationId xmlns:a16="http://schemas.microsoft.com/office/drawing/2014/main" id="{F6F6A7AE-E7D8-4A58-876C-8F3822783752}"/>
              </a:ext>
            </a:extLst>
          </p:cNvPr>
          <p:cNvSpPr>
            <a:spLocks noGrp="1"/>
          </p:cNvSpPr>
          <p:nvPr>
            <p:ph idx="1"/>
          </p:nvPr>
        </p:nvSpPr>
        <p:spPr>
          <a:xfrm>
            <a:off x="609600" y="2249424"/>
            <a:ext cx="10972800" cy="4325112"/>
          </a:xfrm>
        </p:spPr>
        <p:txBody>
          <a:bodyPr>
            <a:normAutofit fontScale="92500" lnSpcReduction="20000"/>
          </a:bodyPr>
          <a:lstStyle/>
          <a:p>
            <a:pPr marL="109728" indent="0">
              <a:buNone/>
            </a:pPr>
            <a:r>
              <a:rPr lang="en-US" dirty="0"/>
              <a:t>Generally, the ‘export argument’ is that the damages are happening in my area and the mitigation bank is outside my area, so the ‘bad’ is happening here and ‘good’ is happening there, away from where my family, neighbors, and the resident fish and wildlife incurring the ‘bad’ can benefit from the ‘good.’ However, in the Portland Harbor area three out of the four operational mitigation banks are in the Portland Harbor area. So, in the cases where the ‘bad’ is happening inside the Portland Harbor primary service area, the good is also occurring inside the Portland Harbor.  And where the bad is occurring outside of the Portland Harbor in the secondary service area, the ‘good’ is happening  inside the Portland Harbor.  In other words, via these mitigation banks ecosystem services are either being retained in the Portland Harbor or are being exported into the Portland Harbor, not away from it.  </a:t>
            </a:r>
          </a:p>
        </p:txBody>
      </p:sp>
    </p:spTree>
    <p:extLst>
      <p:ext uri="{BB962C8B-B14F-4D97-AF65-F5344CB8AC3E}">
        <p14:creationId xmlns:p14="http://schemas.microsoft.com/office/powerpoint/2010/main" val="1300938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42F5D8B-13FF-433C-9363-29AF2E52865F}"/>
              </a:ext>
            </a:extLst>
          </p:cNvPr>
          <p:cNvSpPr>
            <a:spLocks noGrp="1"/>
          </p:cNvSpPr>
          <p:nvPr>
            <p:ph type="title"/>
          </p:nvPr>
        </p:nvSpPr>
        <p:spPr>
          <a:xfrm>
            <a:off x="609600" y="1143000"/>
            <a:ext cx="10972800" cy="1066800"/>
          </a:xfrm>
        </p:spPr>
        <p:txBody>
          <a:bodyPr/>
          <a:lstStyle/>
          <a:p>
            <a:r>
              <a:rPr lang="en-US" dirty="0"/>
              <a:t>Exporting Ecosystem Services?</a:t>
            </a:r>
          </a:p>
        </p:txBody>
      </p:sp>
      <p:sp>
        <p:nvSpPr>
          <p:cNvPr id="13" name="Content Placeholder 2">
            <a:extLst>
              <a:ext uri="{FF2B5EF4-FFF2-40B4-BE49-F238E27FC236}">
                <a16:creationId xmlns:a16="http://schemas.microsoft.com/office/drawing/2014/main" id="{F6F6A7AE-E7D8-4A58-876C-8F3822783752}"/>
              </a:ext>
            </a:extLst>
          </p:cNvPr>
          <p:cNvSpPr>
            <a:spLocks noGrp="1"/>
          </p:cNvSpPr>
          <p:nvPr>
            <p:ph idx="1"/>
          </p:nvPr>
        </p:nvSpPr>
        <p:spPr>
          <a:xfrm>
            <a:off x="609600" y="2249424"/>
            <a:ext cx="10972800" cy="4325112"/>
          </a:xfrm>
        </p:spPr>
        <p:txBody>
          <a:bodyPr>
            <a:normAutofit lnSpcReduction="10000"/>
          </a:bodyPr>
          <a:lstStyle/>
          <a:p>
            <a:pPr marL="109728" indent="0">
              <a:buNone/>
            </a:pPr>
            <a:r>
              <a:rPr lang="en-US" dirty="0"/>
              <a:t>Now there is one mitigation bank, Rinearson Creek Bank, about 11-miles upstream and south of the southern edge of the Portland Harbor primary service area, that could conceivably be considered to receive the ‘good’ at the expense of the ‘bad’ inside Portland Harbor.  But a closer look at its position along the confluence of Rinearson Creek and the Willamette River give a way to an understanding that it is very likely benefiting both juvenile and adult anadromous salmonids as they migrate toward and away from Portland Harbor.  Many of these salmonids are Federally listed as threatened or endangered under the Endangered Species Act and are indeed a key focal target for protection and recovery in the Willamette Valley Ecoregion.</a:t>
            </a:r>
          </a:p>
        </p:txBody>
      </p:sp>
    </p:spTree>
    <p:extLst>
      <p:ext uri="{BB962C8B-B14F-4D97-AF65-F5344CB8AC3E}">
        <p14:creationId xmlns:p14="http://schemas.microsoft.com/office/powerpoint/2010/main" val="2080138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53C09-2101-47D0-8E57-7CE76495867D}"/>
              </a:ext>
            </a:extLst>
          </p:cNvPr>
          <p:cNvSpPr>
            <a:spLocks noGrp="1"/>
          </p:cNvSpPr>
          <p:nvPr>
            <p:ph type="title"/>
          </p:nvPr>
        </p:nvSpPr>
        <p:spPr>
          <a:xfrm>
            <a:off x="315399" y="540172"/>
            <a:ext cx="5958179" cy="811550"/>
          </a:xfrm>
        </p:spPr>
        <p:txBody>
          <a:bodyPr>
            <a:normAutofit fontScale="90000"/>
          </a:bodyPr>
          <a:lstStyle/>
          <a:p>
            <a:r>
              <a:rPr lang="en-US" sz="3600" dirty="0"/>
              <a:t>Accounting Goals and Objectives</a:t>
            </a:r>
          </a:p>
        </p:txBody>
      </p:sp>
      <p:pic>
        <p:nvPicPr>
          <p:cNvPr id="6" name="Content Placeholder 5">
            <a:extLst>
              <a:ext uri="{FF2B5EF4-FFF2-40B4-BE49-F238E27FC236}">
                <a16:creationId xmlns:a16="http://schemas.microsoft.com/office/drawing/2014/main" id="{F0248820-E7B7-41E8-96A0-180BA3CF1984}"/>
              </a:ext>
            </a:extLst>
          </p:cNvPr>
          <p:cNvPicPr>
            <a:picLocks noGrp="1" noChangeAspect="1"/>
          </p:cNvPicPr>
          <p:nvPr>
            <p:ph sz="half" idx="1"/>
          </p:nvPr>
        </p:nvPicPr>
        <p:blipFill>
          <a:blip r:embed="rId2"/>
          <a:stretch>
            <a:fillRect/>
          </a:stretch>
        </p:blipFill>
        <p:spPr>
          <a:xfrm>
            <a:off x="677444" y="2396346"/>
            <a:ext cx="5249111" cy="4048095"/>
          </a:xfrm>
        </p:spPr>
      </p:pic>
      <p:sp>
        <p:nvSpPr>
          <p:cNvPr id="4" name="Content Placeholder 3">
            <a:extLst>
              <a:ext uri="{FF2B5EF4-FFF2-40B4-BE49-F238E27FC236}">
                <a16:creationId xmlns:a16="http://schemas.microsoft.com/office/drawing/2014/main" id="{DDC559D7-9CB4-4416-BF69-EBB602F5B16A}"/>
              </a:ext>
            </a:extLst>
          </p:cNvPr>
          <p:cNvSpPr>
            <a:spLocks noGrp="1"/>
          </p:cNvSpPr>
          <p:nvPr>
            <p:ph sz="half" idx="2"/>
          </p:nvPr>
        </p:nvSpPr>
        <p:spPr>
          <a:xfrm>
            <a:off x="7461856" y="2249455"/>
            <a:ext cx="3065670" cy="4341875"/>
          </a:xfrm>
        </p:spPr>
        <p:txBody>
          <a:bodyPr>
            <a:normAutofit lnSpcReduction="10000"/>
          </a:bodyPr>
          <a:lstStyle/>
          <a:p>
            <a:pPr lvl="1" indent="-256032">
              <a:lnSpc>
                <a:spcPct val="90000"/>
              </a:lnSpc>
              <a:buClr>
                <a:srgbClr val="37A76F">
                  <a:lumMod val="75000"/>
                </a:srgbClr>
              </a:buClr>
              <a:buFont typeface="Georgia"/>
              <a:buChar char="•"/>
              <a:defRPr/>
            </a:pPr>
            <a:r>
              <a:rPr lang="en-US" sz="2000" dirty="0">
                <a:solidFill>
                  <a:schemeClr val="tx1"/>
                </a:solidFill>
                <a:latin typeface="Calibri" panose="020F0502020204030204"/>
              </a:rPr>
              <a:t>A</a:t>
            </a:r>
            <a:r>
              <a:rPr kumimoji="0" lang="en-US" sz="2000" b="0" i="0" u="none" strike="noStrike" kern="1200" cap="none" spc="0" normalizeH="0" baseline="0" noProof="0" dirty="0">
                <a:ln>
                  <a:noFill/>
                </a:ln>
                <a:solidFill>
                  <a:schemeClr val="tx1"/>
                </a:solidFill>
                <a:effectLst/>
                <a:uLnTx/>
                <a:uFillTx/>
                <a:latin typeface="Calibri" panose="020F0502020204030204"/>
                <a:ea typeface="+mn-ea"/>
                <a:cs typeface="+mn-cs"/>
              </a:rPr>
              <a:t>ccountability </a:t>
            </a:r>
          </a:p>
          <a:p>
            <a:pPr lvl="1" indent="-256032">
              <a:lnSpc>
                <a:spcPct val="90000"/>
              </a:lnSpc>
              <a:buClr>
                <a:srgbClr val="37A76F">
                  <a:lumMod val="75000"/>
                </a:srgbClr>
              </a:buClr>
              <a:buFont typeface="Georgia"/>
              <a:buChar char="•"/>
              <a:defRPr/>
            </a:pPr>
            <a:endParaRPr kumimoji="0" lang="en-US" sz="2000" b="0" i="0" u="none" strike="noStrike" kern="1200" cap="none" spc="0" normalizeH="0" baseline="0" noProof="0" dirty="0">
              <a:ln>
                <a:noFill/>
              </a:ln>
              <a:solidFill>
                <a:schemeClr val="tx1"/>
              </a:solidFill>
              <a:effectLst/>
              <a:uLnTx/>
              <a:uFillTx/>
              <a:latin typeface="Calibri" panose="020F0502020204030204"/>
              <a:ea typeface="+mn-ea"/>
              <a:cs typeface="+mn-cs"/>
            </a:endParaRPr>
          </a:p>
          <a:p>
            <a:pPr lvl="1" indent="-256032">
              <a:lnSpc>
                <a:spcPct val="90000"/>
              </a:lnSpc>
              <a:buClr>
                <a:srgbClr val="37A76F">
                  <a:lumMod val="75000"/>
                </a:srgbClr>
              </a:buClr>
              <a:buFont typeface="Georgia"/>
              <a:buChar char="•"/>
              <a:defRPr/>
            </a:pPr>
            <a:r>
              <a:rPr kumimoji="0" lang="en-US" sz="2000" b="0" i="0" u="none" strike="noStrike" kern="1200" cap="none" spc="0" normalizeH="0" baseline="0" noProof="0" dirty="0">
                <a:ln>
                  <a:noFill/>
                </a:ln>
                <a:solidFill>
                  <a:schemeClr val="tx1"/>
                </a:solidFill>
                <a:effectLst/>
                <a:uLnTx/>
                <a:uFillTx/>
                <a:latin typeface="Calibri" panose="020F0502020204030204"/>
                <a:ea typeface="+mn-ea"/>
                <a:cs typeface="+mn-cs"/>
              </a:rPr>
              <a:t>Transparency</a:t>
            </a:r>
          </a:p>
          <a:p>
            <a:pPr marL="402336" lvl="1" indent="0">
              <a:lnSpc>
                <a:spcPct val="90000"/>
              </a:lnSpc>
              <a:buClr>
                <a:srgbClr val="37A76F">
                  <a:lumMod val="75000"/>
                </a:srgbClr>
              </a:buClr>
              <a:buNone/>
              <a:defRPr/>
            </a:pPr>
            <a:endParaRPr kumimoji="0" lang="en-US" sz="2000" b="0" i="0" u="none" strike="noStrike" kern="1200" cap="none" spc="0" normalizeH="0" baseline="0" noProof="0" dirty="0">
              <a:ln>
                <a:noFill/>
              </a:ln>
              <a:solidFill>
                <a:schemeClr val="tx1"/>
              </a:solidFill>
              <a:effectLst/>
              <a:uLnTx/>
              <a:uFillTx/>
              <a:latin typeface="Calibri" panose="020F0502020204030204"/>
              <a:ea typeface="+mn-ea"/>
              <a:cs typeface="+mn-cs"/>
            </a:endParaRPr>
          </a:p>
          <a:p>
            <a:pPr lvl="1" indent="-256032">
              <a:lnSpc>
                <a:spcPct val="90000"/>
              </a:lnSpc>
              <a:buClr>
                <a:srgbClr val="37A76F">
                  <a:lumMod val="75000"/>
                </a:srgbClr>
              </a:buClr>
              <a:buFont typeface="Georgia"/>
              <a:buChar char="•"/>
              <a:defRPr/>
            </a:pPr>
            <a:r>
              <a:rPr kumimoji="0" lang="en-US" sz="2000" b="0" i="0" u="none" strike="noStrike" kern="1200" cap="none" spc="0" normalizeH="0" baseline="0" noProof="0" dirty="0">
                <a:ln>
                  <a:noFill/>
                </a:ln>
                <a:solidFill>
                  <a:schemeClr val="tx1"/>
                </a:solidFill>
                <a:effectLst/>
                <a:uLnTx/>
                <a:uFillTx/>
                <a:latin typeface="Calibri" panose="020F0502020204030204"/>
                <a:ea typeface="+mn-ea"/>
                <a:cs typeface="+mn-cs"/>
              </a:rPr>
              <a:t>Accessibility</a:t>
            </a:r>
          </a:p>
          <a:p>
            <a:pPr marL="402336" lvl="1" indent="0">
              <a:lnSpc>
                <a:spcPct val="90000"/>
              </a:lnSpc>
              <a:buClr>
                <a:srgbClr val="37A76F">
                  <a:lumMod val="75000"/>
                </a:srgbClr>
              </a:buClr>
              <a:buNone/>
              <a:defRPr/>
            </a:pPr>
            <a:endParaRPr kumimoji="0" lang="en-US" sz="2000" b="0" i="0" u="none" strike="noStrike" kern="1200" cap="none" spc="0" normalizeH="0" baseline="0" noProof="0" dirty="0">
              <a:ln>
                <a:noFill/>
              </a:ln>
              <a:solidFill>
                <a:schemeClr val="tx1"/>
              </a:solidFill>
              <a:effectLst/>
              <a:uLnTx/>
              <a:uFillTx/>
              <a:latin typeface="Calibri" panose="020F0502020204030204"/>
              <a:ea typeface="+mn-ea"/>
              <a:cs typeface="+mn-cs"/>
            </a:endParaRPr>
          </a:p>
          <a:p>
            <a:pPr lvl="1" indent="-256032">
              <a:lnSpc>
                <a:spcPct val="90000"/>
              </a:lnSpc>
              <a:buClr>
                <a:srgbClr val="37A76F">
                  <a:lumMod val="75000"/>
                </a:srgbClr>
              </a:buClr>
              <a:buFont typeface="Georgia"/>
              <a:buChar char="•"/>
              <a:defRPr/>
            </a:pPr>
            <a:r>
              <a:rPr kumimoji="0" lang="en-US" sz="2000" b="0" i="0" u="none" strike="noStrike" kern="1200" cap="none" spc="0" normalizeH="0" baseline="0" noProof="0" dirty="0">
                <a:ln>
                  <a:noFill/>
                </a:ln>
                <a:solidFill>
                  <a:schemeClr val="tx1"/>
                </a:solidFill>
                <a:effectLst/>
                <a:uLnTx/>
                <a:uFillTx/>
                <a:latin typeface="Calibri" panose="020F0502020204030204"/>
                <a:ea typeface="+mn-ea"/>
                <a:cs typeface="+mn-cs"/>
              </a:rPr>
              <a:t>Consistency</a:t>
            </a:r>
          </a:p>
          <a:p>
            <a:pPr marL="402336" lvl="1" indent="0">
              <a:lnSpc>
                <a:spcPct val="90000"/>
              </a:lnSpc>
              <a:buClr>
                <a:srgbClr val="37A76F">
                  <a:lumMod val="75000"/>
                </a:srgbClr>
              </a:buClr>
              <a:buNone/>
              <a:defRPr/>
            </a:pPr>
            <a:endParaRPr kumimoji="0" lang="en-US" sz="2000" b="0" i="0" u="none" strike="noStrike" kern="1200" cap="none" spc="0" normalizeH="0" baseline="0" noProof="0" dirty="0">
              <a:ln>
                <a:noFill/>
              </a:ln>
              <a:solidFill>
                <a:schemeClr val="tx1"/>
              </a:solidFill>
              <a:effectLst/>
              <a:uLnTx/>
              <a:uFillTx/>
              <a:latin typeface="Calibri" panose="020F0502020204030204"/>
              <a:ea typeface="+mn-ea"/>
              <a:cs typeface="+mn-cs"/>
            </a:endParaRPr>
          </a:p>
          <a:p>
            <a:pPr lvl="1" indent="-256032">
              <a:lnSpc>
                <a:spcPct val="90000"/>
              </a:lnSpc>
              <a:buClr>
                <a:srgbClr val="37A76F">
                  <a:lumMod val="75000"/>
                </a:srgbClr>
              </a:buClr>
              <a:buFont typeface="Georgia"/>
              <a:buChar char="•"/>
              <a:defRPr/>
            </a:pPr>
            <a:r>
              <a:rPr lang="en-US" sz="2000" dirty="0">
                <a:solidFill>
                  <a:schemeClr val="tx1"/>
                </a:solidFill>
                <a:latin typeface="Calibri" panose="020F0502020204030204"/>
              </a:rPr>
              <a:t>V</a:t>
            </a:r>
            <a:r>
              <a:rPr kumimoji="0" lang="en-US" sz="2000" b="0" i="0" u="none" strike="noStrike" kern="1200" cap="none" spc="0" normalizeH="0" baseline="0" noProof="0" dirty="0">
                <a:ln>
                  <a:noFill/>
                </a:ln>
                <a:solidFill>
                  <a:schemeClr val="tx1"/>
                </a:solidFill>
                <a:effectLst/>
                <a:uLnTx/>
                <a:uFillTx/>
                <a:latin typeface="Calibri" panose="020F0502020204030204"/>
                <a:ea typeface="+mn-ea"/>
                <a:cs typeface="+mn-cs"/>
              </a:rPr>
              <a:t>erifiability</a:t>
            </a:r>
          </a:p>
          <a:p>
            <a:pPr lvl="1" indent="-256032">
              <a:lnSpc>
                <a:spcPct val="90000"/>
              </a:lnSpc>
              <a:buClr>
                <a:srgbClr val="37A76F">
                  <a:lumMod val="75000"/>
                </a:srgbClr>
              </a:buClr>
              <a:buFont typeface="Georgia"/>
              <a:buChar char="•"/>
              <a:defRPr/>
            </a:pPr>
            <a:endParaRPr kumimoji="0" lang="en-US" sz="2000" b="0" i="0" u="none" strike="noStrike" kern="1200" cap="none" spc="0" normalizeH="0" baseline="0" noProof="0" dirty="0">
              <a:ln>
                <a:noFill/>
              </a:ln>
              <a:solidFill>
                <a:schemeClr val="tx1"/>
              </a:solidFill>
              <a:effectLst/>
              <a:uLnTx/>
              <a:uFillTx/>
              <a:latin typeface="Calibri" panose="020F0502020204030204"/>
              <a:ea typeface="+mn-ea"/>
              <a:cs typeface="+mn-cs"/>
            </a:endParaRPr>
          </a:p>
          <a:p>
            <a:pPr lvl="1" indent="-256032">
              <a:lnSpc>
                <a:spcPct val="90000"/>
              </a:lnSpc>
              <a:buClr>
                <a:srgbClr val="37A76F">
                  <a:lumMod val="75000"/>
                </a:srgbClr>
              </a:buClr>
              <a:buFont typeface="Georgia"/>
              <a:buChar char="•"/>
              <a:defRPr/>
            </a:pPr>
            <a:r>
              <a:rPr kumimoji="0" lang="en-US" sz="2000" b="0" i="0" u="none" strike="noStrike" kern="1200" cap="none" spc="0" normalizeH="0" baseline="0" noProof="0" dirty="0">
                <a:ln>
                  <a:noFill/>
                </a:ln>
                <a:solidFill>
                  <a:schemeClr val="tx1"/>
                </a:solidFill>
                <a:effectLst/>
                <a:uLnTx/>
                <a:uFillTx/>
                <a:latin typeface="Calibri" panose="020F0502020204030204"/>
                <a:ea typeface="+mn-ea"/>
                <a:cs typeface="+mn-cs"/>
              </a:rPr>
              <a:t>Independent Tracking</a:t>
            </a:r>
          </a:p>
          <a:p>
            <a:pPr marL="402336" lvl="1" indent="0">
              <a:lnSpc>
                <a:spcPct val="90000"/>
              </a:lnSpc>
              <a:buClr>
                <a:srgbClr val="37A76F">
                  <a:lumMod val="75000"/>
                </a:srgbClr>
              </a:buClr>
              <a:buNone/>
              <a:defRPr/>
            </a:pPr>
            <a:endParaRPr kumimoji="0" lang="en-US" sz="2000" b="0" i="0" u="none" strike="noStrike" kern="1200" cap="none" spc="0" normalizeH="0" baseline="0" noProof="0" dirty="0">
              <a:ln>
                <a:noFill/>
              </a:ln>
              <a:solidFill>
                <a:schemeClr val="tx1"/>
              </a:solidFill>
              <a:effectLst/>
              <a:uLnTx/>
              <a:uFillTx/>
              <a:latin typeface="Calibri" panose="020F0502020204030204"/>
              <a:ea typeface="+mn-ea"/>
              <a:cs typeface="+mn-cs"/>
            </a:endParaRPr>
          </a:p>
          <a:p>
            <a:pPr lvl="1" indent="-256032">
              <a:lnSpc>
                <a:spcPct val="90000"/>
              </a:lnSpc>
              <a:buClr>
                <a:srgbClr val="37A76F">
                  <a:lumMod val="75000"/>
                </a:srgbClr>
              </a:buClr>
              <a:buFont typeface="Georgia"/>
              <a:buChar char="•"/>
              <a:defRPr/>
            </a:pPr>
            <a:r>
              <a:rPr lang="en-US" sz="2000" dirty="0">
                <a:solidFill>
                  <a:schemeClr val="tx1"/>
                </a:solidFill>
                <a:latin typeface="Calibri" panose="020F0502020204030204"/>
              </a:rPr>
              <a:t>Independent T</a:t>
            </a:r>
            <a:r>
              <a:rPr kumimoji="0" lang="en-US" sz="2000" b="0" i="0" u="none" strike="noStrike" kern="1200" cap="none" spc="0" normalizeH="0" baseline="0" noProof="0" dirty="0">
                <a:ln>
                  <a:noFill/>
                </a:ln>
                <a:solidFill>
                  <a:schemeClr val="tx1"/>
                </a:solidFill>
                <a:effectLst/>
                <a:uLnTx/>
                <a:uFillTx/>
                <a:latin typeface="Calibri" panose="020F0502020204030204"/>
                <a:ea typeface="+mn-ea"/>
                <a:cs typeface="+mn-cs"/>
              </a:rPr>
              <a:t>esting</a:t>
            </a:r>
          </a:p>
        </p:txBody>
      </p:sp>
      <p:sp>
        <p:nvSpPr>
          <p:cNvPr id="7" name="TextBox 6">
            <a:extLst>
              <a:ext uri="{FF2B5EF4-FFF2-40B4-BE49-F238E27FC236}">
                <a16:creationId xmlns:a16="http://schemas.microsoft.com/office/drawing/2014/main" id="{EB5AD9D7-A3B2-40C8-B3CF-C737E4BF369B}"/>
              </a:ext>
            </a:extLst>
          </p:cNvPr>
          <p:cNvSpPr txBox="1"/>
          <p:nvPr/>
        </p:nvSpPr>
        <p:spPr>
          <a:xfrm>
            <a:off x="315401" y="1229119"/>
            <a:ext cx="10864134" cy="646331"/>
          </a:xfrm>
          <a:prstGeom prst="rect">
            <a:avLst/>
          </a:prstGeom>
          <a:noFill/>
        </p:spPr>
        <p:txBody>
          <a:bodyPr wrap="square" rtlCol="0">
            <a:spAutoFit/>
          </a:bodyPr>
          <a:lstStyle/>
          <a:p>
            <a:r>
              <a:rPr lang="en-US" dirty="0"/>
              <a:t>Mitigation bank credit-debit and performance standard data records for the Portland Harbor mitigation banks have often proven difficult to access and interpret. Stakeholders are exploring ideas for improvement.</a:t>
            </a:r>
          </a:p>
        </p:txBody>
      </p:sp>
    </p:spTree>
    <p:extLst>
      <p:ext uri="{BB962C8B-B14F-4D97-AF65-F5344CB8AC3E}">
        <p14:creationId xmlns:p14="http://schemas.microsoft.com/office/powerpoint/2010/main" val="1335082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A8733-1BAE-4CFE-93F2-9440FF6C7847}"/>
              </a:ext>
            </a:extLst>
          </p:cNvPr>
          <p:cNvSpPr>
            <a:spLocks noGrp="1"/>
          </p:cNvSpPr>
          <p:nvPr>
            <p:ph type="title"/>
          </p:nvPr>
        </p:nvSpPr>
        <p:spPr/>
        <p:txBody>
          <a:bodyPr/>
          <a:lstStyle/>
          <a:p>
            <a:r>
              <a:rPr lang="en-US" dirty="0"/>
              <a:t>Exporting Ecosystem Services?</a:t>
            </a:r>
          </a:p>
        </p:txBody>
      </p:sp>
      <p:sp>
        <p:nvSpPr>
          <p:cNvPr id="3" name="Content Placeholder 2">
            <a:extLst>
              <a:ext uri="{FF2B5EF4-FFF2-40B4-BE49-F238E27FC236}">
                <a16:creationId xmlns:a16="http://schemas.microsoft.com/office/drawing/2014/main" id="{E022404C-00DD-408B-BFFB-859BEC9EEBF4}"/>
              </a:ext>
            </a:extLst>
          </p:cNvPr>
          <p:cNvSpPr>
            <a:spLocks noGrp="1"/>
          </p:cNvSpPr>
          <p:nvPr>
            <p:ph idx="1"/>
          </p:nvPr>
        </p:nvSpPr>
        <p:spPr/>
        <p:txBody>
          <a:bodyPr>
            <a:normAutofit fontScale="92500" lnSpcReduction="20000"/>
          </a:bodyPr>
          <a:lstStyle/>
          <a:p>
            <a:pPr marL="109728" indent="0">
              <a:buNone/>
            </a:pPr>
            <a:r>
              <a:rPr lang="en-US" dirty="0"/>
              <a:t>One possible solution to the ‘ecosystem services export problem’ in the Portland Harbor Mitigation Bank Primary Service Area might be the estab-lishment of one to several multiple site mitigation bank(s).  The existing inventory of potential restoration sites in the Portland Harbor might be a good place to start looking for candidate collective mitigation bank site oppor-tunities. The argument for using these sites in the context of a mitigation bank over individual site-specific mitigation is that mitigation banks have a much better track record for enforced regulatory oversight and efficacious long-term stewardship than individual mitigation actions.</a:t>
            </a:r>
          </a:p>
          <a:p>
            <a:pPr marL="109728" indent="0">
              <a:buNone/>
            </a:pPr>
            <a:endParaRPr lang="en-US" dirty="0"/>
          </a:p>
          <a:p>
            <a:pPr marL="109728" indent="0">
              <a:buNone/>
            </a:pPr>
            <a:r>
              <a:rPr lang="en-US" sz="2000" dirty="0"/>
              <a:t>Note: This does not mean case-by-case site specific mitigation actions are never an appropriate solution.  Both approaches in combination may best facilitate a route where migratory juvenile salmon in the Portland Harbor have adequate feeding, resting, and predator avoidance opportunities all along their trek through the Portland Harbor into the confluence of the Willamette and Columbia Rivers.</a:t>
            </a:r>
          </a:p>
        </p:txBody>
      </p:sp>
    </p:spTree>
    <p:extLst>
      <p:ext uri="{BB962C8B-B14F-4D97-AF65-F5344CB8AC3E}">
        <p14:creationId xmlns:p14="http://schemas.microsoft.com/office/powerpoint/2010/main" val="57179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7EC17C-58B0-445D-927B-36E9E88147B0}"/>
              </a:ext>
            </a:extLst>
          </p:cNvPr>
          <p:cNvSpPr>
            <a:spLocks noGrp="1"/>
          </p:cNvSpPr>
          <p:nvPr>
            <p:ph type="title"/>
          </p:nvPr>
        </p:nvSpPr>
        <p:spPr>
          <a:xfrm>
            <a:off x="299499" y="649225"/>
            <a:ext cx="10972800" cy="1066800"/>
          </a:xfrm>
        </p:spPr>
        <p:txBody>
          <a:bodyPr/>
          <a:lstStyle/>
          <a:p>
            <a:r>
              <a:rPr lang="en-US" dirty="0"/>
              <a:t>Multiple Site Mitigation Banks</a:t>
            </a:r>
          </a:p>
        </p:txBody>
      </p:sp>
      <p:pic>
        <p:nvPicPr>
          <p:cNvPr id="5" name="Content Placeholder 4" descr="Diagram&#10;&#10;Description automatically generated">
            <a:extLst>
              <a:ext uri="{FF2B5EF4-FFF2-40B4-BE49-F238E27FC236}">
                <a16:creationId xmlns:a16="http://schemas.microsoft.com/office/drawing/2014/main" id="{53E0093E-DA9F-44E2-8284-9EEC8EC8C8C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09600" y="1517243"/>
            <a:ext cx="4026010" cy="5211664"/>
          </a:xfrm>
          <a:noFill/>
        </p:spPr>
      </p:pic>
      <p:pic>
        <p:nvPicPr>
          <p:cNvPr id="17" name="Content Placeholder 16" descr="Map&#10;&#10;Description automatically generated">
            <a:extLst>
              <a:ext uri="{FF2B5EF4-FFF2-40B4-BE49-F238E27FC236}">
                <a16:creationId xmlns:a16="http://schemas.microsoft.com/office/drawing/2014/main" id="{4834140B-712A-424A-8A13-0B4E39899F46}"/>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991653" y="1517243"/>
            <a:ext cx="6590747" cy="4001524"/>
          </a:xfrm>
        </p:spPr>
      </p:pic>
      <p:sp>
        <p:nvSpPr>
          <p:cNvPr id="18" name="TextBox 17">
            <a:extLst>
              <a:ext uri="{FF2B5EF4-FFF2-40B4-BE49-F238E27FC236}">
                <a16:creationId xmlns:a16="http://schemas.microsoft.com/office/drawing/2014/main" id="{18152CAD-EF5F-4B84-BB0C-B270C5B3E985}"/>
              </a:ext>
            </a:extLst>
          </p:cNvPr>
          <p:cNvSpPr txBox="1"/>
          <p:nvPr/>
        </p:nvSpPr>
        <p:spPr>
          <a:xfrm>
            <a:off x="4991653" y="5518767"/>
            <a:ext cx="6946790" cy="1323439"/>
          </a:xfrm>
          <a:prstGeom prst="rect">
            <a:avLst/>
          </a:prstGeom>
          <a:noFill/>
        </p:spPr>
        <p:txBody>
          <a:bodyPr wrap="square" rtlCol="0">
            <a:spAutoFit/>
          </a:bodyPr>
          <a:lstStyle/>
          <a:p>
            <a:r>
              <a:rPr lang="en-US" sz="1600" dirty="0"/>
              <a:t>There is a precedent in Oregon for one mitigation bank sponsor to </a:t>
            </a:r>
          </a:p>
          <a:p>
            <a:r>
              <a:rPr lang="en-US" sz="1600" dirty="0"/>
              <a:t>manage multiple geographically separate mitigation bank sites.  </a:t>
            </a:r>
          </a:p>
          <a:p>
            <a:endParaRPr lang="en-US" sz="1200" dirty="0"/>
          </a:p>
          <a:p>
            <a:r>
              <a:rPr lang="en-US" sz="1200" dirty="0"/>
              <a:t>Note: The West Eugene Bank model should only be considered here for the multiple site </a:t>
            </a:r>
          </a:p>
          <a:p>
            <a:r>
              <a:rPr lang="en-US" sz="1200" dirty="0"/>
              <a:t>concept. Implementation opportunities and constraints in West Eugene are much different than those in the Portland Harbor Superfund Area of Interest.</a:t>
            </a:r>
          </a:p>
        </p:txBody>
      </p:sp>
    </p:spTree>
    <p:extLst>
      <p:ext uri="{BB962C8B-B14F-4D97-AF65-F5344CB8AC3E}">
        <p14:creationId xmlns:p14="http://schemas.microsoft.com/office/powerpoint/2010/main" val="662279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42F5D8B-13FF-433C-9363-29AF2E52865F}"/>
              </a:ext>
            </a:extLst>
          </p:cNvPr>
          <p:cNvSpPr>
            <a:spLocks noGrp="1"/>
          </p:cNvSpPr>
          <p:nvPr>
            <p:ph type="title"/>
          </p:nvPr>
        </p:nvSpPr>
        <p:spPr>
          <a:xfrm>
            <a:off x="609600" y="1143000"/>
            <a:ext cx="10972800" cy="1066800"/>
          </a:xfrm>
        </p:spPr>
        <p:txBody>
          <a:bodyPr/>
          <a:lstStyle/>
          <a:p>
            <a:r>
              <a:rPr lang="en-US" dirty="0"/>
              <a:t>Exporting Ecosystem Services?</a:t>
            </a:r>
          </a:p>
        </p:txBody>
      </p:sp>
      <p:sp>
        <p:nvSpPr>
          <p:cNvPr id="13" name="Content Placeholder 2">
            <a:extLst>
              <a:ext uri="{FF2B5EF4-FFF2-40B4-BE49-F238E27FC236}">
                <a16:creationId xmlns:a16="http://schemas.microsoft.com/office/drawing/2014/main" id="{F6F6A7AE-E7D8-4A58-876C-8F3822783752}"/>
              </a:ext>
            </a:extLst>
          </p:cNvPr>
          <p:cNvSpPr>
            <a:spLocks noGrp="1"/>
          </p:cNvSpPr>
          <p:nvPr>
            <p:ph idx="1"/>
          </p:nvPr>
        </p:nvSpPr>
        <p:spPr>
          <a:xfrm>
            <a:off x="609600" y="2249424"/>
            <a:ext cx="10972800" cy="4325112"/>
          </a:xfrm>
        </p:spPr>
        <p:txBody>
          <a:bodyPr>
            <a:normAutofit/>
          </a:bodyPr>
          <a:lstStyle/>
          <a:p>
            <a:pPr marL="109728" indent="0">
              <a:buNone/>
            </a:pPr>
            <a:r>
              <a:rPr lang="en-US" dirty="0"/>
              <a:t>The problems in the Portland Harbor are complex and their solutions promise to be equally if not more complex.  The question should not be whether it is appropriate to have mitigation banks in and / or near the Portland Harbor. Rather, when is it appropriate to use a given mitigation bank as part of a given solution and when is it not appropriate to use one?  We should strive to select the right tool for the right job, sometimes a mitigation bank will be involved and sometimes it will not.  The overarching goal should be intelligent tool selection and application based on the best available science and stakeholder input.  </a:t>
            </a:r>
          </a:p>
        </p:txBody>
      </p:sp>
    </p:spTree>
    <p:extLst>
      <p:ext uri="{BB962C8B-B14F-4D97-AF65-F5344CB8AC3E}">
        <p14:creationId xmlns:p14="http://schemas.microsoft.com/office/powerpoint/2010/main" val="391079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B2E5D99-0161-4237-8284-8AD445BF882A}"/>
              </a:ext>
            </a:extLst>
          </p:cNvPr>
          <p:cNvSpPr>
            <a:spLocks noGrp="1"/>
          </p:cNvSpPr>
          <p:nvPr>
            <p:ph type="title"/>
          </p:nvPr>
        </p:nvSpPr>
        <p:spPr>
          <a:xfrm>
            <a:off x="609600" y="835129"/>
            <a:ext cx="10972800" cy="1066800"/>
          </a:xfrm>
        </p:spPr>
        <p:txBody>
          <a:bodyPr/>
          <a:lstStyle/>
          <a:p>
            <a:r>
              <a:rPr lang="en-US" dirty="0"/>
              <a:t>Tracking Credit and Debit Transactions</a:t>
            </a:r>
          </a:p>
        </p:txBody>
      </p:sp>
      <p:pic>
        <p:nvPicPr>
          <p:cNvPr id="6" name="Content Placeholder 5" descr="Graphical user interface, website&#10;&#10;Description automatically generated">
            <a:extLst>
              <a:ext uri="{FF2B5EF4-FFF2-40B4-BE49-F238E27FC236}">
                <a16:creationId xmlns:a16="http://schemas.microsoft.com/office/drawing/2014/main" id="{45342367-81EC-4B21-A901-E5F811E4AC93}"/>
              </a:ext>
            </a:extLst>
          </p:cNvPr>
          <p:cNvPicPr>
            <a:picLocks noGrp="1" noChangeAspect="1"/>
          </p:cNvPicPr>
          <p:nvPr>
            <p:ph sz="half" idx="1"/>
          </p:nvPr>
        </p:nvPicPr>
        <p:blipFill>
          <a:blip r:embed="rId2"/>
          <a:stretch>
            <a:fillRect/>
          </a:stretch>
        </p:blipFill>
        <p:spPr>
          <a:xfrm>
            <a:off x="609600" y="2026789"/>
            <a:ext cx="5384800" cy="4247306"/>
          </a:xfrm>
          <a:noFill/>
        </p:spPr>
      </p:pic>
      <p:sp>
        <p:nvSpPr>
          <p:cNvPr id="13" name="Content Placeholder 3">
            <a:extLst>
              <a:ext uri="{FF2B5EF4-FFF2-40B4-BE49-F238E27FC236}">
                <a16:creationId xmlns:a16="http://schemas.microsoft.com/office/drawing/2014/main" id="{A5390005-4343-428F-9DCE-3FEF8314B7B5}"/>
              </a:ext>
            </a:extLst>
          </p:cNvPr>
          <p:cNvSpPr>
            <a:spLocks noGrp="1"/>
          </p:cNvSpPr>
          <p:nvPr>
            <p:ph sz="half" idx="2"/>
          </p:nvPr>
        </p:nvSpPr>
        <p:spPr>
          <a:xfrm>
            <a:off x="6197602" y="1680996"/>
            <a:ext cx="5384800" cy="4341875"/>
          </a:xfrm>
        </p:spPr>
        <p:txBody>
          <a:bodyPr>
            <a:normAutofit/>
          </a:bodyPr>
          <a:lstStyle/>
          <a:p>
            <a:pPr marL="109728" indent="0">
              <a:buNone/>
            </a:pPr>
            <a:r>
              <a:rPr lang="en-US" sz="1600" dirty="0"/>
              <a:t>RIBITS Comment: “The total number of credits released by the trustees on 11/2/2020 was 11.97. This ledger represents this release of 11.97 credits as 2 releases of 10.12 and 10.14 for a total of 20.26 with a reallocation of 8.29 credits ((10.12+10.14) - 8.29 = 11.97). This ledger accounting was done to shift 8.29 credits from the NRD only category, to potential ‘dual purpose’ credits.” </a:t>
            </a:r>
          </a:p>
          <a:p>
            <a:pPr marL="109728" indent="0">
              <a:buNone/>
            </a:pPr>
            <a:endParaRPr lang="en-US" sz="1800" dirty="0"/>
          </a:p>
        </p:txBody>
      </p:sp>
      <p:sp>
        <p:nvSpPr>
          <p:cNvPr id="2" name="TextBox 1">
            <a:extLst>
              <a:ext uri="{FF2B5EF4-FFF2-40B4-BE49-F238E27FC236}">
                <a16:creationId xmlns:a16="http://schemas.microsoft.com/office/drawing/2014/main" id="{09B2A168-F17C-43D1-8413-07AA502CC638}"/>
              </a:ext>
            </a:extLst>
          </p:cNvPr>
          <p:cNvSpPr txBox="1"/>
          <p:nvPr/>
        </p:nvSpPr>
        <p:spPr>
          <a:xfrm>
            <a:off x="6343535" y="3429000"/>
            <a:ext cx="5111271" cy="3108543"/>
          </a:xfrm>
          <a:prstGeom prst="rect">
            <a:avLst/>
          </a:prstGeom>
          <a:noFill/>
        </p:spPr>
        <p:txBody>
          <a:bodyPr wrap="none" rtlCol="0">
            <a:spAutoFit/>
          </a:bodyPr>
          <a:lstStyle/>
          <a:p>
            <a:r>
              <a:rPr lang="en-US" sz="1400" dirty="0"/>
              <a:t>Note: It is not possible in this ledger to track which account </a:t>
            </a:r>
          </a:p>
          <a:p>
            <a:r>
              <a:rPr lang="en-US" sz="1400" dirty="0"/>
              <a:t>the 8.29 credits were transferred to.  Nor is it possible to </a:t>
            </a:r>
          </a:p>
          <a:p>
            <a:r>
              <a:rPr lang="en-US" sz="1400" dirty="0"/>
              <a:t>view the acres associated with each debit withdrawal or </a:t>
            </a:r>
          </a:p>
          <a:p>
            <a:r>
              <a:rPr lang="en-US" sz="1400" dirty="0"/>
              <a:t>the spatial coordinates indicating where the debited impact </a:t>
            </a:r>
          </a:p>
          <a:p>
            <a:r>
              <a:rPr lang="en-US" sz="1400" dirty="0"/>
              <a:t>areas are located.  Imagine walking into a bank and asking the</a:t>
            </a:r>
          </a:p>
          <a:p>
            <a:r>
              <a:rPr lang="en-US" sz="1400" dirty="0"/>
              <a:t>bank teller to show you where your checking account is.  Then</a:t>
            </a:r>
          </a:p>
          <a:p>
            <a:r>
              <a:rPr lang="en-US" sz="1400" dirty="0"/>
              <a:t>the bank teller replies: “</a:t>
            </a:r>
            <a:r>
              <a:rPr lang="en-US" sz="1400" b="1" i="1" dirty="0"/>
              <a:t>Well sir/miss, we cannot show you </a:t>
            </a:r>
          </a:p>
          <a:p>
            <a:r>
              <a:rPr lang="en-US" sz="1400" b="1" i="1" dirty="0"/>
              <a:t>where your checking account is, the amount of any charges  </a:t>
            </a:r>
          </a:p>
          <a:p>
            <a:r>
              <a:rPr lang="en-US" sz="1400" b="1" i="1" dirty="0"/>
              <a:t>against your account, or where they came from, or what is </a:t>
            </a:r>
          </a:p>
          <a:p>
            <a:r>
              <a:rPr lang="en-US" sz="1400" b="1" i="1" dirty="0"/>
              <a:t>remaining in your account, but we can easily show you the place</a:t>
            </a:r>
          </a:p>
          <a:p>
            <a:r>
              <a:rPr lang="en-US" sz="1400" b="1" i="1" dirty="0"/>
              <a:t>where the deposits made into your account are not at</a:t>
            </a:r>
            <a:r>
              <a:rPr lang="en-US" sz="1400" dirty="0"/>
              <a:t>!” Add to the</a:t>
            </a:r>
          </a:p>
          <a:p>
            <a:r>
              <a:rPr lang="en-US" sz="1400" dirty="0"/>
              <a:t>scenario above the fact the dollar value of 8.29 credits in the </a:t>
            </a:r>
          </a:p>
          <a:p>
            <a:r>
              <a:rPr lang="en-US" sz="1400" dirty="0"/>
              <a:t>Portland Harbor ranges somewhere in the vicinity of ½ to </a:t>
            </a:r>
          </a:p>
          <a:p>
            <a:r>
              <a:rPr lang="en-US" sz="1400" dirty="0"/>
              <a:t>1 million dollars.</a:t>
            </a:r>
          </a:p>
        </p:txBody>
      </p:sp>
    </p:spTree>
    <p:extLst>
      <p:ext uri="{BB962C8B-B14F-4D97-AF65-F5344CB8AC3E}">
        <p14:creationId xmlns:p14="http://schemas.microsoft.com/office/powerpoint/2010/main" val="2486189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4D4FC-03D9-491D-9EB4-6365A23AEF82}"/>
              </a:ext>
            </a:extLst>
          </p:cNvPr>
          <p:cNvSpPr>
            <a:spLocks noGrp="1"/>
          </p:cNvSpPr>
          <p:nvPr>
            <p:ph type="title"/>
          </p:nvPr>
        </p:nvSpPr>
        <p:spPr>
          <a:xfrm>
            <a:off x="262393" y="944217"/>
            <a:ext cx="10972800" cy="1066800"/>
          </a:xfrm>
        </p:spPr>
        <p:txBody>
          <a:bodyPr>
            <a:normAutofit/>
          </a:bodyPr>
          <a:lstStyle/>
          <a:p>
            <a:r>
              <a:rPr lang="en-US" sz="2800" dirty="0"/>
              <a:t>Potential Supplemental USACOE Regulatory In-lieu-Fee and Bank Information Tracking System (RIBITS) Credit and Debit Transaction Ledger</a:t>
            </a:r>
          </a:p>
        </p:txBody>
      </p:sp>
      <p:graphicFrame>
        <p:nvGraphicFramePr>
          <p:cNvPr id="5" name="Content Placeholder 4">
            <a:extLst>
              <a:ext uri="{FF2B5EF4-FFF2-40B4-BE49-F238E27FC236}">
                <a16:creationId xmlns:a16="http://schemas.microsoft.com/office/drawing/2014/main" id="{7A77D439-3723-452F-9EA4-96DB06E8BE18}"/>
              </a:ext>
            </a:extLst>
          </p:cNvPr>
          <p:cNvGraphicFramePr>
            <a:graphicFrameLocks noGrp="1"/>
          </p:cNvGraphicFramePr>
          <p:nvPr>
            <p:ph sz="half" idx="1"/>
            <p:extLst>
              <p:ext uri="{D42A27DB-BD31-4B8C-83A1-F6EECF244321}">
                <p14:modId xmlns:p14="http://schemas.microsoft.com/office/powerpoint/2010/main" val="903462590"/>
              </p:ext>
            </p:extLst>
          </p:nvPr>
        </p:nvGraphicFramePr>
        <p:xfrm>
          <a:off x="262393" y="2073606"/>
          <a:ext cx="6353090" cy="4656603"/>
        </p:xfrm>
        <a:graphic>
          <a:graphicData uri="http://schemas.openxmlformats.org/drawingml/2006/table">
            <a:tbl>
              <a:tblPr/>
              <a:tblGrid>
                <a:gridCol w="1705330">
                  <a:extLst>
                    <a:ext uri="{9D8B030D-6E8A-4147-A177-3AD203B41FA5}">
                      <a16:colId xmlns:a16="http://schemas.microsoft.com/office/drawing/2014/main" val="3324093369"/>
                    </a:ext>
                  </a:extLst>
                </a:gridCol>
                <a:gridCol w="1057206">
                  <a:extLst>
                    <a:ext uri="{9D8B030D-6E8A-4147-A177-3AD203B41FA5}">
                      <a16:colId xmlns:a16="http://schemas.microsoft.com/office/drawing/2014/main" val="2694841416"/>
                    </a:ext>
                  </a:extLst>
                </a:gridCol>
                <a:gridCol w="768875">
                  <a:extLst>
                    <a:ext uri="{9D8B030D-6E8A-4147-A177-3AD203B41FA5}">
                      <a16:colId xmlns:a16="http://schemas.microsoft.com/office/drawing/2014/main" val="3718419010"/>
                    </a:ext>
                  </a:extLst>
                </a:gridCol>
                <a:gridCol w="1707792">
                  <a:extLst>
                    <a:ext uri="{9D8B030D-6E8A-4147-A177-3AD203B41FA5}">
                      <a16:colId xmlns:a16="http://schemas.microsoft.com/office/drawing/2014/main" val="3026474377"/>
                    </a:ext>
                  </a:extLst>
                </a:gridCol>
                <a:gridCol w="1113887">
                  <a:extLst>
                    <a:ext uri="{9D8B030D-6E8A-4147-A177-3AD203B41FA5}">
                      <a16:colId xmlns:a16="http://schemas.microsoft.com/office/drawing/2014/main" val="2581996795"/>
                    </a:ext>
                  </a:extLst>
                </a:gridCol>
              </a:tblGrid>
              <a:tr h="254427">
                <a:tc>
                  <a:txBody>
                    <a:bodyPr/>
                    <a:lstStyle/>
                    <a:p>
                      <a:pPr algn="l" fontAlgn="b"/>
                      <a:r>
                        <a:rPr lang="en-US" sz="1100" b="0" i="0" u="none" strike="noStrike" dirty="0">
                          <a:solidFill>
                            <a:srgbClr val="000000"/>
                          </a:solidFill>
                          <a:effectLst/>
                          <a:latin typeface="Calibri" panose="020F0502020204030204" pitchFamily="34" charset="0"/>
                        </a:rPr>
                        <a:t>Credit / DSAY Type</a:t>
                      </a:r>
                    </a:p>
                  </a:txBody>
                  <a:tcPr marL="6271" marR="6271" marT="6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dirty="0">
                          <a:solidFill>
                            <a:srgbClr val="000000"/>
                          </a:solidFill>
                          <a:effectLst/>
                          <a:latin typeface="Calibri" panose="020F0502020204030204" pitchFamily="34" charset="0"/>
                        </a:rPr>
                        <a:t>DSAYs</a:t>
                      </a:r>
                    </a:p>
                  </a:txBody>
                  <a:tcPr marL="6271" marR="6271" marT="6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dirty="0">
                          <a:solidFill>
                            <a:srgbClr val="000000"/>
                          </a:solidFill>
                          <a:effectLst/>
                          <a:latin typeface="Calibri" panose="020F0502020204030204" pitchFamily="34" charset="0"/>
                        </a:rPr>
                        <a:t>Acres</a:t>
                      </a:r>
                    </a:p>
                  </a:txBody>
                  <a:tcPr marL="6271" marR="6271" marT="6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dirty="0">
                          <a:solidFill>
                            <a:srgbClr val="000000"/>
                          </a:solidFill>
                          <a:effectLst/>
                          <a:latin typeface="Calibri" panose="020F0502020204030204" pitchFamily="34" charset="0"/>
                        </a:rPr>
                        <a:t>DSAY Debits / Acre Impact</a:t>
                      </a:r>
                    </a:p>
                  </a:txBody>
                  <a:tcPr marL="6271" marR="6271" marT="6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271" marR="6271" marT="6271"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57796528"/>
                  </a:ext>
                </a:extLst>
              </a:tr>
              <a:tr h="336586">
                <a:tc>
                  <a:txBody>
                    <a:bodyPr/>
                    <a:lstStyle/>
                    <a:p>
                      <a:pPr algn="l" fontAlgn="b"/>
                      <a:r>
                        <a:rPr lang="en-US" sz="1100" b="0" i="0" u="none" strike="noStrike" dirty="0">
                          <a:solidFill>
                            <a:srgbClr val="000000"/>
                          </a:solidFill>
                          <a:effectLst/>
                          <a:latin typeface="Calibri" panose="020F0502020204030204" pitchFamily="34" charset="0"/>
                        </a:rPr>
                        <a:t>CERCLA-NRDA/CWA </a:t>
                      </a:r>
                    </a:p>
                    <a:p>
                      <a:pPr algn="l" fontAlgn="b"/>
                      <a:r>
                        <a:rPr lang="en-US" sz="1100" b="0" i="0" u="none" strike="noStrike" dirty="0">
                          <a:solidFill>
                            <a:srgbClr val="000000"/>
                          </a:solidFill>
                          <a:effectLst/>
                          <a:latin typeface="Calibri" panose="020F0502020204030204" pitchFamily="34" charset="0"/>
                        </a:rPr>
                        <a:t>Riverine</a:t>
                      </a:r>
                    </a:p>
                  </a:txBody>
                  <a:tcPr marL="6271" marR="6271" marT="6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100" b="0" i="0" u="none" strike="noStrike" dirty="0">
                          <a:solidFill>
                            <a:srgbClr val="000000"/>
                          </a:solidFill>
                          <a:effectLst/>
                          <a:latin typeface="Calibri" panose="020F0502020204030204" pitchFamily="34" charset="0"/>
                        </a:rPr>
                        <a:t>224.39</a:t>
                      </a:r>
                    </a:p>
                  </a:txBody>
                  <a:tcPr marL="6271" marR="6271" marT="6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100" b="0" i="0" u="none" strike="noStrike" dirty="0">
                          <a:solidFill>
                            <a:srgbClr val="000000"/>
                          </a:solidFill>
                          <a:effectLst/>
                          <a:latin typeface="Calibri" panose="020F0502020204030204" pitchFamily="34" charset="0"/>
                        </a:rPr>
                        <a:t>12.42716304</a:t>
                      </a:r>
                    </a:p>
                  </a:txBody>
                  <a:tcPr marL="6271" marR="6271" marT="6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18.05641394</a:t>
                      </a:r>
                    </a:p>
                  </a:txBody>
                  <a:tcPr marL="6271" marR="6271" marT="6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271" marR="6271" marT="6271"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31892939"/>
                  </a:ext>
                </a:extLst>
              </a:tr>
              <a:tr h="336586">
                <a:tc>
                  <a:txBody>
                    <a:bodyPr/>
                    <a:lstStyle/>
                    <a:p>
                      <a:pPr algn="l" fontAlgn="b"/>
                      <a:r>
                        <a:rPr lang="en-US" sz="1100" b="0" i="0" u="none" strike="noStrike" dirty="0">
                          <a:solidFill>
                            <a:srgbClr val="000000"/>
                          </a:solidFill>
                          <a:effectLst/>
                          <a:latin typeface="Calibri" panose="020F0502020204030204" pitchFamily="34" charset="0"/>
                        </a:rPr>
                        <a:t>CERCLA-NRDA/CWA Palustrine</a:t>
                      </a:r>
                    </a:p>
                  </a:txBody>
                  <a:tcPr marL="6271" marR="6271" marT="6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137.5</a:t>
                      </a:r>
                    </a:p>
                  </a:txBody>
                  <a:tcPr marL="6271" marR="6271" marT="6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7.615022587</a:t>
                      </a:r>
                    </a:p>
                  </a:txBody>
                  <a:tcPr marL="6271" marR="6271" marT="6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18.05641394</a:t>
                      </a:r>
                    </a:p>
                  </a:txBody>
                  <a:tcPr marL="6271" marR="6271" marT="6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271" marR="6271" marT="6271"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86822931"/>
                  </a:ext>
                </a:extLst>
              </a:tr>
              <a:tr h="254427">
                <a:tc>
                  <a:txBody>
                    <a:bodyPr/>
                    <a:lstStyle/>
                    <a:p>
                      <a:pPr algn="l" fontAlgn="b"/>
                      <a:r>
                        <a:rPr lang="en-US" sz="1100" b="0" i="0" u="none" strike="noStrike" dirty="0">
                          <a:solidFill>
                            <a:srgbClr val="000000"/>
                          </a:solidFill>
                          <a:effectLst/>
                          <a:latin typeface="Calibri" panose="020F0502020204030204" pitchFamily="34" charset="0"/>
                        </a:rPr>
                        <a:t>CERCLA-NRDA</a:t>
                      </a:r>
                    </a:p>
                  </a:txBody>
                  <a:tcPr marL="6271" marR="6271" marT="6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100" b="0" i="0" u="none" strike="noStrike" dirty="0">
                          <a:solidFill>
                            <a:srgbClr val="000000"/>
                          </a:solidFill>
                          <a:effectLst/>
                          <a:latin typeface="Calibri" panose="020F0502020204030204" pitchFamily="34" charset="0"/>
                        </a:rPr>
                        <a:t>40.27</a:t>
                      </a:r>
                    </a:p>
                  </a:txBody>
                  <a:tcPr marL="6271" marR="6271" marT="6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100" b="0" i="0" u="none" strike="noStrike" dirty="0">
                          <a:solidFill>
                            <a:srgbClr val="000000"/>
                          </a:solidFill>
                          <a:effectLst/>
                          <a:latin typeface="Calibri" panose="020F0502020204030204" pitchFamily="34" charset="0"/>
                        </a:rPr>
                        <a:t>2.23</a:t>
                      </a:r>
                    </a:p>
                  </a:txBody>
                  <a:tcPr marL="6271" marR="6271" marT="6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18.05641394</a:t>
                      </a:r>
                    </a:p>
                  </a:txBody>
                  <a:tcPr marL="6271" marR="6271" marT="6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271" marR="6271" marT="6271"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12347049"/>
                  </a:ext>
                </a:extLst>
              </a:tr>
              <a:tr h="188577">
                <a:tc>
                  <a:txBody>
                    <a:bodyPr/>
                    <a:lstStyle/>
                    <a:p>
                      <a:pPr algn="l" fontAlgn="b"/>
                      <a:r>
                        <a:rPr lang="en-US" sz="1100" b="0" i="0" u="none" strike="noStrike" dirty="0">
                          <a:solidFill>
                            <a:srgbClr val="000000"/>
                          </a:solidFill>
                          <a:effectLst/>
                          <a:latin typeface="Calibri" panose="020F0502020204030204" pitchFamily="34" charset="0"/>
                        </a:rPr>
                        <a:t>CWA</a:t>
                      </a:r>
                    </a:p>
                  </a:txBody>
                  <a:tcPr marL="6271" marR="6271" marT="6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0.00</a:t>
                      </a:r>
                    </a:p>
                  </a:txBody>
                  <a:tcPr marL="6271" marR="6271" marT="6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0.00</a:t>
                      </a:r>
                    </a:p>
                  </a:txBody>
                  <a:tcPr marL="6271" marR="6271" marT="6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18.05641394</a:t>
                      </a:r>
                    </a:p>
                  </a:txBody>
                  <a:tcPr marL="6271" marR="6271" marT="6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271" marR="6271" marT="6271"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14432598"/>
                  </a:ext>
                </a:extLst>
              </a:tr>
              <a:tr h="188577">
                <a:tc>
                  <a:txBody>
                    <a:bodyPr/>
                    <a:lstStyle/>
                    <a:p>
                      <a:pPr algn="l" fontAlgn="b"/>
                      <a:r>
                        <a:rPr lang="en-US" sz="1100" b="0" i="0" u="none" strike="noStrike" dirty="0">
                          <a:solidFill>
                            <a:srgbClr val="000000"/>
                          </a:solidFill>
                          <a:effectLst/>
                          <a:latin typeface="Calibri" panose="020F0502020204030204" pitchFamily="34" charset="0"/>
                        </a:rPr>
                        <a:t>Total Authorized Remaining</a:t>
                      </a:r>
                    </a:p>
                  </a:txBody>
                  <a:tcPr marL="6271" marR="6271" marT="6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402.16</a:t>
                      </a:r>
                    </a:p>
                  </a:txBody>
                  <a:tcPr marL="6271" marR="6271" marT="6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22.27</a:t>
                      </a:r>
                    </a:p>
                  </a:txBody>
                  <a:tcPr marL="6271" marR="6271" marT="6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18.05641394</a:t>
                      </a:r>
                    </a:p>
                  </a:txBody>
                  <a:tcPr marL="6271" marR="6271" marT="6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271" marR="6271" marT="6271"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5177881"/>
                  </a:ext>
                </a:extLst>
              </a:tr>
              <a:tr h="188577">
                <a:tc>
                  <a:txBody>
                    <a:bodyPr/>
                    <a:lstStyle/>
                    <a:p>
                      <a:pPr algn="l" fontAlgn="b"/>
                      <a:r>
                        <a:rPr lang="en-US" sz="1100" b="0" i="0" u="none" strike="noStrike" dirty="0">
                          <a:solidFill>
                            <a:srgbClr val="000000"/>
                          </a:solidFill>
                          <a:effectLst/>
                          <a:latin typeface="Calibri" panose="020F0502020204030204" pitchFamily="34" charset="0"/>
                        </a:rPr>
                        <a:t>Total Released Remaining</a:t>
                      </a:r>
                    </a:p>
                  </a:txBody>
                  <a:tcPr marL="6271" marR="6271" marT="6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152.15</a:t>
                      </a:r>
                    </a:p>
                  </a:txBody>
                  <a:tcPr marL="6271" marR="6271" marT="6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8.43</a:t>
                      </a:r>
                    </a:p>
                  </a:txBody>
                  <a:tcPr marL="6271" marR="6271" marT="6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18.05641394</a:t>
                      </a:r>
                    </a:p>
                  </a:txBody>
                  <a:tcPr marL="6271" marR="6271" marT="6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271" marR="6271" marT="6271"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74216699"/>
                  </a:ext>
                </a:extLst>
              </a:tr>
              <a:tr h="188577">
                <a:tc>
                  <a:txBody>
                    <a:bodyPr/>
                    <a:lstStyle/>
                    <a:p>
                      <a:pPr algn="l" fontAlgn="b"/>
                      <a:r>
                        <a:rPr lang="en-US" sz="1100" b="0" i="0" u="none" strike="noStrike" dirty="0">
                          <a:solidFill>
                            <a:srgbClr val="000000"/>
                          </a:solidFill>
                          <a:effectLst/>
                          <a:latin typeface="Calibri" panose="020F0502020204030204" pitchFamily="34" charset="0"/>
                        </a:rPr>
                        <a:t>Total Released</a:t>
                      </a:r>
                    </a:p>
                  </a:txBody>
                  <a:tcPr marL="6271" marR="6271" marT="6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252.50</a:t>
                      </a:r>
                    </a:p>
                  </a:txBody>
                  <a:tcPr marL="6271" marR="6271" marT="6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13.98</a:t>
                      </a:r>
                    </a:p>
                  </a:txBody>
                  <a:tcPr marL="6271" marR="6271" marT="6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18.05641394</a:t>
                      </a:r>
                    </a:p>
                  </a:txBody>
                  <a:tcPr marL="6271" marR="6271" marT="6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271" marR="6271" marT="6271"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98582701"/>
                  </a:ext>
                </a:extLst>
              </a:tr>
              <a:tr h="188577">
                <a:tc>
                  <a:txBody>
                    <a:bodyPr/>
                    <a:lstStyle/>
                    <a:p>
                      <a:pPr algn="l" fontAlgn="b"/>
                      <a:r>
                        <a:rPr lang="en-US" sz="1100" b="0" i="0" u="none" strike="noStrike" dirty="0">
                          <a:solidFill>
                            <a:srgbClr val="000000"/>
                          </a:solidFill>
                          <a:effectLst/>
                          <a:latin typeface="Calibri" panose="020F0502020204030204" pitchFamily="34" charset="0"/>
                        </a:rPr>
                        <a:t>Total Authorized</a:t>
                      </a:r>
                    </a:p>
                  </a:txBody>
                  <a:tcPr marL="6271" marR="6271" marT="6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502.51</a:t>
                      </a:r>
                    </a:p>
                  </a:txBody>
                  <a:tcPr marL="6271" marR="6271" marT="6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27.83</a:t>
                      </a:r>
                    </a:p>
                  </a:txBody>
                  <a:tcPr marL="6271" marR="6271" marT="6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                             18.05641394</a:t>
                      </a:r>
                    </a:p>
                  </a:txBody>
                  <a:tcPr marL="6271" marR="6271" marT="6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271" marR="6271" marT="6271"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28367105"/>
                  </a:ext>
                </a:extLst>
              </a:tr>
              <a:tr h="188577">
                <a:tc>
                  <a:txBody>
                    <a:bodyPr/>
                    <a:lstStyle/>
                    <a:p>
                      <a:pPr algn="l" fontAlgn="b"/>
                      <a:endParaRPr lang="en-US" sz="700" b="0" i="0" u="none" strike="noStrike" dirty="0">
                        <a:solidFill>
                          <a:srgbClr val="000000"/>
                        </a:solidFill>
                        <a:effectLst/>
                        <a:latin typeface="Calibri" panose="020F0502020204030204" pitchFamily="34" charset="0"/>
                      </a:endParaRPr>
                    </a:p>
                  </a:txBody>
                  <a:tcPr marL="6271" marR="6271" marT="627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271" marR="6271" marT="627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271" marR="6271" marT="627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271" marR="6271" marT="627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271" marR="6271" marT="6271" marB="0" anchor="b">
                    <a:lnL>
                      <a:noFill/>
                    </a:lnL>
                    <a:lnR>
                      <a:noFill/>
                    </a:lnR>
                    <a:lnT>
                      <a:noFill/>
                    </a:lnT>
                    <a:lnB>
                      <a:noFill/>
                    </a:lnB>
                  </a:tcPr>
                </a:tc>
                <a:extLst>
                  <a:ext uri="{0D108BD9-81ED-4DB2-BD59-A6C34878D82A}">
                    <a16:rowId xmlns:a16="http://schemas.microsoft.com/office/drawing/2014/main" val="1107840567"/>
                  </a:ext>
                </a:extLst>
              </a:tr>
              <a:tr h="188577">
                <a:tc>
                  <a:txBody>
                    <a:bodyPr/>
                    <a:lstStyle/>
                    <a:p>
                      <a:pPr algn="l" fontAlgn="b"/>
                      <a:endParaRPr lang="en-US" sz="700" b="0" i="0" u="none" strike="noStrike" dirty="0">
                        <a:solidFill>
                          <a:srgbClr val="000000"/>
                        </a:solidFill>
                        <a:effectLst/>
                        <a:latin typeface="Calibri" panose="020F0502020204030204" pitchFamily="34" charset="0"/>
                      </a:endParaRPr>
                    </a:p>
                  </a:txBody>
                  <a:tcPr marL="6271" marR="6271" marT="6271"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271" marR="6271" marT="6271"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271" marR="6271" marT="6271"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271" marR="6271" marT="6271"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271" marR="6271" marT="6271" marB="0" anchor="b">
                    <a:lnL>
                      <a:noFill/>
                    </a:lnL>
                    <a:lnR>
                      <a:noFill/>
                    </a:lnR>
                    <a:lnT>
                      <a:noFill/>
                    </a:lnT>
                    <a:lnB>
                      <a:noFill/>
                    </a:lnB>
                  </a:tcPr>
                </a:tc>
                <a:extLst>
                  <a:ext uri="{0D108BD9-81ED-4DB2-BD59-A6C34878D82A}">
                    <a16:rowId xmlns:a16="http://schemas.microsoft.com/office/drawing/2014/main" val="3182121144"/>
                  </a:ext>
                </a:extLst>
              </a:tr>
              <a:tr h="188577">
                <a:tc>
                  <a:txBody>
                    <a:bodyPr/>
                    <a:lstStyle/>
                    <a:p>
                      <a:pPr algn="l" fontAlgn="b"/>
                      <a:endParaRPr lang="en-US" sz="700" b="0" i="0" u="none" strike="noStrike" dirty="0">
                        <a:solidFill>
                          <a:srgbClr val="000000"/>
                        </a:solidFill>
                        <a:effectLst/>
                        <a:latin typeface="Calibri" panose="020F0502020204030204" pitchFamily="34" charset="0"/>
                      </a:endParaRPr>
                    </a:p>
                  </a:txBody>
                  <a:tcPr marL="6271" marR="6271" marT="6271"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271" marR="6271" marT="6271"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271" marR="6271" marT="6271"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271" marR="6271" marT="6271"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271" marR="6271" marT="6271" marB="0" anchor="b">
                    <a:lnL>
                      <a:noFill/>
                    </a:lnL>
                    <a:lnR>
                      <a:noFill/>
                    </a:lnR>
                    <a:lnT>
                      <a:noFill/>
                    </a:lnT>
                    <a:lnB>
                      <a:noFill/>
                    </a:lnB>
                  </a:tcPr>
                </a:tc>
                <a:extLst>
                  <a:ext uri="{0D108BD9-81ED-4DB2-BD59-A6C34878D82A}">
                    <a16:rowId xmlns:a16="http://schemas.microsoft.com/office/drawing/2014/main" val="632511594"/>
                  </a:ext>
                </a:extLst>
              </a:tr>
              <a:tr h="188577">
                <a:tc>
                  <a:txBody>
                    <a:bodyPr/>
                    <a:lstStyle/>
                    <a:p>
                      <a:pPr algn="l" fontAlgn="b"/>
                      <a:endParaRPr lang="en-US" sz="700" b="0" i="0" u="none" strike="noStrike" dirty="0">
                        <a:solidFill>
                          <a:srgbClr val="000000"/>
                        </a:solidFill>
                        <a:effectLst/>
                        <a:latin typeface="Calibri" panose="020F0502020204030204" pitchFamily="34" charset="0"/>
                      </a:endParaRPr>
                    </a:p>
                  </a:txBody>
                  <a:tcPr marL="6271" marR="6271" marT="6271"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271" marR="6271" marT="6271"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271" marR="6271" marT="6271"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271" marR="6271" marT="6271"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271" marR="6271" marT="6271" marB="0" anchor="b">
                    <a:lnL>
                      <a:noFill/>
                    </a:lnL>
                    <a:lnR>
                      <a:noFill/>
                    </a:lnR>
                    <a:lnT>
                      <a:noFill/>
                    </a:lnT>
                    <a:lnB>
                      <a:noFill/>
                    </a:lnB>
                  </a:tcPr>
                </a:tc>
                <a:extLst>
                  <a:ext uri="{0D108BD9-81ED-4DB2-BD59-A6C34878D82A}">
                    <a16:rowId xmlns:a16="http://schemas.microsoft.com/office/drawing/2014/main" val="3211774505"/>
                  </a:ext>
                </a:extLst>
              </a:tr>
              <a:tr h="198007">
                <a:tc gridSpan="5">
                  <a:txBody>
                    <a:bodyPr/>
                    <a:lstStyle/>
                    <a:p>
                      <a:pPr algn="l" fontAlgn="b"/>
                      <a:r>
                        <a:rPr lang="en-US" sz="800" b="1" i="1" u="none" strike="noStrike" dirty="0">
                          <a:solidFill>
                            <a:srgbClr val="000000"/>
                          </a:solidFill>
                          <a:effectLst/>
                          <a:latin typeface="Times New Roman" panose="02020603050405020304" pitchFamily="18" charset="0"/>
                        </a:rPr>
                        <a:t>LOGICAL GENERAL ORGANIZATION OF TRACKING DEBITS TO CREDITS (DSAYs) BASED ON RIBITS LEDGER</a:t>
                      </a:r>
                    </a:p>
                  </a:txBody>
                  <a:tcPr marL="6271" marR="6271" marT="627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31710852"/>
                  </a:ext>
                </a:extLst>
              </a:tr>
              <a:tr h="188577">
                <a:tc>
                  <a:txBody>
                    <a:bodyPr/>
                    <a:lstStyle/>
                    <a:p>
                      <a:pPr algn="l" fontAlgn="b"/>
                      <a:endParaRPr lang="en-US" sz="700" b="0" i="0" u="none" strike="noStrike" dirty="0">
                        <a:solidFill>
                          <a:srgbClr val="000000"/>
                        </a:solidFill>
                        <a:effectLst/>
                        <a:latin typeface="Calibri" panose="020F0502020204030204" pitchFamily="34" charset="0"/>
                      </a:endParaRPr>
                    </a:p>
                  </a:txBody>
                  <a:tcPr marL="6271" marR="6271" marT="6271"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271" marR="6271" marT="6271"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271" marR="6271" marT="6271"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271" marR="6271" marT="6271"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271" marR="6271" marT="6271" marB="0" anchor="b">
                    <a:lnL>
                      <a:noFill/>
                    </a:lnL>
                    <a:lnR>
                      <a:noFill/>
                    </a:lnR>
                    <a:lnT>
                      <a:noFill/>
                    </a:lnT>
                    <a:lnB>
                      <a:noFill/>
                    </a:lnB>
                  </a:tcPr>
                </a:tc>
                <a:extLst>
                  <a:ext uri="{0D108BD9-81ED-4DB2-BD59-A6C34878D82A}">
                    <a16:rowId xmlns:a16="http://schemas.microsoft.com/office/drawing/2014/main" val="652271282"/>
                  </a:ext>
                </a:extLst>
              </a:tr>
              <a:tr h="188577">
                <a:tc>
                  <a:txBody>
                    <a:bodyPr/>
                    <a:lstStyle/>
                    <a:p>
                      <a:pPr algn="l" fontAlgn="b"/>
                      <a:endParaRPr lang="en-US" sz="700" b="0" i="0" u="none" strike="noStrike" dirty="0">
                        <a:solidFill>
                          <a:srgbClr val="000000"/>
                        </a:solidFill>
                        <a:effectLst/>
                        <a:latin typeface="Calibri" panose="020F0502020204030204" pitchFamily="34" charset="0"/>
                      </a:endParaRPr>
                    </a:p>
                  </a:txBody>
                  <a:tcPr marL="6271" marR="6271" marT="6271"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271" marR="6271" marT="6271"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271" marR="6271" marT="6271"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271" marR="6271" marT="627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271" marR="6271" marT="6271"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2874272"/>
                  </a:ext>
                </a:extLst>
              </a:tr>
              <a:tr h="336586">
                <a:tc>
                  <a:txBody>
                    <a:bodyPr/>
                    <a:lstStyle/>
                    <a:p>
                      <a:pPr algn="l" fontAlgn="b"/>
                      <a:r>
                        <a:rPr lang="en-US" sz="1100" b="0" i="0" u="none" strike="noStrike" dirty="0">
                          <a:solidFill>
                            <a:srgbClr val="000000"/>
                          </a:solidFill>
                          <a:effectLst/>
                          <a:latin typeface="Calibri" panose="020F0502020204030204" pitchFamily="34" charset="0"/>
                        </a:rPr>
                        <a:t>8.29 </a:t>
                      </a:r>
                    </a:p>
                  </a:txBody>
                  <a:tcPr marL="6271" marR="6271" marT="6271" marB="0" anchor="b">
                    <a:lnL>
                      <a:noFill/>
                    </a:lnL>
                    <a:lnR>
                      <a:noFill/>
                    </a:lnR>
                    <a:lnT>
                      <a:noFill/>
                    </a:lnT>
                    <a:lnB>
                      <a:noFill/>
                    </a:lnB>
                    <a:solidFill>
                      <a:srgbClr val="FFFF00"/>
                    </a:solidFill>
                  </a:tcPr>
                </a:tc>
                <a:tc gridSpan="2">
                  <a:txBody>
                    <a:bodyPr/>
                    <a:lstStyle/>
                    <a:p>
                      <a:pPr algn="l" fontAlgn="b"/>
                      <a:r>
                        <a:rPr lang="en-US" sz="1100" b="0" i="0" u="none" strike="noStrike" dirty="0">
                          <a:solidFill>
                            <a:srgbClr val="000000"/>
                          </a:solidFill>
                          <a:effectLst/>
                          <a:latin typeface="Calibri" panose="020F0502020204030204" pitchFamily="34" charset="0"/>
                        </a:rPr>
                        <a:t>Reallocation to Dual Purpose Credits</a:t>
                      </a:r>
                    </a:p>
                  </a:txBody>
                  <a:tcPr marL="6271" marR="6271" marT="6271"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r>
                        <a:rPr lang="en-US" sz="1100" b="0" i="0" u="none" strike="noStrike" dirty="0">
                          <a:solidFill>
                            <a:srgbClr val="000000"/>
                          </a:solidFill>
                          <a:effectLst/>
                          <a:latin typeface="Calibri" panose="020F0502020204030204" pitchFamily="34" charset="0"/>
                        </a:rPr>
                        <a:t>CERCLA-NRDA/CWA- </a:t>
                      </a:r>
                    </a:p>
                    <a:p>
                      <a:pPr algn="l" fontAlgn="b"/>
                      <a:r>
                        <a:rPr lang="en-US" sz="1100" b="0" i="0" u="none" strike="noStrike" dirty="0">
                          <a:solidFill>
                            <a:srgbClr val="000000"/>
                          </a:solidFill>
                          <a:effectLst/>
                          <a:latin typeface="Calibri" panose="020F0502020204030204" pitchFamily="34" charset="0"/>
                        </a:rPr>
                        <a:t>Riverine</a:t>
                      </a:r>
                    </a:p>
                  </a:txBody>
                  <a:tcPr marL="6271" marR="6271" marT="6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100" b="0" i="0" u="none" strike="noStrike" dirty="0">
                          <a:solidFill>
                            <a:srgbClr val="000000"/>
                          </a:solidFill>
                          <a:effectLst/>
                          <a:latin typeface="Calibri" panose="020F0502020204030204" pitchFamily="34" charset="0"/>
                        </a:rPr>
                        <a:t>216.1 + 8.29 = 224.39</a:t>
                      </a:r>
                    </a:p>
                  </a:txBody>
                  <a:tcPr marL="6271" marR="6271" marT="6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196704019"/>
                  </a:ext>
                </a:extLst>
              </a:tr>
              <a:tr h="336586">
                <a:tc>
                  <a:txBody>
                    <a:bodyPr/>
                    <a:lstStyle/>
                    <a:p>
                      <a:pPr algn="l" fontAlgn="b"/>
                      <a:endParaRPr lang="en-US" sz="700" b="0" i="0" u="none" strike="noStrike" dirty="0">
                        <a:solidFill>
                          <a:srgbClr val="000000"/>
                        </a:solidFill>
                        <a:effectLst/>
                        <a:latin typeface="Calibri" panose="020F0502020204030204" pitchFamily="34" charset="0"/>
                      </a:endParaRPr>
                    </a:p>
                  </a:txBody>
                  <a:tcPr marL="6271" marR="6271" marT="6271"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271" marR="6271" marT="6271"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271" marR="6271" marT="62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CERCLA-NRDA/CWA- Palustrine</a:t>
                      </a:r>
                    </a:p>
                  </a:txBody>
                  <a:tcPr marL="6271" marR="6271" marT="6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100" b="0" i="0" u="none" strike="noStrike" dirty="0">
                          <a:solidFill>
                            <a:srgbClr val="000000"/>
                          </a:solidFill>
                          <a:effectLst/>
                          <a:latin typeface="Calibri" panose="020F0502020204030204" pitchFamily="34" charset="0"/>
                        </a:rPr>
                        <a:t>137.5</a:t>
                      </a:r>
                    </a:p>
                  </a:txBody>
                  <a:tcPr marL="6271" marR="6271" marT="6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217132109"/>
                  </a:ext>
                </a:extLst>
              </a:tr>
              <a:tr h="501789">
                <a:tc>
                  <a:txBody>
                    <a:bodyPr/>
                    <a:lstStyle/>
                    <a:p>
                      <a:pPr algn="l" fontAlgn="b"/>
                      <a:r>
                        <a:rPr lang="en-US" sz="1100" b="0" i="0" u="none" strike="noStrike" dirty="0">
                          <a:solidFill>
                            <a:srgbClr val="000000"/>
                          </a:solidFill>
                          <a:effectLst/>
                          <a:latin typeface="Calibri" panose="020F0502020204030204" pitchFamily="34" charset="0"/>
                        </a:rPr>
                        <a:t>100.35</a:t>
                      </a:r>
                    </a:p>
                  </a:txBody>
                  <a:tcPr marL="6271" marR="6271" marT="6271" marB="0" anchor="b">
                    <a:lnL>
                      <a:noFill/>
                    </a:lnL>
                    <a:lnR>
                      <a:noFill/>
                    </a:lnR>
                    <a:lnT>
                      <a:noFill/>
                    </a:lnT>
                    <a:lnB>
                      <a:noFill/>
                    </a:lnB>
                    <a:solidFill>
                      <a:srgbClr val="FF0000"/>
                    </a:solidFill>
                  </a:tcPr>
                </a:tc>
                <a:tc>
                  <a:txBody>
                    <a:bodyPr/>
                    <a:lstStyle/>
                    <a:p>
                      <a:pPr algn="ctr" fontAlgn="b"/>
                      <a:r>
                        <a:rPr lang="en-US" sz="1100" b="0" i="0" u="none" strike="noStrike" dirty="0">
                          <a:solidFill>
                            <a:srgbClr val="000000"/>
                          </a:solidFill>
                          <a:effectLst/>
                          <a:latin typeface="Calibri" panose="020F0502020204030204" pitchFamily="34" charset="0"/>
                        </a:rPr>
                        <a:t>Withdrawals</a:t>
                      </a:r>
                    </a:p>
                  </a:txBody>
                  <a:tcPr marL="6271" marR="6271" marT="6271"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271" marR="6271" marT="62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CERCLA-NRDA</a:t>
                      </a:r>
                    </a:p>
                  </a:txBody>
                  <a:tcPr marL="6271" marR="6271" marT="6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100" b="0" i="0" u="none" strike="noStrike" dirty="0">
                          <a:solidFill>
                            <a:srgbClr val="000000"/>
                          </a:solidFill>
                          <a:effectLst/>
                          <a:latin typeface="Calibri" panose="020F0502020204030204" pitchFamily="34" charset="0"/>
                        </a:rPr>
                        <a:t>148.91 - 8.29 =  140.62 – 100.35 =</a:t>
                      </a:r>
                    </a:p>
                    <a:p>
                      <a:pPr algn="l" fontAlgn="b"/>
                      <a:r>
                        <a:rPr lang="en-US" sz="1100" b="0" i="0" u="none" strike="noStrike" dirty="0">
                          <a:solidFill>
                            <a:srgbClr val="000000"/>
                          </a:solidFill>
                          <a:effectLst/>
                          <a:latin typeface="Calibri" panose="020F0502020204030204" pitchFamily="34" charset="0"/>
                        </a:rPr>
                        <a:t>40.27</a:t>
                      </a:r>
                    </a:p>
                  </a:txBody>
                  <a:tcPr marL="6271" marR="6271" marT="6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872097900"/>
                  </a:ext>
                </a:extLst>
              </a:tr>
            </a:tbl>
          </a:graphicData>
        </a:graphic>
      </p:graphicFrame>
      <p:sp>
        <p:nvSpPr>
          <p:cNvPr id="8" name="Content Placeholder 7">
            <a:extLst>
              <a:ext uri="{FF2B5EF4-FFF2-40B4-BE49-F238E27FC236}">
                <a16:creationId xmlns:a16="http://schemas.microsoft.com/office/drawing/2014/main" id="{1C27AD9A-707E-41F1-BF1C-5B198C11133A}"/>
              </a:ext>
            </a:extLst>
          </p:cNvPr>
          <p:cNvSpPr>
            <a:spLocks noGrp="1"/>
          </p:cNvSpPr>
          <p:nvPr>
            <p:ph sz="half" idx="2"/>
          </p:nvPr>
        </p:nvSpPr>
        <p:spPr>
          <a:xfrm>
            <a:off x="7060757" y="2209800"/>
            <a:ext cx="4418275" cy="4341875"/>
          </a:xfrm>
        </p:spPr>
        <p:txBody>
          <a:bodyPr>
            <a:normAutofit lnSpcReduction="10000"/>
          </a:bodyPr>
          <a:lstStyle/>
          <a:p>
            <a:pPr marL="109728" indent="0">
              <a:buNone/>
            </a:pPr>
            <a:r>
              <a:rPr lang="en-US" sz="1800" dirty="0"/>
              <a:t>The table RIBITS currently uses to display the reallocation of 8.29 Credits is difficult to interpret and could be supplemented with other tables (see example on left) to make the transaction easier to understand and follow.  While the recent notes modification to the transaction’s record was helpful, it is still unclear which of the ‘dual purpose’ accounts the credits were transferred to.</a:t>
            </a:r>
          </a:p>
          <a:p>
            <a:pPr marL="109728" indent="0">
              <a:buNone/>
            </a:pPr>
            <a:endParaRPr lang="en-US" sz="1800" dirty="0"/>
          </a:p>
          <a:p>
            <a:pPr marL="109728" indent="0">
              <a:buNone/>
            </a:pPr>
            <a:r>
              <a:rPr lang="en-US" sz="1800" dirty="0"/>
              <a:t>It also raises the question, why were such a specific number of credits reallocated when the EPA has yet to establish the accounting methods for the non-CERCLA natural resource damage assessment (NRDA) transactions?</a:t>
            </a:r>
          </a:p>
        </p:txBody>
      </p:sp>
    </p:spTree>
    <p:extLst>
      <p:ext uri="{BB962C8B-B14F-4D97-AF65-F5344CB8AC3E}">
        <p14:creationId xmlns:p14="http://schemas.microsoft.com/office/powerpoint/2010/main" val="193185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A1FB8-8767-47C1-91FF-A19867B7B0F7}"/>
              </a:ext>
            </a:extLst>
          </p:cNvPr>
          <p:cNvSpPr>
            <a:spLocks noGrp="1"/>
          </p:cNvSpPr>
          <p:nvPr>
            <p:ph type="title"/>
          </p:nvPr>
        </p:nvSpPr>
        <p:spPr>
          <a:xfrm>
            <a:off x="609600" y="1143000"/>
            <a:ext cx="10972800" cy="1066800"/>
          </a:xfrm>
        </p:spPr>
        <p:txBody>
          <a:bodyPr anchor="ctr">
            <a:normAutofit/>
          </a:bodyPr>
          <a:lstStyle/>
          <a:p>
            <a:pPr>
              <a:lnSpc>
                <a:spcPct val="90000"/>
              </a:lnSpc>
            </a:pPr>
            <a:r>
              <a:rPr lang="en-US" sz="2200" dirty="0"/>
              <a:t>The USACOE Regulatory In-lieu Fee and Bank Information Tracking System (RIBITS) Cyber Repositories Folders are Empty for the Portland Harbor Mitigation and Conservation Banks</a:t>
            </a:r>
          </a:p>
        </p:txBody>
      </p:sp>
      <p:pic>
        <p:nvPicPr>
          <p:cNvPr id="6" name="Content Placeholder 5" descr="Graphical user interface, text, application&#10;&#10;Description automatically generated">
            <a:extLst>
              <a:ext uri="{FF2B5EF4-FFF2-40B4-BE49-F238E27FC236}">
                <a16:creationId xmlns:a16="http://schemas.microsoft.com/office/drawing/2014/main" id="{A77CC26B-3241-4E26-BA8A-2285061ADD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82620" y="2249424"/>
            <a:ext cx="8826759" cy="4325112"/>
          </a:xfrm>
          <a:noFill/>
        </p:spPr>
      </p:pic>
    </p:spTree>
    <p:extLst>
      <p:ext uri="{BB962C8B-B14F-4D97-AF65-F5344CB8AC3E}">
        <p14:creationId xmlns:p14="http://schemas.microsoft.com/office/powerpoint/2010/main" val="269383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102" y="585135"/>
            <a:ext cx="11338934" cy="957418"/>
          </a:xfrm>
        </p:spPr>
        <p:txBody>
          <a:bodyPr anchor="b">
            <a:noAutofit/>
          </a:bodyPr>
          <a:lstStyle/>
          <a:p>
            <a:r>
              <a:rPr lang="en-US" sz="3200" b="0" dirty="0"/>
              <a:t>Recommendations to EPA Data Management Team</a:t>
            </a:r>
          </a:p>
        </p:txBody>
      </p:sp>
      <p:graphicFrame>
        <p:nvGraphicFramePr>
          <p:cNvPr id="10" name="Content Placeholder 2">
            <a:extLst>
              <a:ext uri="{FF2B5EF4-FFF2-40B4-BE49-F238E27FC236}">
                <a16:creationId xmlns:a16="http://schemas.microsoft.com/office/drawing/2014/main" id="{247EDB6E-CFB0-4163-A07A-9BA66F8E2903}"/>
              </a:ext>
            </a:extLst>
          </p:cNvPr>
          <p:cNvGraphicFramePr>
            <a:graphicFrameLocks noGrp="1"/>
          </p:cNvGraphicFramePr>
          <p:nvPr>
            <p:ph sz="half" idx="1"/>
            <p:extLst>
              <p:ext uri="{D42A27DB-BD31-4B8C-83A1-F6EECF244321}">
                <p14:modId xmlns:p14="http://schemas.microsoft.com/office/powerpoint/2010/main" val="54821614"/>
              </p:ext>
            </p:extLst>
          </p:nvPr>
        </p:nvGraphicFramePr>
        <p:xfrm>
          <a:off x="95416" y="1542553"/>
          <a:ext cx="11847443" cy="52319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Table 3">
            <a:extLst>
              <a:ext uri="{FF2B5EF4-FFF2-40B4-BE49-F238E27FC236}">
                <a16:creationId xmlns:a16="http://schemas.microsoft.com/office/drawing/2014/main" id="{7ED4C8AD-D7C8-4A93-B05E-66E5EC366777}"/>
              </a:ext>
            </a:extLst>
          </p:cNvPr>
          <p:cNvGraphicFramePr>
            <a:graphicFrameLocks noGrp="1"/>
          </p:cNvGraphicFramePr>
          <p:nvPr>
            <p:extLst>
              <p:ext uri="{D42A27DB-BD31-4B8C-83A1-F6EECF244321}">
                <p14:modId xmlns:p14="http://schemas.microsoft.com/office/powerpoint/2010/main" val="2078865856"/>
              </p:ext>
            </p:extLst>
          </p:nvPr>
        </p:nvGraphicFramePr>
        <p:xfrm>
          <a:off x="249141" y="5829007"/>
          <a:ext cx="11399894" cy="3112776"/>
        </p:xfrm>
        <a:graphic>
          <a:graphicData uri="http://schemas.openxmlformats.org/drawingml/2006/table">
            <a:tbl>
              <a:tblPr>
                <a:tableStyleId>{3B4B98B0-60AC-42C2-AFA5-B58CD77FA1E5}</a:tableStyleId>
              </a:tblPr>
              <a:tblGrid>
                <a:gridCol w="822987">
                  <a:extLst>
                    <a:ext uri="{9D8B030D-6E8A-4147-A177-3AD203B41FA5}">
                      <a16:colId xmlns:a16="http://schemas.microsoft.com/office/drawing/2014/main" val="1271181669"/>
                    </a:ext>
                  </a:extLst>
                </a:gridCol>
                <a:gridCol w="894110">
                  <a:extLst>
                    <a:ext uri="{9D8B030D-6E8A-4147-A177-3AD203B41FA5}">
                      <a16:colId xmlns:a16="http://schemas.microsoft.com/office/drawing/2014/main" val="4224216782"/>
                    </a:ext>
                  </a:extLst>
                </a:gridCol>
                <a:gridCol w="894110">
                  <a:extLst>
                    <a:ext uri="{9D8B030D-6E8A-4147-A177-3AD203B41FA5}">
                      <a16:colId xmlns:a16="http://schemas.microsoft.com/office/drawing/2014/main" val="131373567"/>
                    </a:ext>
                  </a:extLst>
                </a:gridCol>
                <a:gridCol w="983520">
                  <a:extLst>
                    <a:ext uri="{9D8B030D-6E8A-4147-A177-3AD203B41FA5}">
                      <a16:colId xmlns:a16="http://schemas.microsoft.com/office/drawing/2014/main" val="2570869085"/>
                    </a:ext>
                  </a:extLst>
                </a:gridCol>
                <a:gridCol w="1237528">
                  <a:extLst>
                    <a:ext uri="{9D8B030D-6E8A-4147-A177-3AD203B41FA5}">
                      <a16:colId xmlns:a16="http://schemas.microsoft.com/office/drawing/2014/main" val="1231466584"/>
                    </a:ext>
                  </a:extLst>
                </a:gridCol>
                <a:gridCol w="1237528">
                  <a:extLst>
                    <a:ext uri="{9D8B030D-6E8A-4147-A177-3AD203B41FA5}">
                      <a16:colId xmlns:a16="http://schemas.microsoft.com/office/drawing/2014/main" val="1392211752"/>
                    </a:ext>
                  </a:extLst>
                </a:gridCol>
                <a:gridCol w="1406190">
                  <a:extLst>
                    <a:ext uri="{9D8B030D-6E8A-4147-A177-3AD203B41FA5}">
                      <a16:colId xmlns:a16="http://schemas.microsoft.com/office/drawing/2014/main" val="3798821255"/>
                    </a:ext>
                  </a:extLst>
                </a:gridCol>
                <a:gridCol w="871756">
                  <a:extLst>
                    <a:ext uri="{9D8B030D-6E8A-4147-A177-3AD203B41FA5}">
                      <a16:colId xmlns:a16="http://schemas.microsoft.com/office/drawing/2014/main" val="34017218"/>
                    </a:ext>
                  </a:extLst>
                </a:gridCol>
                <a:gridCol w="1115605">
                  <a:extLst>
                    <a:ext uri="{9D8B030D-6E8A-4147-A177-3AD203B41FA5}">
                      <a16:colId xmlns:a16="http://schemas.microsoft.com/office/drawing/2014/main" val="4066224007"/>
                    </a:ext>
                  </a:extLst>
                </a:gridCol>
                <a:gridCol w="1018066">
                  <a:extLst>
                    <a:ext uri="{9D8B030D-6E8A-4147-A177-3AD203B41FA5}">
                      <a16:colId xmlns:a16="http://schemas.microsoft.com/office/drawing/2014/main" val="1295958766"/>
                    </a:ext>
                  </a:extLst>
                </a:gridCol>
                <a:gridCol w="918494">
                  <a:extLst>
                    <a:ext uri="{9D8B030D-6E8A-4147-A177-3AD203B41FA5}">
                      <a16:colId xmlns:a16="http://schemas.microsoft.com/office/drawing/2014/main" val="590983191"/>
                    </a:ext>
                  </a:extLst>
                </a:gridCol>
              </a:tblGrid>
              <a:tr h="44841">
                <a:tc>
                  <a:txBody>
                    <a:bodyPr/>
                    <a:lstStyle/>
                    <a:p>
                      <a:pPr algn="l" fontAlgn="b"/>
                      <a:r>
                        <a:rPr lang="en-US" sz="1000" u="none" strike="noStrike" dirty="0">
                          <a:effectLst/>
                        </a:rPr>
                        <a:t>TransactionID</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1000" u="none" strike="noStrike" dirty="0">
                          <a:effectLst/>
                        </a:rPr>
                        <a:t>Entries and</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1000" u="none" strike="noStrike" dirty="0">
                          <a:effectLst/>
                        </a:rPr>
                        <a:t>Acres</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1000" u="none" strike="noStrike" dirty="0">
                          <a:effectLst/>
                        </a:rPr>
                        <a:t>Date</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1000" u="none" strike="noStrike" dirty="0">
                          <a:effectLst/>
                        </a:rPr>
                        <a:t>Single-Purpose Credits</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1000" u="none" strike="noStrike" dirty="0">
                          <a:effectLst/>
                        </a:rPr>
                        <a:t>Dual Purpose Credits</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1000" b="0" i="0" u="none" strike="noStrike" dirty="0">
                          <a:solidFill>
                            <a:srgbClr val="000000"/>
                          </a:solidFill>
                          <a:effectLst/>
                          <a:latin typeface="Calibri" panose="020F0502020204030204" pitchFamily="34" charset="0"/>
                        </a:rPr>
                        <a:t>Dual Purpose Credits</a:t>
                      </a:r>
                    </a:p>
                  </a:txBody>
                  <a:tcPr marL="5874" marR="5874" marT="5874" marB="0" anchor="b"/>
                </a:tc>
                <a:tc>
                  <a:txBody>
                    <a:bodyPr/>
                    <a:lstStyle/>
                    <a:p>
                      <a:pPr algn="l" fontAlgn="b"/>
                      <a:r>
                        <a:rPr lang="en-US" sz="1000" u="none" strike="noStrike" dirty="0">
                          <a:effectLst/>
                        </a:rPr>
                        <a:t>Running Total </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1000" u="none" strike="noStrike" dirty="0">
                          <a:effectLst/>
                        </a:rPr>
                        <a:t>Running Total</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1000" u="none" strike="noStrike" dirty="0">
                          <a:effectLst/>
                        </a:rPr>
                        <a:t>Latitude</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1000" u="none" strike="noStrike" dirty="0">
                          <a:effectLst/>
                        </a:rPr>
                        <a:t>Longitude</a:t>
                      </a:r>
                      <a:endParaRPr lang="en-US" sz="1000" b="0" i="0" u="none" strike="noStrike" dirty="0">
                        <a:solidFill>
                          <a:srgbClr val="000000"/>
                        </a:solidFill>
                        <a:effectLst/>
                        <a:latin typeface="Calibri" panose="020F0502020204030204" pitchFamily="34" charset="0"/>
                      </a:endParaRPr>
                    </a:p>
                  </a:txBody>
                  <a:tcPr marL="5874" marR="5874" marT="5874" marB="0" anchor="b"/>
                </a:tc>
                <a:extLst>
                  <a:ext uri="{0D108BD9-81ED-4DB2-BD59-A6C34878D82A}">
                    <a16:rowId xmlns:a16="http://schemas.microsoft.com/office/drawing/2014/main" val="992265905"/>
                  </a:ext>
                </a:extLst>
              </a:tr>
              <a:tr h="44841">
                <a:tc>
                  <a:txBody>
                    <a:bodyPr/>
                    <a:lstStyle/>
                    <a:p>
                      <a:pPr algn="l" fontAlgn="b"/>
                      <a:r>
                        <a:rPr lang="en-US" sz="1000" u="none" strike="noStrike" dirty="0">
                          <a:effectLst/>
                        </a:rPr>
                        <a:t>PermitNo</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1000" u="none" strike="noStrike" dirty="0">
                          <a:effectLst/>
                        </a:rPr>
                        <a:t>Withdrawals</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1000" u="none" strike="noStrike" dirty="0">
                          <a:effectLst/>
                        </a:rPr>
                        <a:t>CERCLA</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1000" u="none" strike="noStrike" dirty="0">
                          <a:effectLst/>
                        </a:rPr>
                        <a:t>CERCLA / CWA (R) </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1000" u="none" strike="noStrike" dirty="0">
                          <a:effectLst/>
                        </a:rPr>
                        <a:t>CERCLA / CWA (P) </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1000" u="none" strike="noStrike" dirty="0">
                          <a:effectLst/>
                        </a:rPr>
                        <a:t>Credits</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1000" u="none" strike="noStrike" dirty="0">
                          <a:effectLst/>
                        </a:rPr>
                        <a:t>Acres</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874" marR="5874" marT="5874" marB="0" anchor="b"/>
                </a:tc>
                <a:extLst>
                  <a:ext uri="{0D108BD9-81ED-4DB2-BD59-A6C34878D82A}">
                    <a16:rowId xmlns:a16="http://schemas.microsoft.com/office/drawing/2014/main" val="2178711230"/>
                  </a:ext>
                </a:extLst>
              </a:tr>
              <a:tr h="44841">
                <a:tc>
                  <a:txBody>
                    <a:bodyPr/>
                    <a:lstStyle/>
                    <a:p>
                      <a:pPr algn="r" fontAlgn="b"/>
                      <a:r>
                        <a:rPr lang="en-US" sz="1000" u="none" strike="noStrike" dirty="0">
                          <a:effectLst/>
                        </a:rPr>
                        <a:t>106944</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r" fontAlgn="b"/>
                      <a:r>
                        <a:rPr lang="en-US" sz="1000" u="none" strike="noStrike" dirty="0">
                          <a:effectLst/>
                        </a:rPr>
                        <a:t>502.51</a:t>
                      </a:r>
                      <a:endParaRPr lang="en-US" sz="1000" b="0" i="0" u="none" strike="noStrike" dirty="0">
                        <a:solidFill>
                          <a:srgbClr val="0070C0"/>
                        </a:solidFill>
                        <a:effectLst/>
                        <a:latin typeface="Calibri" panose="020F0502020204030204" pitchFamily="34" charset="0"/>
                      </a:endParaRPr>
                    </a:p>
                  </a:txBody>
                  <a:tcPr marL="5874" marR="5874" marT="5874" marB="0" anchor="b"/>
                </a:tc>
                <a:tc>
                  <a:txBody>
                    <a:bodyPr/>
                    <a:lstStyle/>
                    <a:p>
                      <a:pPr algn="r" fontAlgn="b"/>
                      <a:r>
                        <a:rPr lang="en-US" sz="1000" u="none" strike="noStrike" dirty="0">
                          <a:effectLst/>
                        </a:rPr>
                        <a:t>27.83</a:t>
                      </a:r>
                      <a:endParaRPr lang="en-US" sz="1000" b="0" i="0" u="none" strike="noStrike" dirty="0">
                        <a:solidFill>
                          <a:srgbClr val="0070C0"/>
                        </a:solidFill>
                        <a:effectLst/>
                        <a:latin typeface="Calibri" panose="020F0502020204030204" pitchFamily="34" charset="0"/>
                      </a:endParaRPr>
                    </a:p>
                  </a:txBody>
                  <a:tcPr marL="5874" marR="5874" marT="5874" marB="0" anchor="b"/>
                </a:tc>
                <a:tc>
                  <a:txBody>
                    <a:bodyPr/>
                    <a:lstStyle/>
                    <a:p>
                      <a:pPr algn="r" fontAlgn="b"/>
                      <a:r>
                        <a:rPr lang="en-US" sz="1000" u="none" strike="noStrike" dirty="0">
                          <a:effectLst/>
                        </a:rPr>
                        <a:t>4/25/2019</a:t>
                      </a:r>
                      <a:endParaRPr lang="en-US" sz="1000" b="0" i="0" u="none" strike="noStrike" dirty="0">
                        <a:solidFill>
                          <a:srgbClr val="0070C0"/>
                        </a:solidFill>
                        <a:effectLst/>
                        <a:latin typeface="Calibri" panose="020F0502020204030204" pitchFamily="34" charset="0"/>
                      </a:endParaRPr>
                    </a:p>
                  </a:txBody>
                  <a:tcPr marL="5874" marR="5874" marT="5874" marB="0" anchor="b"/>
                </a:tc>
                <a:tc>
                  <a:txBody>
                    <a:bodyPr/>
                    <a:lstStyle/>
                    <a:p>
                      <a:pPr algn="r" fontAlgn="b"/>
                      <a:r>
                        <a:rPr lang="en-US" sz="1000" b="0" i="0" u="none" strike="noStrike" dirty="0">
                          <a:solidFill>
                            <a:srgbClr val="000000"/>
                          </a:solidFill>
                          <a:effectLst/>
                          <a:latin typeface="Calibri" panose="020F0502020204030204" pitchFamily="34" charset="0"/>
                        </a:rPr>
                        <a:t>140.62</a:t>
                      </a:r>
                    </a:p>
                  </a:txBody>
                  <a:tcPr marL="5874" marR="5874" marT="5874" marB="0" anchor="b"/>
                </a:tc>
                <a:tc>
                  <a:txBody>
                    <a:bodyPr/>
                    <a:lstStyle/>
                    <a:p>
                      <a:pPr algn="r" fontAlgn="b"/>
                      <a:r>
                        <a:rPr lang="en-US" sz="1000" b="0" i="0" u="none" strike="noStrike" dirty="0">
                          <a:solidFill>
                            <a:srgbClr val="000000"/>
                          </a:solidFill>
                          <a:effectLst/>
                          <a:latin typeface="Calibri" panose="020F0502020204030204" pitchFamily="34" charset="0"/>
                        </a:rPr>
                        <a:t>224.39</a:t>
                      </a:r>
                    </a:p>
                  </a:txBody>
                  <a:tcPr marL="5874" marR="5874" marT="5874" marB="0" anchor="b"/>
                </a:tc>
                <a:tc>
                  <a:txBody>
                    <a:bodyPr/>
                    <a:lstStyle/>
                    <a:p>
                      <a:pPr algn="r" fontAlgn="b"/>
                      <a:r>
                        <a:rPr lang="en-US" sz="1000" u="none" strike="noStrike" dirty="0">
                          <a:effectLst/>
                        </a:rPr>
                        <a:t>137.5</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r" fontAlgn="b"/>
                      <a:r>
                        <a:rPr lang="en-US" sz="1000" u="none" strike="noStrike" dirty="0">
                          <a:effectLst/>
                        </a:rPr>
                        <a:t>502.51</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r" fontAlgn="b"/>
                      <a:r>
                        <a:rPr lang="en-US" sz="1000" u="none" strike="noStrike" dirty="0">
                          <a:effectLst/>
                        </a:rPr>
                        <a:t>27.83</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1000" u="none" strike="noStrike" dirty="0">
                          <a:effectLst/>
                        </a:rPr>
                        <a:t> 45.597315</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1000" u="none" strike="noStrike" dirty="0">
                          <a:effectLst/>
                        </a:rPr>
                        <a:t>-122.782438</a:t>
                      </a:r>
                      <a:endParaRPr lang="en-US" sz="1000" b="0" i="0" u="none" strike="noStrike" dirty="0">
                        <a:solidFill>
                          <a:srgbClr val="000000"/>
                        </a:solidFill>
                        <a:effectLst/>
                        <a:latin typeface="Calibri" panose="020F0502020204030204" pitchFamily="34" charset="0"/>
                      </a:endParaRPr>
                    </a:p>
                  </a:txBody>
                  <a:tcPr marL="5874" marR="5874" marT="5874" marB="0" anchor="b"/>
                </a:tc>
                <a:extLst>
                  <a:ext uri="{0D108BD9-81ED-4DB2-BD59-A6C34878D82A}">
                    <a16:rowId xmlns:a16="http://schemas.microsoft.com/office/drawing/2014/main" val="2804815"/>
                  </a:ext>
                </a:extLst>
              </a:tr>
              <a:tr h="44841">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r" fontAlgn="b"/>
                      <a:r>
                        <a:rPr lang="en-US" sz="1000" u="none" strike="noStrike" dirty="0">
                          <a:effectLst/>
                        </a:rPr>
                        <a:t>-100.35</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r" fontAlgn="b"/>
                      <a:r>
                        <a:rPr lang="en-US" sz="1000" u="none" strike="noStrike" dirty="0">
                          <a:effectLst/>
                        </a:rPr>
                        <a:t>-5.56</a:t>
                      </a:r>
                      <a:endParaRPr lang="en-US" sz="1000" b="0" i="0" u="none" strike="noStrike" dirty="0">
                        <a:solidFill>
                          <a:srgbClr val="FF0000"/>
                        </a:solidFill>
                        <a:effectLst/>
                        <a:latin typeface="Calibri" panose="020F0502020204030204" pitchFamily="34" charset="0"/>
                      </a:endParaRPr>
                    </a:p>
                  </a:txBody>
                  <a:tcPr marL="5874" marR="5874" marT="5874" marB="0" anchor="b"/>
                </a:tc>
                <a:tc>
                  <a:txBody>
                    <a:bodyPr/>
                    <a:lstStyle/>
                    <a:p>
                      <a:pPr algn="r" fontAlgn="b"/>
                      <a:r>
                        <a:rPr lang="en-US" sz="1000" u="none" strike="noStrike" dirty="0">
                          <a:effectLst/>
                        </a:rPr>
                        <a:t>10/20/2021</a:t>
                      </a:r>
                      <a:endParaRPr lang="en-US" sz="1000" b="0" i="0" u="none" strike="noStrike" dirty="0">
                        <a:solidFill>
                          <a:srgbClr val="0070C0"/>
                        </a:solidFill>
                        <a:effectLst/>
                        <a:latin typeface="Calibri" panose="020F0502020204030204" pitchFamily="34" charset="0"/>
                      </a:endParaRPr>
                    </a:p>
                  </a:txBody>
                  <a:tcPr marL="5874" marR="5874" marT="5874" marB="0" anchor="b"/>
                </a:tc>
                <a:tc>
                  <a:txBody>
                    <a:bodyPr/>
                    <a:lstStyle/>
                    <a:p>
                      <a:pPr algn="r" fontAlgn="b"/>
                      <a:r>
                        <a:rPr lang="en-US" sz="1000" u="none" strike="noStrike" dirty="0">
                          <a:effectLst/>
                        </a:rPr>
                        <a:t>48.56</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r" fontAlgn="b"/>
                      <a:r>
                        <a:rPr lang="en-US" sz="1000" b="0" i="0" u="none" strike="noStrike" dirty="0">
                          <a:solidFill>
                            <a:srgbClr val="000000"/>
                          </a:solidFill>
                          <a:effectLst/>
                          <a:latin typeface="Calibri" panose="020F0502020204030204" pitchFamily="34" charset="0"/>
                        </a:rPr>
                        <a:t>224.39</a:t>
                      </a:r>
                    </a:p>
                  </a:txBody>
                  <a:tcPr marL="5874" marR="5874" marT="5874" marB="0" anchor="b"/>
                </a:tc>
                <a:tc>
                  <a:txBody>
                    <a:bodyPr/>
                    <a:lstStyle/>
                    <a:p>
                      <a:pPr algn="r" fontAlgn="b"/>
                      <a:r>
                        <a:rPr lang="en-US" sz="1000" u="none" strike="noStrike" dirty="0">
                          <a:effectLst/>
                        </a:rPr>
                        <a:t>137.5</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r" fontAlgn="b"/>
                      <a:r>
                        <a:rPr lang="en-US" sz="1000" u="none" strike="noStrike" dirty="0">
                          <a:effectLst/>
                        </a:rPr>
                        <a:t>402.16</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1000" u="none" strike="noStrike" dirty="0">
                          <a:effectLst/>
                        </a:rPr>
                        <a:t>                            22.27</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1000" u="none" strike="noStrike" dirty="0">
                          <a:effectLst/>
                        </a:rPr>
                        <a:t>XX.XXXXXX</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1000" u="none" strike="noStrike" dirty="0">
                          <a:effectLst/>
                        </a:rPr>
                        <a:t>-XXX.XXXXXX</a:t>
                      </a:r>
                      <a:endParaRPr lang="en-US" sz="1000" b="0" i="0" u="none" strike="noStrike" dirty="0">
                        <a:solidFill>
                          <a:srgbClr val="000000"/>
                        </a:solidFill>
                        <a:effectLst/>
                        <a:latin typeface="Calibri" panose="020F0502020204030204" pitchFamily="34" charset="0"/>
                      </a:endParaRPr>
                    </a:p>
                  </a:txBody>
                  <a:tcPr marL="5874" marR="5874" marT="5874" marB="0" anchor="b"/>
                </a:tc>
                <a:extLst>
                  <a:ext uri="{0D108BD9-81ED-4DB2-BD59-A6C34878D82A}">
                    <a16:rowId xmlns:a16="http://schemas.microsoft.com/office/drawing/2014/main" val="190436596"/>
                  </a:ext>
                </a:extLst>
              </a:tr>
              <a:tr h="44841">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874" marR="5874" marT="5874" marB="0" anchor="b"/>
                </a:tc>
                <a:extLst>
                  <a:ext uri="{0D108BD9-81ED-4DB2-BD59-A6C34878D82A}">
                    <a16:rowId xmlns:a16="http://schemas.microsoft.com/office/drawing/2014/main" val="2076116729"/>
                  </a:ext>
                </a:extLst>
              </a:tr>
              <a:tr h="44841">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874" marR="5874" marT="5874" marB="0" anchor="b"/>
                </a:tc>
                <a:extLst>
                  <a:ext uri="{0D108BD9-81ED-4DB2-BD59-A6C34878D82A}">
                    <a16:rowId xmlns:a16="http://schemas.microsoft.com/office/drawing/2014/main" val="2103563101"/>
                  </a:ext>
                </a:extLst>
              </a:tr>
              <a:tr h="44841">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874" marR="5874" marT="5874" marB="0" anchor="b"/>
                </a:tc>
                <a:extLst>
                  <a:ext uri="{0D108BD9-81ED-4DB2-BD59-A6C34878D82A}">
                    <a16:rowId xmlns:a16="http://schemas.microsoft.com/office/drawing/2014/main" val="394099334"/>
                  </a:ext>
                </a:extLst>
              </a:tr>
              <a:tr h="44841">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874" marR="5874" marT="5874" marB="0" anchor="b"/>
                </a:tc>
                <a:extLst>
                  <a:ext uri="{0D108BD9-81ED-4DB2-BD59-A6C34878D82A}">
                    <a16:rowId xmlns:a16="http://schemas.microsoft.com/office/drawing/2014/main" val="2210236133"/>
                  </a:ext>
                </a:extLst>
              </a:tr>
              <a:tr h="44841">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874" marR="5874" marT="5874" marB="0" anchor="b"/>
                </a:tc>
                <a:extLst>
                  <a:ext uri="{0D108BD9-81ED-4DB2-BD59-A6C34878D82A}">
                    <a16:rowId xmlns:a16="http://schemas.microsoft.com/office/drawing/2014/main" val="3984365955"/>
                  </a:ext>
                </a:extLst>
              </a:tr>
              <a:tr h="31888">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extLst>
                  <a:ext uri="{0D108BD9-81ED-4DB2-BD59-A6C34878D82A}">
                    <a16:rowId xmlns:a16="http://schemas.microsoft.com/office/drawing/2014/main" val="2341468052"/>
                  </a:ext>
                </a:extLst>
              </a:tr>
              <a:tr h="31888">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extLst>
                  <a:ext uri="{0D108BD9-81ED-4DB2-BD59-A6C34878D82A}">
                    <a16:rowId xmlns:a16="http://schemas.microsoft.com/office/drawing/2014/main" val="1357305634"/>
                  </a:ext>
                </a:extLst>
              </a:tr>
              <a:tr h="31888">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extLst>
                  <a:ext uri="{0D108BD9-81ED-4DB2-BD59-A6C34878D82A}">
                    <a16:rowId xmlns:a16="http://schemas.microsoft.com/office/drawing/2014/main" val="3929893602"/>
                  </a:ext>
                </a:extLst>
              </a:tr>
              <a:tr h="31888">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extLst>
                  <a:ext uri="{0D108BD9-81ED-4DB2-BD59-A6C34878D82A}">
                    <a16:rowId xmlns:a16="http://schemas.microsoft.com/office/drawing/2014/main" val="1472634180"/>
                  </a:ext>
                </a:extLst>
              </a:tr>
              <a:tr h="31888">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extLst>
                  <a:ext uri="{0D108BD9-81ED-4DB2-BD59-A6C34878D82A}">
                    <a16:rowId xmlns:a16="http://schemas.microsoft.com/office/drawing/2014/main" val="2225092790"/>
                  </a:ext>
                </a:extLst>
              </a:tr>
              <a:tr h="31888">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extLst>
                  <a:ext uri="{0D108BD9-81ED-4DB2-BD59-A6C34878D82A}">
                    <a16:rowId xmlns:a16="http://schemas.microsoft.com/office/drawing/2014/main" val="2817879741"/>
                  </a:ext>
                </a:extLst>
              </a:tr>
              <a:tr h="31888">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extLst>
                  <a:ext uri="{0D108BD9-81ED-4DB2-BD59-A6C34878D82A}">
                    <a16:rowId xmlns:a16="http://schemas.microsoft.com/office/drawing/2014/main" val="3275756410"/>
                  </a:ext>
                </a:extLst>
              </a:tr>
              <a:tr h="31888">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extLst>
                  <a:ext uri="{0D108BD9-81ED-4DB2-BD59-A6C34878D82A}">
                    <a16:rowId xmlns:a16="http://schemas.microsoft.com/office/drawing/2014/main" val="675664046"/>
                  </a:ext>
                </a:extLst>
              </a:tr>
              <a:tr h="31888">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extLst>
                  <a:ext uri="{0D108BD9-81ED-4DB2-BD59-A6C34878D82A}">
                    <a16:rowId xmlns:a16="http://schemas.microsoft.com/office/drawing/2014/main" val="3113856452"/>
                  </a:ext>
                </a:extLst>
              </a:tr>
              <a:tr h="31888">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extLst>
                  <a:ext uri="{0D108BD9-81ED-4DB2-BD59-A6C34878D82A}">
                    <a16:rowId xmlns:a16="http://schemas.microsoft.com/office/drawing/2014/main" val="637200088"/>
                  </a:ext>
                </a:extLst>
              </a:tr>
              <a:tr h="31888">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extLst>
                  <a:ext uri="{0D108BD9-81ED-4DB2-BD59-A6C34878D82A}">
                    <a16:rowId xmlns:a16="http://schemas.microsoft.com/office/drawing/2014/main" val="2344273169"/>
                  </a:ext>
                </a:extLst>
              </a:tr>
              <a:tr h="31888">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extLst>
                  <a:ext uri="{0D108BD9-81ED-4DB2-BD59-A6C34878D82A}">
                    <a16:rowId xmlns:a16="http://schemas.microsoft.com/office/drawing/2014/main" val="2042894645"/>
                  </a:ext>
                </a:extLst>
              </a:tr>
              <a:tr h="31888">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extLst>
                  <a:ext uri="{0D108BD9-81ED-4DB2-BD59-A6C34878D82A}">
                    <a16:rowId xmlns:a16="http://schemas.microsoft.com/office/drawing/2014/main" val="3347066008"/>
                  </a:ext>
                </a:extLst>
              </a:tr>
              <a:tr h="31888">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extLst>
                  <a:ext uri="{0D108BD9-81ED-4DB2-BD59-A6C34878D82A}">
                    <a16:rowId xmlns:a16="http://schemas.microsoft.com/office/drawing/2014/main" val="3170546728"/>
                  </a:ext>
                </a:extLst>
              </a:tr>
              <a:tr h="31888">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4" marR="5874" marT="5874" marB="0" anchor="b"/>
                </a:tc>
                <a:extLst>
                  <a:ext uri="{0D108BD9-81ED-4DB2-BD59-A6C34878D82A}">
                    <a16:rowId xmlns:a16="http://schemas.microsoft.com/office/drawing/2014/main" val="619053341"/>
                  </a:ext>
                </a:extLst>
              </a:tr>
            </a:tbl>
          </a:graphicData>
        </a:graphic>
      </p:graphicFrame>
    </p:spTree>
    <p:extLst>
      <p:ext uri="{BB962C8B-B14F-4D97-AF65-F5344CB8AC3E}">
        <p14:creationId xmlns:p14="http://schemas.microsoft.com/office/powerpoint/2010/main" val="233603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a:t>Recommendations to EPA Data Management Team</a:t>
            </a:r>
          </a:p>
        </p:txBody>
      </p:sp>
      <p:sp>
        <p:nvSpPr>
          <p:cNvPr id="8" name="Text Placeholder 2">
            <a:extLst>
              <a:ext uri="{FF2B5EF4-FFF2-40B4-BE49-F238E27FC236}">
                <a16:creationId xmlns:a16="http://schemas.microsoft.com/office/drawing/2014/main" id="{520928F4-1AED-4349-901B-57AF8E6473CF}"/>
              </a:ext>
            </a:extLst>
          </p:cNvPr>
          <p:cNvSpPr>
            <a:spLocks noGrp="1"/>
          </p:cNvSpPr>
          <p:nvPr>
            <p:ph type="body" idx="1"/>
          </p:nvPr>
        </p:nvSpPr>
        <p:spPr/>
        <p:txBody>
          <a:bodyPr/>
          <a:lstStyle/>
          <a:p>
            <a:pPr algn="ctr"/>
            <a:r>
              <a:rPr lang="en-US" dirty="0"/>
              <a:t>Recommendations</a:t>
            </a:r>
          </a:p>
        </p:txBody>
      </p:sp>
      <p:sp>
        <p:nvSpPr>
          <p:cNvPr id="3" name="Content Placeholder 2"/>
          <p:cNvSpPr>
            <a:spLocks noGrp="1"/>
          </p:cNvSpPr>
          <p:nvPr>
            <p:ph sz="quarter" idx="2"/>
          </p:nvPr>
        </p:nvSpPr>
        <p:spPr/>
        <p:txBody>
          <a:bodyPr>
            <a:normAutofit/>
          </a:bodyPr>
          <a:lstStyle/>
          <a:p>
            <a:pPr>
              <a:lnSpc>
                <a:spcPct val="90000"/>
              </a:lnSpc>
            </a:pPr>
            <a:r>
              <a:rPr lang="en-US" sz="1400" dirty="0"/>
              <a:t>Develop a web page with a graphical user interface (GUI) connected to the Portland Harbor Superfund mitigation and conservation bank credit / debit transaction portions of the EPA RDBMS.</a:t>
            </a:r>
          </a:p>
          <a:p>
            <a:pPr>
              <a:lnSpc>
                <a:spcPct val="90000"/>
              </a:lnSpc>
            </a:pPr>
            <a:r>
              <a:rPr lang="en-US" sz="1400" dirty="0"/>
              <a:t>Develop an enterprise file geodatabase to enter, analyze, query, and report the Portland Harbor Superfund mitigation and conservation bank credit / debit transaction portions of the EPA RDBMS, host it in ArcGIS OnLine and hyperlink it to the above web page GUI recommended above.</a:t>
            </a:r>
          </a:p>
          <a:p>
            <a:pPr>
              <a:lnSpc>
                <a:spcPct val="90000"/>
              </a:lnSpc>
            </a:pPr>
            <a:r>
              <a:rPr lang="en-US" sz="1400" dirty="0"/>
              <a:t>Designate the Portland Harbor Trustee Council (or another responsible designee) as the curator of the web page and to share EPA RDBMS create, read, update, delete (CRUD) EPA RDBMS and EPA Enterprise Geodatabase duties with EPA.</a:t>
            </a:r>
          </a:p>
          <a:p>
            <a:pPr>
              <a:lnSpc>
                <a:spcPct val="90000"/>
              </a:lnSpc>
            </a:pPr>
            <a:r>
              <a:rPr lang="en-US" sz="1400" dirty="0"/>
              <a:t>Ensure CRUD responsible parties perform their duties at least once a week and that options are provided for Portland Harbor Superfund cleanup stakeholders to view and comment on any of the routine CRUD outcomes.</a:t>
            </a:r>
          </a:p>
          <a:p>
            <a:pPr>
              <a:lnSpc>
                <a:spcPct val="90000"/>
              </a:lnSpc>
            </a:pPr>
            <a:endParaRPr lang="en-US" sz="1400" dirty="0"/>
          </a:p>
          <a:p>
            <a:pPr>
              <a:lnSpc>
                <a:spcPct val="90000"/>
              </a:lnSpc>
            </a:pPr>
            <a:endParaRPr lang="en-US" sz="1400" dirty="0"/>
          </a:p>
        </p:txBody>
      </p:sp>
      <p:sp>
        <p:nvSpPr>
          <p:cNvPr id="10" name="Text Placeholder 4">
            <a:extLst>
              <a:ext uri="{FF2B5EF4-FFF2-40B4-BE49-F238E27FC236}">
                <a16:creationId xmlns:a16="http://schemas.microsoft.com/office/drawing/2014/main" id="{480D2DA6-DA26-4FBB-9270-602EB80AAE13}"/>
              </a:ext>
            </a:extLst>
          </p:cNvPr>
          <p:cNvSpPr>
            <a:spLocks noGrp="1"/>
          </p:cNvSpPr>
          <p:nvPr>
            <p:ph type="body" sz="half" idx="3"/>
          </p:nvPr>
        </p:nvSpPr>
        <p:spPr/>
        <p:txBody>
          <a:bodyPr/>
          <a:lstStyle/>
          <a:p>
            <a:pPr algn="ctr"/>
            <a:r>
              <a:rPr lang="en-US" dirty="0"/>
              <a:t>Sample Web Page</a:t>
            </a:r>
          </a:p>
        </p:txBody>
      </p:sp>
      <p:pic>
        <p:nvPicPr>
          <p:cNvPr id="9" name="Content Placeholder 8" descr="A picture containing graphical user interface&#10;&#10;Description automatically generated">
            <a:extLst>
              <a:ext uri="{FF2B5EF4-FFF2-40B4-BE49-F238E27FC236}">
                <a16:creationId xmlns:a16="http://schemas.microsoft.com/office/drawing/2014/main" id="{9C9AF880-4EB8-44CD-B49F-6EFE65C59638}"/>
              </a:ext>
            </a:extLst>
          </p:cNvPr>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6291263" y="3346655"/>
            <a:ext cx="5389562" cy="2609440"/>
          </a:xfrm>
        </p:spPr>
      </p:pic>
    </p:spTree>
    <p:extLst>
      <p:ext uri="{BB962C8B-B14F-4D97-AF65-F5344CB8AC3E}">
        <p14:creationId xmlns:p14="http://schemas.microsoft.com/office/powerpoint/2010/main" val="391069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6800"/>
          </a:xfrm>
        </p:spPr>
        <p:txBody>
          <a:bodyPr anchor="ctr">
            <a:normAutofit/>
          </a:bodyPr>
          <a:lstStyle/>
          <a:p>
            <a:r>
              <a:rPr lang="en-US" sz="2800" dirty="0"/>
              <a:t>Vegetation Field Monitoring Protocols and Performance Standards</a:t>
            </a:r>
          </a:p>
        </p:txBody>
      </p:sp>
      <p:sp>
        <p:nvSpPr>
          <p:cNvPr id="4" name="Text Placeholder 3"/>
          <p:cNvSpPr>
            <a:spLocks noGrp="1"/>
          </p:cNvSpPr>
          <p:nvPr>
            <p:ph sz="half" idx="1"/>
          </p:nvPr>
        </p:nvSpPr>
        <p:spPr>
          <a:xfrm>
            <a:off x="609601" y="2687574"/>
            <a:ext cx="5384800" cy="3465575"/>
          </a:xfrm>
        </p:spPr>
        <p:txBody>
          <a:bodyPr>
            <a:normAutofit/>
          </a:bodyPr>
          <a:lstStyle/>
          <a:p>
            <a:pPr marL="411480" lvl="1" indent="0">
              <a:buNone/>
            </a:pPr>
            <a:r>
              <a:rPr lang="en-US" sz="1800" dirty="0"/>
              <a:t>Trees – Stem Density / Percent Cover / Moisture Index / Weed Index / Height Index</a:t>
            </a:r>
          </a:p>
          <a:p>
            <a:pPr lvl="1"/>
            <a:endParaRPr lang="en-US" sz="1800" dirty="0"/>
          </a:p>
          <a:p>
            <a:pPr marL="411480" lvl="1" indent="0">
              <a:buNone/>
            </a:pPr>
            <a:r>
              <a:rPr lang="en-US" sz="1800" dirty="0"/>
              <a:t>Shrubs – Stem Density / Percent Cover / Moisture Index / Weed Index / Height Index</a:t>
            </a:r>
          </a:p>
          <a:p>
            <a:pPr marL="411480" lvl="1" indent="0">
              <a:buNone/>
            </a:pPr>
            <a:endParaRPr lang="en-US" sz="1800" dirty="0"/>
          </a:p>
          <a:p>
            <a:pPr marL="411480" lvl="1" indent="0">
              <a:buNone/>
            </a:pPr>
            <a:r>
              <a:rPr lang="en-US" sz="1800" dirty="0"/>
              <a:t>Herbaceous – Percent Cover / Moisture Index / Weed Index / Height Index</a:t>
            </a:r>
          </a:p>
          <a:p>
            <a:pPr marL="411480" lvl="1" indent="0">
              <a:buNone/>
            </a:pPr>
            <a:endParaRPr lang="en-US" sz="1800" dirty="0"/>
          </a:p>
          <a:p>
            <a:pPr marL="411480" lvl="1" indent="0">
              <a:buNone/>
            </a:pPr>
            <a:r>
              <a:rPr lang="en-US" sz="1800" dirty="0"/>
              <a:t>Substrate – Percent Cover</a:t>
            </a:r>
          </a:p>
        </p:txBody>
      </p:sp>
      <p:pic>
        <p:nvPicPr>
          <p:cNvPr id="6" name="Content Placeholder 5" descr="Diagram&#10;&#10;Description automatically generated">
            <a:extLst>
              <a:ext uri="{FF2B5EF4-FFF2-40B4-BE49-F238E27FC236}">
                <a16:creationId xmlns:a16="http://schemas.microsoft.com/office/drawing/2014/main" id="{D42448EC-5F6E-44F6-BD50-48E0D231EE1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97600" y="2340483"/>
            <a:ext cx="5384800" cy="4159758"/>
          </a:xfrm>
          <a:noFill/>
        </p:spPr>
      </p:pic>
    </p:spTree>
    <p:extLst>
      <p:ext uri="{BB962C8B-B14F-4D97-AF65-F5344CB8AC3E}">
        <p14:creationId xmlns:p14="http://schemas.microsoft.com/office/powerpoint/2010/main" val="3389132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55F89-ACB6-47A6-AE02-DACC64C1CA5D}"/>
              </a:ext>
            </a:extLst>
          </p:cNvPr>
          <p:cNvSpPr>
            <a:spLocks noGrp="1"/>
          </p:cNvSpPr>
          <p:nvPr>
            <p:ph type="title"/>
          </p:nvPr>
        </p:nvSpPr>
        <p:spPr>
          <a:xfrm>
            <a:off x="201104" y="551029"/>
            <a:ext cx="6309674" cy="1066800"/>
          </a:xfrm>
        </p:spPr>
        <p:txBody>
          <a:bodyPr>
            <a:normAutofit/>
          </a:bodyPr>
          <a:lstStyle/>
          <a:p>
            <a:r>
              <a:rPr lang="en-US" sz="2800" dirty="0"/>
              <a:t>Vegetation Sampling Strategy</a:t>
            </a:r>
          </a:p>
        </p:txBody>
      </p:sp>
      <p:sp>
        <p:nvSpPr>
          <p:cNvPr id="3" name="Content Placeholder 2">
            <a:extLst>
              <a:ext uri="{FF2B5EF4-FFF2-40B4-BE49-F238E27FC236}">
                <a16:creationId xmlns:a16="http://schemas.microsoft.com/office/drawing/2014/main" id="{BD86337A-4A78-470E-AC5C-61D815969B0F}"/>
              </a:ext>
            </a:extLst>
          </p:cNvPr>
          <p:cNvSpPr>
            <a:spLocks noGrp="1"/>
          </p:cNvSpPr>
          <p:nvPr>
            <p:ph sz="half" idx="1"/>
          </p:nvPr>
        </p:nvSpPr>
        <p:spPr>
          <a:xfrm>
            <a:off x="201104" y="1379290"/>
            <a:ext cx="6394516" cy="3076719"/>
          </a:xfrm>
        </p:spPr>
        <p:txBody>
          <a:bodyPr>
            <a:normAutofit fontScale="92500" lnSpcReduction="20000"/>
          </a:bodyPr>
          <a:lstStyle/>
          <a:p>
            <a:r>
              <a:rPr lang="en-US" sz="1800" dirty="0"/>
              <a:t>Delineate Homogeneous Vegetation Sample Units</a:t>
            </a:r>
          </a:p>
          <a:p>
            <a:r>
              <a:rPr lang="en-US" sz="1800" dirty="0"/>
              <a:t>Determine Sample Number</a:t>
            </a:r>
          </a:p>
          <a:p>
            <a:r>
              <a:rPr lang="en-US" sz="1800" dirty="0"/>
              <a:t>Systematic Stratified Random Sampling </a:t>
            </a:r>
          </a:p>
          <a:p>
            <a:pPr lvl="1"/>
            <a:r>
              <a:rPr lang="en-US" sz="1700" dirty="0"/>
              <a:t>Select Random Point to Begin Transect Inside Sample Unit</a:t>
            </a:r>
          </a:p>
          <a:p>
            <a:pPr lvl="1"/>
            <a:r>
              <a:rPr lang="en-US" sz="1700" dirty="0"/>
              <a:t>Select Random Bearing of Transect</a:t>
            </a:r>
          </a:p>
          <a:p>
            <a:pPr lvl="1"/>
            <a:r>
              <a:rPr lang="en-US" sz="1700" dirty="0"/>
              <a:t>Select Random Distance to Start Point on Transect</a:t>
            </a:r>
          </a:p>
          <a:p>
            <a:pPr marL="411480" lvl="1" indent="0">
              <a:buNone/>
            </a:pPr>
            <a:endParaRPr lang="en-US" sz="1600" dirty="0"/>
          </a:p>
          <a:p>
            <a:pPr marL="411480" lvl="1" indent="0">
              <a:buNone/>
            </a:pPr>
            <a:endParaRPr lang="en-US" sz="1700" dirty="0"/>
          </a:p>
          <a:p>
            <a:pPr lvl="1"/>
            <a:r>
              <a:rPr lang="en-US" sz="1700" dirty="0"/>
              <a:t>Sample at Fixed Intervals From Start Point Along Transect</a:t>
            </a:r>
          </a:p>
          <a:p>
            <a:pPr lvl="1"/>
            <a:r>
              <a:rPr lang="en-US" sz="1700" dirty="0"/>
              <a:t>Sample Nested Plots For:</a:t>
            </a:r>
          </a:p>
          <a:p>
            <a:pPr lvl="2"/>
            <a:r>
              <a:rPr lang="en-US" sz="1500" dirty="0"/>
              <a:t>Trees</a:t>
            </a:r>
          </a:p>
          <a:p>
            <a:pPr lvl="2"/>
            <a:r>
              <a:rPr lang="en-US" sz="1500" dirty="0"/>
              <a:t>Shrubs</a:t>
            </a:r>
          </a:p>
          <a:p>
            <a:pPr lvl="2"/>
            <a:r>
              <a:rPr lang="en-US" sz="1500" dirty="0"/>
              <a:t>Herbaceous</a:t>
            </a:r>
          </a:p>
          <a:p>
            <a:pPr lvl="1"/>
            <a:endParaRPr lang="en-US" sz="1600" dirty="0"/>
          </a:p>
        </p:txBody>
      </p:sp>
      <p:graphicFrame>
        <p:nvGraphicFramePr>
          <p:cNvPr id="12" name="Chart 11">
            <a:extLst>
              <a:ext uri="{FF2B5EF4-FFF2-40B4-BE49-F238E27FC236}">
                <a16:creationId xmlns:a16="http://schemas.microsoft.com/office/drawing/2014/main" id="{8D3120C0-9308-4021-8B29-798E471424CC}"/>
              </a:ext>
            </a:extLst>
          </p:cNvPr>
          <p:cNvGraphicFramePr>
            <a:graphicFrameLocks/>
          </p:cNvGraphicFramePr>
          <p:nvPr>
            <p:extLst>
              <p:ext uri="{D42A27DB-BD31-4B8C-83A1-F6EECF244321}">
                <p14:modId xmlns:p14="http://schemas.microsoft.com/office/powerpoint/2010/main" val="3669389410"/>
              </p:ext>
            </p:extLst>
          </p:nvPr>
        </p:nvGraphicFramePr>
        <p:xfrm>
          <a:off x="201105" y="4456009"/>
          <a:ext cx="3957428" cy="2284708"/>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a:extLst>
              <a:ext uri="{FF2B5EF4-FFF2-40B4-BE49-F238E27FC236}">
                <a16:creationId xmlns:a16="http://schemas.microsoft.com/office/drawing/2014/main" id="{D0E27FF5-14BB-4662-BDE7-F69F9209BBEE}"/>
              </a:ext>
            </a:extLst>
          </p:cNvPr>
          <p:cNvSpPr txBox="1"/>
          <p:nvPr/>
        </p:nvSpPr>
        <p:spPr>
          <a:xfrm>
            <a:off x="879517" y="2913808"/>
            <a:ext cx="4662541" cy="276999"/>
          </a:xfrm>
          <a:prstGeom prst="rect">
            <a:avLst/>
          </a:prstGeom>
          <a:noFill/>
        </p:spPr>
        <p:txBody>
          <a:bodyPr wrap="square">
            <a:spAutoFit/>
          </a:bodyPr>
          <a:lstStyle/>
          <a:p>
            <a:r>
              <a:rPr lang="en-US" sz="1200" dirty="0">
                <a:solidFill>
                  <a:srgbClr val="0070C0"/>
                </a:solidFill>
                <a:hlinkClick r:id="rId3">
                  <a:extLst>
                    <a:ext uri="{A12FA001-AC4F-418D-AE19-62706E023703}">
                      <ahyp:hlinkClr xmlns:ahyp="http://schemas.microsoft.com/office/drawing/2018/hyperlinkcolor" val="tx"/>
                    </a:ext>
                  </a:extLst>
                </a:hlinkClick>
              </a:rPr>
              <a:t>https://www.mitigationcreditdebit.com/VegRandomSampCalc.html</a:t>
            </a:r>
            <a:endParaRPr lang="en-US" sz="1200" dirty="0">
              <a:solidFill>
                <a:srgbClr val="0070C0"/>
              </a:solidFill>
            </a:endParaRPr>
          </a:p>
        </p:txBody>
      </p:sp>
      <p:pic>
        <p:nvPicPr>
          <p:cNvPr id="16" name="Picture 15" descr="A picture containing table&#10;&#10;Description automatically generated">
            <a:extLst>
              <a:ext uri="{FF2B5EF4-FFF2-40B4-BE49-F238E27FC236}">
                <a16:creationId xmlns:a16="http://schemas.microsoft.com/office/drawing/2014/main" id="{D6082754-E4CF-40F6-B830-D177D26CC5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2162" y="3821083"/>
            <a:ext cx="2792774" cy="2918300"/>
          </a:xfrm>
          <a:prstGeom prst="rect">
            <a:avLst/>
          </a:prstGeom>
        </p:spPr>
      </p:pic>
      <p:cxnSp>
        <p:nvCxnSpPr>
          <p:cNvPr id="18" name="Straight Arrow Connector 17">
            <a:extLst>
              <a:ext uri="{FF2B5EF4-FFF2-40B4-BE49-F238E27FC236}">
                <a16:creationId xmlns:a16="http://schemas.microsoft.com/office/drawing/2014/main" id="{3385F242-B71F-49E1-8B74-46F968D74FEA}"/>
              </a:ext>
            </a:extLst>
          </p:cNvPr>
          <p:cNvCxnSpPr>
            <a:cxnSpLocks/>
          </p:cNvCxnSpPr>
          <p:nvPr/>
        </p:nvCxnSpPr>
        <p:spPr>
          <a:xfrm flipH="1">
            <a:off x="3097765" y="4812632"/>
            <a:ext cx="258176" cy="2538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Content Placeholder 8" descr="Map&#10;&#10;Description automatically generated">
            <a:extLst>
              <a:ext uri="{FF2B5EF4-FFF2-40B4-BE49-F238E27FC236}">
                <a16:creationId xmlns:a16="http://schemas.microsoft.com/office/drawing/2014/main" id="{00F2E96F-347D-4179-BD76-BE12475D2F22}"/>
              </a:ext>
            </a:extLst>
          </p:cNvPr>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a:off x="7431641" y="839172"/>
            <a:ext cx="4559253" cy="5900211"/>
          </a:xfrm>
        </p:spPr>
      </p:pic>
    </p:spTree>
    <p:extLst>
      <p:ext uri="{BB962C8B-B14F-4D97-AF65-F5344CB8AC3E}">
        <p14:creationId xmlns:p14="http://schemas.microsoft.com/office/powerpoint/2010/main" val="312471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pPr algn="ctr"/>
            <a:r>
              <a:rPr lang="en-US" sz="2400" b="0" dirty="0"/>
              <a:t>Accounting Focal Areas</a:t>
            </a:r>
          </a:p>
        </p:txBody>
      </p:sp>
      <p:graphicFrame>
        <p:nvGraphicFramePr>
          <p:cNvPr id="16" name="Content Placeholder 2">
            <a:extLst>
              <a:ext uri="{FF2B5EF4-FFF2-40B4-BE49-F238E27FC236}">
                <a16:creationId xmlns:a16="http://schemas.microsoft.com/office/drawing/2014/main" id="{B8BC0DA3-CB55-45F1-930A-414B872A8FB0}"/>
              </a:ext>
            </a:extLst>
          </p:cNvPr>
          <p:cNvGraphicFramePr>
            <a:graphicFrameLocks noGrp="1"/>
          </p:cNvGraphicFramePr>
          <p:nvPr>
            <p:ph sz="half" idx="1"/>
            <p:extLst>
              <p:ext uri="{D42A27DB-BD31-4B8C-83A1-F6EECF244321}">
                <p14:modId xmlns:p14="http://schemas.microsoft.com/office/powerpoint/2010/main" val="2161593764"/>
              </p:ext>
            </p:extLst>
          </p:nvPr>
        </p:nvGraphicFramePr>
        <p:xfrm>
          <a:off x="203200" y="776288"/>
          <a:ext cx="6802438" cy="5805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 Placeholder 3">
            <a:extLst>
              <a:ext uri="{FF2B5EF4-FFF2-40B4-BE49-F238E27FC236}">
                <a16:creationId xmlns:a16="http://schemas.microsoft.com/office/drawing/2014/main" id="{35128763-ED8D-4233-8859-7E9F3EC7ECC0}"/>
              </a:ext>
            </a:extLst>
          </p:cNvPr>
          <p:cNvSpPr>
            <a:spLocks noGrp="1"/>
          </p:cNvSpPr>
          <p:nvPr>
            <p:ph type="body" idx="2"/>
          </p:nvPr>
        </p:nvSpPr>
        <p:spPr/>
        <p:txBody>
          <a:bodyPr/>
          <a:lstStyle/>
          <a:p>
            <a:endParaRPr lang="en-US" dirty="0"/>
          </a:p>
        </p:txBody>
      </p:sp>
      <p:pic>
        <p:nvPicPr>
          <p:cNvPr id="12" name="Content Placeholder 9" descr="A close up of a map&#10;&#10;Description automatically generated">
            <a:extLst>
              <a:ext uri="{FF2B5EF4-FFF2-40B4-BE49-F238E27FC236}">
                <a16:creationId xmlns:a16="http://schemas.microsoft.com/office/drawing/2014/main" id="{7516901E-68F2-490F-970B-A476E756EAA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37995" y="2300754"/>
            <a:ext cx="4657262" cy="3423088"/>
          </a:xfrm>
          <a:prstGeom prst="rect">
            <a:avLst/>
          </a:prstGeom>
        </p:spPr>
      </p:pic>
    </p:spTree>
    <p:extLst>
      <p:ext uri="{BB962C8B-B14F-4D97-AF65-F5344CB8AC3E}">
        <p14:creationId xmlns:p14="http://schemas.microsoft.com/office/powerpoint/2010/main" val="99786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86D13-9549-4573-953D-B190FAFE659A}"/>
              </a:ext>
            </a:extLst>
          </p:cNvPr>
          <p:cNvSpPr>
            <a:spLocks noGrp="1"/>
          </p:cNvSpPr>
          <p:nvPr>
            <p:ph type="title"/>
          </p:nvPr>
        </p:nvSpPr>
        <p:spPr>
          <a:xfrm>
            <a:off x="84841" y="631597"/>
            <a:ext cx="12009749" cy="895545"/>
          </a:xfrm>
        </p:spPr>
        <p:txBody>
          <a:bodyPr>
            <a:noAutofit/>
          </a:bodyPr>
          <a:lstStyle/>
          <a:p>
            <a:r>
              <a:rPr lang="en-US" sz="2400" dirty="0"/>
              <a:t>Stratified Random Sample Plots in Homogeneous Vegetation Sample or Management Units</a:t>
            </a:r>
          </a:p>
        </p:txBody>
      </p:sp>
      <p:pic>
        <p:nvPicPr>
          <p:cNvPr id="10" name="Content Placeholder 9" descr="A picture containing website&#10;&#10;Description automatically generated">
            <a:extLst>
              <a:ext uri="{FF2B5EF4-FFF2-40B4-BE49-F238E27FC236}">
                <a16:creationId xmlns:a16="http://schemas.microsoft.com/office/drawing/2014/main" id="{CDC70268-5EEC-4A8B-9E88-8F8493C0913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1935" y="1700213"/>
            <a:ext cx="10004955" cy="4843462"/>
          </a:xfrm>
        </p:spPr>
      </p:pic>
    </p:spTree>
    <p:extLst>
      <p:ext uri="{BB962C8B-B14F-4D97-AF65-F5344CB8AC3E}">
        <p14:creationId xmlns:p14="http://schemas.microsoft.com/office/powerpoint/2010/main" val="960764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404A2E51-51DE-4367-A22D-1D5A6DE7E2BA}"/>
              </a:ext>
            </a:extLst>
          </p:cNvPr>
          <p:cNvSpPr>
            <a:spLocks noGrp="1"/>
          </p:cNvSpPr>
          <p:nvPr>
            <p:ph type="title"/>
          </p:nvPr>
        </p:nvSpPr>
        <p:spPr>
          <a:xfrm>
            <a:off x="711200" y="831915"/>
            <a:ext cx="10972800" cy="1066800"/>
          </a:xfrm>
        </p:spPr>
        <p:txBody>
          <a:bodyPr anchor="ctr">
            <a:normAutofit/>
          </a:bodyPr>
          <a:lstStyle/>
          <a:p>
            <a:pPr>
              <a:lnSpc>
                <a:spcPct val="90000"/>
              </a:lnSpc>
            </a:pPr>
            <a:r>
              <a:rPr lang="en-US" sz="3200" b="0" dirty="0"/>
              <a:t>Reference Site Riparian Vegetation Matching Hydrogeomorphic Targets and Appropriate Successional Sere</a:t>
            </a:r>
          </a:p>
        </p:txBody>
      </p:sp>
      <p:sp>
        <p:nvSpPr>
          <p:cNvPr id="34" name="Text Placeholder 3">
            <a:extLst>
              <a:ext uri="{FF2B5EF4-FFF2-40B4-BE49-F238E27FC236}">
                <a16:creationId xmlns:a16="http://schemas.microsoft.com/office/drawing/2014/main" id="{E236CF42-82E4-4D6C-BF2A-DF8670695778}"/>
              </a:ext>
            </a:extLst>
          </p:cNvPr>
          <p:cNvSpPr>
            <a:spLocks noGrp="1"/>
          </p:cNvSpPr>
          <p:nvPr>
            <p:ph sz="half" idx="1"/>
          </p:nvPr>
        </p:nvSpPr>
        <p:spPr>
          <a:xfrm>
            <a:off x="307942" y="1898715"/>
            <a:ext cx="5817490" cy="4780381"/>
          </a:xfrm>
        </p:spPr>
        <p:txBody>
          <a:bodyPr>
            <a:normAutofit lnSpcReduction="10000"/>
          </a:bodyPr>
          <a:lstStyle/>
          <a:p>
            <a:pPr marL="109728" indent="0">
              <a:lnSpc>
                <a:spcPct val="90000"/>
              </a:lnSpc>
              <a:buNone/>
            </a:pPr>
            <a:r>
              <a:rPr lang="en-US" sz="2200" dirty="0"/>
              <a:t>General rules for planting vegetation on disturbed mitigation sites:</a:t>
            </a:r>
          </a:p>
          <a:p>
            <a:pPr marL="109728" indent="0">
              <a:lnSpc>
                <a:spcPct val="90000"/>
              </a:lnSpc>
              <a:buNone/>
            </a:pPr>
            <a:endParaRPr lang="en-US" sz="800" dirty="0"/>
          </a:p>
          <a:p>
            <a:pPr marL="294894" indent="-285750">
              <a:lnSpc>
                <a:spcPct val="90000"/>
              </a:lnSpc>
              <a:buFont typeface="Arial" panose="020B0604020202020204" pitchFamily="34" charset="0"/>
              <a:buChar char="•"/>
            </a:pPr>
            <a:r>
              <a:rPr lang="en-US" sz="1800" dirty="0"/>
              <a:t>Make sure the site is clear of contaminated substances.</a:t>
            </a:r>
          </a:p>
          <a:p>
            <a:pPr marL="294894" indent="-285750">
              <a:lnSpc>
                <a:spcPct val="90000"/>
              </a:lnSpc>
              <a:buFont typeface="Arial" panose="020B0604020202020204" pitchFamily="34" charset="0"/>
              <a:buChar char="•"/>
            </a:pPr>
            <a:r>
              <a:rPr lang="en-US" sz="1800" dirty="0"/>
              <a:t>Select reference sites to inventory for compiling a candidate plant species list for the target mitigation site.</a:t>
            </a:r>
          </a:p>
          <a:p>
            <a:pPr marL="587502" lvl="1" indent="-285750">
              <a:lnSpc>
                <a:spcPct val="90000"/>
              </a:lnSpc>
              <a:buFont typeface="Arial" panose="020B0604020202020204" pitchFamily="34" charset="0"/>
              <a:buChar char="•"/>
            </a:pPr>
            <a:r>
              <a:rPr lang="en-US" sz="1600" dirty="0"/>
              <a:t>If possible, use a site near the mitigation site – Tobler’s first law of geography: “Everything is related to everything else but near things are more related than distant things”.</a:t>
            </a:r>
          </a:p>
          <a:p>
            <a:pPr marL="587502" lvl="1" indent="-285750">
              <a:lnSpc>
                <a:spcPct val="90000"/>
              </a:lnSpc>
              <a:buFont typeface="Arial" panose="020B0604020202020204" pitchFamily="34" charset="0"/>
              <a:buChar char="•"/>
            </a:pPr>
            <a:r>
              <a:rPr lang="en-US" sz="1600" dirty="0"/>
              <a:t>Select reference sites with the same hydrogeomorphic (water to landform relationship) as that TARGETED at the mitigation site.</a:t>
            </a:r>
          </a:p>
          <a:p>
            <a:pPr marL="587502" lvl="1" indent="-285750">
              <a:lnSpc>
                <a:spcPct val="90000"/>
              </a:lnSpc>
              <a:buFont typeface="Arial" panose="020B0604020202020204" pitchFamily="34" charset="0"/>
              <a:buChar char="•"/>
            </a:pPr>
            <a:r>
              <a:rPr lang="en-US" sz="1600" dirty="0"/>
              <a:t>Select reference site in an early successional sere in order to ensure species chosen are capable of colonizing disturbed site conditions and tolerating direct sunlight.</a:t>
            </a:r>
          </a:p>
          <a:p>
            <a:pPr marL="587502" lvl="1" indent="-285750">
              <a:lnSpc>
                <a:spcPct val="90000"/>
              </a:lnSpc>
              <a:buFont typeface="Arial" panose="020B0604020202020204" pitchFamily="34" charset="0"/>
              <a:buChar char="•"/>
            </a:pPr>
            <a:r>
              <a:rPr lang="en-US" sz="1600" dirty="0"/>
              <a:t>Plant species in their appropriate elevation zones in relation to their hydrologic regime.</a:t>
            </a:r>
          </a:p>
          <a:p>
            <a:pPr marL="294894" indent="-285750">
              <a:lnSpc>
                <a:spcPct val="90000"/>
              </a:lnSpc>
              <a:buFont typeface="Arial" panose="020B0604020202020204" pitchFamily="34" charset="0"/>
              <a:buChar char="•"/>
            </a:pPr>
            <a:r>
              <a:rPr lang="en-US" sz="1700" dirty="0"/>
              <a:t>Following these guidelines will help foster a self-sustaining plant community and minimize the need for annual maintenance.  However, long term monitoring and interim management interventions will likely always be necessary.</a:t>
            </a:r>
          </a:p>
          <a:p>
            <a:pPr marL="587502" lvl="1" indent="-285750">
              <a:lnSpc>
                <a:spcPct val="90000"/>
              </a:lnSpc>
              <a:buFont typeface="Arial" panose="020B0604020202020204" pitchFamily="34" charset="0"/>
              <a:buChar char="•"/>
            </a:pPr>
            <a:endParaRPr lang="en-US" sz="1700" dirty="0"/>
          </a:p>
          <a:p>
            <a:pPr marL="944118" lvl="1" indent="-285750">
              <a:lnSpc>
                <a:spcPct val="90000"/>
              </a:lnSpc>
              <a:buFont typeface="Arial" panose="020B0604020202020204" pitchFamily="34" charset="0"/>
              <a:buChar char="•"/>
            </a:pPr>
            <a:endParaRPr lang="en-US" sz="1700" dirty="0"/>
          </a:p>
          <a:p>
            <a:pPr>
              <a:lnSpc>
                <a:spcPct val="90000"/>
              </a:lnSpc>
            </a:pPr>
            <a:endParaRPr lang="en-US" sz="1700" dirty="0"/>
          </a:p>
          <a:p>
            <a:pPr>
              <a:lnSpc>
                <a:spcPct val="90000"/>
              </a:lnSpc>
            </a:pPr>
            <a:endParaRPr lang="en-US" sz="1700" dirty="0"/>
          </a:p>
          <a:p>
            <a:pPr>
              <a:lnSpc>
                <a:spcPct val="90000"/>
              </a:lnSpc>
            </a:pPr>
            <a:endParaRPr lang="en-US" sz="1700" dirty="0"/>
          </a:p>
        </p:txBody>
      </p:sp>
      <p:pic>
        <p:nvPicPr>
          <p:cNvPr id="22" name="Content Placeholder 21" descr="Diagram, schematic&#10;&#10;Description automatically generated">
            <a:extLst>
              <a:ext uri="{FF2B5EF4-FFF2-40B4-BE49-F238E27FC236}">
                <a16:creationId xmlns:a16="http://schemas.microsoft.com/office/drawing/2014/main" id="{C2F246DE-ED43-42BE-AC77-C1D5026C648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99258" y="2068257"/>
            <a:ext cx="5384800" cy="3957828"/>
          </a:xfrm>
          <a:noFill/>
        </p:spPr>
      </p:pic>
      <p:sp>
        <p:nvSpPr>
          <p:cNvPr id="24" name="TextBox 23">
            <a:extLst>
              <a:ext uri="{FF2B5EF4-FFF2-40B4-BE49-F238E27FC236}">
                <a16:creationId xmlns:a16="http://schemas.microsoft.com/office/drawing/2014/main" id="{B2DAA4D0-AD10-470D-8DDD-A23F9AF0DDCF}"/>
              </a:ext>
            </a:extLst>
          </p:cNvPr>
          <p:cNvSpPr txBox="1"/>
          <p:nvPr/>
        </p:nvSpPr>
        <p:spPr>
          <a:xfrm>
            <a:off x="6642265" y="6026085"/>
            <a:ext cx="5912843" cy="738664"/>
          </a:xfrm>
          <a:prstGeom prst="rect">
            <a:avLst/>
          </a:prstGeom>
          <a:noFill/>
        </p:spPr>
        <p:txBody>
          <a:bodyPr wrap="square" rtlCol="0">
            <a:spAutoFit/>
          </a:bodyPr>
          <a:lstStyle/>
          <a:p>
            <a:r>
              <a:rPr lang="en-US" sz="1400" dirty="0"/>
              <a:t>Note: This is far from a comprehensive list (e.g., site preparation, plant </a:t>
            </a:r>
          </a:p>
          <a:p>
            <a:r>
              <a:rPr lang="en-US" sz="1400" dirty="0"/>
              <a:t>selection (ecotypes), seed vs cuttings, storage and transport of plant </a:t>
            </a:r>
          </a:p>
          <a:p>
            <a:r>
              <a:rPr lang="en-US" sz="1400" dirty="0"/>
              <a:t>materials, planting season(s), potential need for herbivory guards, etc.).</a:t>
            </a:r>
          </a:p>
        </p:txBody>
      </p:sp>
    </p:spTree>
    <p:extLst>
      <p:ext uri="{BB962C8B-B14F-4D97-AF65-F5344CB8AC3E}">
        <p14:creationId xmlns:p14="http://schemas.microsoft.com/office/powerpoint/2010/main" val="2150743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F8D04-6C54-40F9-8E85-04083C4B8422}"/>
              </a:ext>
            </a:extLst>
          </p:cNvPr>
          <p:cNvSpPr>
            <a:spLocks noGrp="1"/>
          </p:cNvSpPr>
          <p:nvPr>
            <p:ph type="title"/>
          </p:nvPr>
        </p:nvSpPr>
        <p:spPr>
          <a:xfrm>
            <a:off x="508000" y="703690"/>
            <a:ext cx="10972800" cy="1066800"/>
          </a:xfrm>
        </p:spPr>
        <p:txBody>
          <a:bodyPr/>
          <a:lstStyle/>
          <a:p>
            <a:r>
              <a:rPr lang="en-US" dirty="0"/>
              <a:t>Tree Stem Density Calculation</a:t>
            </a:r>
          </a:p>
        </p:txBody>
      </p:sp>
      <p:graphicFrame>
        <p:nvGraphicFramePr>
          <p:cNvPr id="5" name="Table 5">
            <a:extLst>
              <a:ext uri="{FF2B5EF4-FFF2-40B4-BE49-F238E27FC236}">
                <a16:creationId xmlns:a16="http://schemas.microsoft.com/office/drawing/2014/main" id="{3AA722D0-F61D-466C-BBA1-E30D8585005F}"/>
              </a:ext>
            </a:extLst>
          </p:cNvPr>
          <p:cNvGraphicFramePr>
            <a:graphicFrameLocks noGrp="1"/>
          </p:cNvGraphicFramePr>
          <p:nvPr>
            <p:ph sz="half" idx="1"/>
            <p:extLst>
              <p:ext uri="{D42A27DB-BD31-4B8C-83A1-F6EECF244321}">
                <p14:modId xmlns:p14="http://schemas.microsoft.com/office/powerpoint/2010/main" val="3188603578"/>
              </p:ext>
            </p:extLst>
          </p:nvPr>
        </p:nvGraphicFramePr>
        <p:xfrm>
          <a:off x="508000" y="1777647"/>
          <a:ext cx="5486401" cy="4813649"/>
        </p:xfrm>
        <a:graphic>
          <a:graphicData uri="http://schemas.openxmlformats.org/drawingml/2006/table">
            <a:tbl>
              <a:tblPr firstRow="1" bandRow="1">
                <a:tableStyleId>{3B4B98B0-60AC-42C2-AFA5-B58CD77FA1E5}</a:tableStyleId>
              </a:tblPr>
              <a:tblGrid>
                <a:gridCol w="914400">
                  <a:extLst>
                    <a:ext uri="{9D8B030D-6E8A-4147-A177-3AD203B41FA5}">
                      <a16:colId xmlns:a16="http://schemas.microsoft.com/office/drawing/2014/main" val="3328226803"/>
                    </a:ext>
                  </a:extLst>
                </a:gridCol>
                <a:gridCol w="1016413">
                  <a:extLst>
                    <a:ext uri="{9D8B030D-6E8A-4147-A177-3AD203B41FA5}">
                      <a16:colId xmlns:a16="http://schemas.microsoft.com/office/drawing/2014/main" val="3182145683"/>
                    </a:ext>
                  </a:extLst>
                </a:gridCol>
                <a:gridCol w="812388">
                  <a:extLst>
                    <a:ext uri="{9D8B030D-6E8A-4147-A177-3AD203B41FA5}">
                      <a16:colId xmlns:a16="http://schemas.microsoft.com/office/drawing/2014/main" val="3728264751"/>
                    </a:ext>
                  </a:extLst>
                </a:gridCol>
                <a:gridCol w="914400">
                  <a:extLst>
                    <a:ext uri="{9D8B030D-6E8A-4147-A177-3AD203B41FA5}">
                      <a16:colId xmlns:a16="http://schemas.microsoft.com/office/drawing/2014/main" val="585906392"/>
                    </a:ext>
                  </a:extLst>
                </a:gridCol>
                <a:gridCol w="914400">
                  <a:extLst>
                    <a:ext uri="{9D8B030D-6E8A-4147-A177-3AD203B41FA5}">
                      <a16:colId xmlns:a16="http://schemas.microsoft.com/office/drawing/2014/main" val="3372919992"/>
                    </a:ext>
                  </a:extLst>
                </a:gridCol>
                <a:gridCol w="914400">
                  <a:extLst>
                    <a:ext uri="{9D8B030D-6E8A-4147-A177-3AD203B41FA5}">
                      <a16:colId xmlns:a16="http://schemas.microsoft.com/office/drawing/2014/main" val="4076048248"/>
                    </a:ext>
                  </a:extLst>
                </a:gridCol>
              </a:tblGrid>
              <a:tr h="384881">
                <a:tc>
                  <a:txBody>
                    <a:bodyPr/>
                    <a:lstStyle/>
                    <a:p>
                      <a:r>
                        <a:rPr lang="en-US" sz="1200" b="0" dirty="0"/>
                        <a:t>Genus</a:t>
                      </a:r>
                    </a:p>
                  </a:txBody>
                  <a:tcPr/>
                </a:tc>
                <a:tc>
                  <a:txBody>
                    <a:bodyPr/>
                    <a:lstStyle/>
                    <a:p>
                      <a:r>
                        <a:rPr lang="en-US" sz="1200" b="0" dirty="0"/>
                        <a:t>Species</a:t>
                      </a:r>
                    </a:p>
                  </a:txBody>
                  <a:tcPr/>
                </a:tc>
                <a:tc>
                  <a:txBody>
                    <a:bodyPr/>
                    <a:lstStyle/>
                    <a:p>
                      <a:r>
                        <a:rPr lang="en-US" sz="1200" b="0" dirty="0"/>
                        <a:t>SP1</a:t>
                      </a:r>
                    </a:p>
                  </a:txBody>
                  <a:tcPr/>
                </a:tc>
                <a:tc>
                  <a:txBody>
                    <a:bodyPr/>
                    <a:lstStyle/>
                    <a:p>
                      <a:r>
                        <a:rPr lang="en-US" sz="1200" b="0" dirty="0"/>
                        <a:t>SP2</a:t>
                      </a:r>
                    </a:p>
                  </a:txBody>
                  <a:tcPr/>
                </a:tc>
                <a:tc>
                  <a:txBody>
                    <a:bodyPr/>
                    <a:lstStyle/>
                    <a:p>
                      <a:r>
                        <a:rPr lang="en-US" sz="1200" b="0" dirty="0"/>
                        <a:t>SP3</a:t>
                      </a:r>
                    </a:p>
                  </a:txBody>
                  <a:tcPr/>
                </a:tc>
                <a:tc>
                  <a:txBody>
                    <a:bodyPr/>
                    <a:lstStyle/>
                    <a:p>
                      <a:r>
                        <a:rPr lang="en-US" sz="1200" b="0" dirty="0"/>
                        <a:t>SP4</a:t>
                      </a:r>
                    </a:p>
                  </a:txBody>
                  <a:tcPr/>
                </a:tc>
                <a:extLst>
                  <a:ext uri="{0D108BD9-81ED-4DB2-BD59-A6C34878D82A}">
                    <a16:rowId xmlns:a16="http://schemas.microsoft.com/office/drawing/2014/main" val="1800636109"/>
                  </a:ext>
                </a:extLst>
              </a:tr>
              <a:tr h="384881">
                <a:tc>
                  <a:txBody>
                    <a:bodyPr/>
                    <a:lstStyle/>
                    <a:p>
                      <a:r>
                        <a:rPr lang="en-US" sz="1000" i="1" dirty="0"/>
                        <a:t>Acer</a:t>
                      </a:r>
                    </a:p>
                  </a:txBody>
                  <a:tcPr/>
                </a:tc>
                <a:tc>
                  <a:txBody>
                    <a:bodyPr/>
                    <a:lstStyle/>
                    <a:p>
                      <a:r>
                        <a:rPr lang="en-US" sz="1000" i="1" dirty="0"/>
                        <a:t>macrophyllum</a:t>
                      </a:r>
                    </a:p>
                  </a:txBody>
                  <a:tcPr/>
                </a:tc>
                <a:tc>
                  <a:txBody>
                    <a:bodyPr/>
                    <a:lstStyle/>
                    <a:p>
                      <a:r>
                        <a:rPr lang="en-US" sz="1000" dirty="0"/>
                        <a:t>3</a:t>
                      </a:r>
                    </a:p>
                  </a:txBody>
                  <a:tcPr/>
                </a:tc>
                <a:tc>
                  <a:txBody>
                    <a:bodyPr/>
                    <a:lstStyle/>
                    <a:p>
                      <a:r>
                        <a:rPr lang="en-US" sz="1000" dirty="0"/>
                        <a:t>4</a:t>
                      </a:r>
                    </a:p>
                  </a:txBody>
                  <a:tcPr/>
                </a:tc>
                <a:tc>
                  <a:txBody>
                    <a:bodyPr/>
                    <a:lstStyle/>
                    <a:p>
                      <a:r>
                        <a:rPr lang="en-US" sz="1000" dirty="0"/>
                        <a:t>6</a:t>
                      </a:r>
                    </a:p>
                  </a:txBody>
                  <a:tcPr/>
                </a:tc>
                <a:tc>
                  <a:txBody>
                    <a:bodyPr/>
                    <a:lstStyle/>
                    <a:p>
                      <a:r>
                        <a:rPr lang="en-US" sz="1000" dirty="0"/>
                        <a:t>0</a:t>
                      </a:r>
                    </a:p>
                  </a:txBody>
                  <a:tcPr/>
                </a:tc>
                <a:extLst>
                  <a:ext uri="{0D108BD9-81ED-4DB2-BD59-A6C34878D82A}">
                    <a16:rowId xmlns:a16="http://schemas.microsoft.com/office/drawing/2014/main" val="3199336010"/>
                  </a:ext>
                </a:extLst>
              </a:tr>
              <a:tr h="384881">
                <a:tc>
                  <a:txBody>
                    <a:bodyPr/>
                    <a:lstStyle/>
                    <a:p>
                      <a:r>
                        <a:rPr lang="en-US" sz="1000" i="1" dirty="0"/>
                        <a:t>Pseudotsuga</a:t>
                      </a:r>
                    </a:p>
                  </a:txBody>
                  <a:tcPr/>
                </a:tc>
                <a:tc>
                  <a:txBody>
                    <a:bodyPr/>
                    <a:lstStyle/>
                    <a:p>
                      <a:r>
                        <a:rPr lang="en-US" sz="1000" i="1" dirty="0"/>
                        <a:t>menziesii</a:t>
                      </a:r>
                    </a:p>
                  </a:txBody>
                  <a:tcPr/>
                </a:tc>
                <a:tc>
                  <a:txBody>
                    <a:bodyPr/>
                    <a:lstStyle/>
                    <a:p>
                      <a:r>
                        <a:rPr lang="en-US" sz="1000" dirty="0"/>
                        <a:t>4</a:t>
                      </a:r>
                    </a:p>
                  </a:txBody>
                  <a:tcPr/>
                </a:tc>
                <a:tc>
                  <a:txBody>
                    <a:bodyPr/>
                    <a:lstStyle/>
                    <a:p>
                      <a:r>
                        <a:rPr lang="en-US" sz="1000" dirty="0"/>
                        <a:t>3</a:t>
                      </a:r>
                    </a:p>
                  </a:txBody>
                  <a:tcPr/>
                </a:tc>
                <a:tc>
                  <a:txBody>
                    <a:bodyPr/>
                    <a:lstStyle/>
                    <a:p>
                      <a:r>
                        <a:rPr lang="en-US" sz="1000" dirty="0"/>
                        <a:t>4</a:t>
                      </a:r>
                    </a:p>
                  </a:txBody>
                  <a:tcPr/>
                </a:tc>
                <a:tc>
                  <a:txBody>
                    <a:bodyPr/>
                    <a:lstStyle/>
                    <a:p>
                      <a:r>
                        <a:rPr lang="en-US" sz="1000" dirty="0"/>
                        <a:t>0</a:t>
                      </a:r>
                    </a:p>
                  </a:txBody>
                  <a:tcPr/>
                </a:tc>
                <a:extLst>
                  <a:ext uri="{0D108BD9-81ED-4DB2-BD59-A6C34878D82A}">
                    <a16:rowId xmlns:a16="http://schemas.microsoft.com/office/drawing/2014/main" val="3352598523"/>
                  </a:ext>
                </a:extLst>
              </a:tr>
              <a:tr h="384881">
                <a:tc>
                  <a:txBody>
                    <a:bodyPr/>
                    <a:lstStyle/>
                    <a:p>
                      <a:r>
                        <a:rPr lang="en-US" sz="1000" i="1" dirty="0"/>
                        <a:t>Abies</a:t>
                      </a:r>
                    </a:p>
                  </a:txBody>
                  <a:tcPr/>
                </a:tc>
                <a:tc>
                  <a:txBody>
                    <a:bodyPr/>
                    <a:lstStyle/>
                    <a:p>
                      <a:r>
                        <a:rPr lang="en-US" sz="1000" i="1" dirty="0"/>
                        <a:t>grandis</a:t>
                      </a:r>
                    </a:p>
                  </a:txBody>
                  <a:tcPr/>
                </a:tc>
                <a:tc>
                  <a:txBody>
                    <a:bodyPr/>
                    <a:lstStyle/>
                    <a:p>
                      <a:r>
                        <a:rPr lang="en-US" sz="1000" dirty="0"/>
                        <a:t>2</a:t>
                      </a:r>
                    </a:p>
                  </a:txBody>
                  <a:tcPr/>
                </a:tc>
                <a:tc>
                  <a:txBody>
                    <a:bodyPr/>
                    <a:lstStyle/>
                    <a:p>
                      <a:r>
                        <a:rPr lang="en-US" sz="1000" dirty="0"/>
                        <a:t>4</a:t>
                      </a:r>
                    </a:p>
                  </a:txBody>
                  <a:tcPr/>
                </a:tc>
                <a:tc>
                  <a:txBody>
                    <a:bodyPr/>
                    <a:lstStyle/>
                    <a:p>
                      <a:r>
                        <a:rPr lang="en-US" sz="1000" dirty="0"/>
                        <a:t>3</a:t>
                      </a:r>
                    </a:p>
                  </a:txBody>
                  <a:tcPr/>
                </a:tc>
                <a:tc>
                  <a:txBody>
                    <a:bodyPr/>
                    <a:lstStyle/>
                    <a:p>
                      <a:r>
                        <a:rPr lang="en-US" sz="1000" dirty="0"/>
                        <a:t>0</a:t>
                      </a:r>
                    </a:p>
                  </a:txBody>
                  <a:tcPr/>
                </a:tc>
                <a:extLst>
                  <a:ext uri="{0D108BD9-81ED-4DB2-BD59-A6C34878D82A}">
                    <a16:rowId xmlns:a16="http://schemas.microsoft.com/office/drawing/2014/main" val="3531631967"/>
                  </a:ext>
                </a:extLst>
              </a:tr>
              <a:tr h="384881">
                <a:tc>
                  <a:txBody>
                    <a:bodyPr/>
                    <a:lstStyle/>
                    <a:p>
                      <a:r>
                        <a:rPr lang="en-US" sz="1000" i="1" dirty="0"/>
                        <a:t>Populus</a:t>
                      </a:r>
                    </a:p>
                  </a:txBody>
                  <a:tcPr/>
                </a:tc>
                <a:tc>
                  <a:txBody>
                    <a:bodyPr/>
                    <a:lstStyle/>
                    <a:p>
                      <a:r>
                        <a:rPr lang="en-US" sz="1000" i="1" dirty="0"/>
                        <a:t>balsamifera</a:t>
                      </a:r>
                    </a:p>
                  </a:txBody>
                  <a:tcPr/>
                </a:tc>
                <a:tc>
                  <a:txBody>
                    <a:bodyPr/>
                    <a:lstStyle/>
                    <a:p>
                      <a:r>
                        <a:rPr lang="en-US" sz="1000" dirty="0"/>
                        <a:t>0</a:t>
                      </a:r>
                    </a:p>
                  </a:txBody>
                  <a:tcPr/>
                </a:tc>
                <a:tc>
                  <a:txBody>
                    <a:bodyPr/>
                    <a:lstStyle/>
                    <a:p>
                      <a:r>
                        <a:rPr lang="en-US" sz="1000" dirty="0"/>
                        <a:t>0</a:t>
                      </a:r>
                    </a:p>
                  </a:txBody>
                  <a:tcPr/>
                </a:tc>
                <a:tc>
                  <a:txBody>
                    <a:bodyPr/>
                    <a:lstStyle/>
                    <a:p>
                      <a:r>
                        <a:rPr lang="en-US" sz="1000" dirty="0"/>
                        <a:t>0</a:t>
                      </a:r>
                    </a:p>
                  </a:txBody>
                  <a:tcPr/>
                </a:tc>
                <a:tc>
                  <a:txBody>
                    <a:bodyPr/>
                    <a:lstStyle/>
                    <a:p>
                      <a:r>
                        <a:rPr lang="en-US" sz="1000" dirty="0"/>
                        <a:t>9</a:t>
                      </a:r>
                    </a:p>
                  </a:txBody>
                  <a:tcPr/>
                </a:tc>
                <a:extLst>
                  <a:ext uri="{0D108BD9-81ED-4DB2-BD59-A6C34878D82A}">
                    <a16:rowId xmlns:a16="http://schemas.microsoft.com/office/drawing/2014/main" val="973151225"/>
                  </a:ext>
                </a:extLst>
              </a:tr>
              <a:tr h="384881">
                <a:tc>
                  <a:txBody>
                    <a:bodyPr/>
                    <a:lstStyle/>
                    <a:p>
                      <a:r>
                        <a:rPr lang="en-US" sz="1000" dirty="0"/>
                        <a:t>Total</a:t>
                      </a:r>
                    </a:p>
                  </a:txBody>
                  <a:tcPr/>
                </a:tc>
                <a:tc>
                  <a:txBody>
                    <a:bodyPr/>
                    <a:lstStyle/>
                    <a:p>
                      <a:r>
                        <a:rPr lang="en-US" sz="1000" dirty="0"/>
                        <a:t>33</a:t>
                      </a:r>
                    </a:p>
                  </a:txBody>
                  <a:tcPr/>
                </a:tc>
                <a:tc>
                  <a:txBody>
                    <a:bodyPr/>
                    <a:lstStyle/>
                    <a:p>
                      <a:r>
                        <a:rPr lang="en-US" sz="1000" dirty="0"/>
                        <a:t>9</a:t>
                      </a:r>
                    </a:p>
                  </a:txBody>
                  <a:tcPr/>
                </a:tc>
                <a:tc>
                  <a:txBody>
                    <a:bodyPr/>
                    <a:lstStyle/>
                    <a:p>
                      <a:r>
                        <a:rPr lang="en-US" sz="1000" dirty="0"/>
                        <a:t>11</a:t>
                      </a:r>
                    </a:p>
                  </a:txBody>
                  <a:tcPr/>
                </a:tc>
                <a:tc>
                  <a:txBody>
                    <a:bodyPr/>
                    <a:lstStyle/>
                    <a:p>
                      <a:r>
                        <a:rPr lang="en-US" sz="1000" dirty="0"/>
                        <a:t>13</a:t>
                      </a:r>
                    </a:p>
                  </a:txBody>
                  <a:tcPr/>
                </a:tc>
                <a:tc>
                  <a:txBody>
                    <a:bodyPr/>
                    <a:lstStyle/>
                    <a:p>
                      <a:r>
                        <a:rPr lang="en-US" sz="1000" dirty="0"/>
                        <a:t>9</a:t>
                      </a:r>
                    </a:p>
                  </a:txBody>
                  <a:tcPr/>
                </a:tc>
                <a:extLst>
                  <a:ext uri="{0D108BD9-81ED-4DB2-BD59-A6C34878D82A}">
                    <a16:rowId xmlns:a16="http://schemas.microsoft.com/office/drawing/2014/main" val="2518227601"/>
                  </a:ext>
                </a:extLst>
              </a:tr>
              <a:tr h="384881">
                <a:tc>
                  <a:txBody>
                    <a:bodyPr/>
                    <a:lstStyle/>
                    <a:p>
                      <a:r>
                        <a:rPr lang="en-US" sz="1000" dirty="0"/>
                        <a:t>Mean</a:t>
                      </a:r>
                    </a:p>
                  </a:txBody>
                  <a:tcPr/>
                </a:tc>
                <a:tc>
                  <a:txBody>
                    <a:bodyPr/>
                    <a:lstStyle/>
                    <a:p>
                      <a:r>
                        <a:rPr lang="en-US" sz="1000" dirty="0"/>
                        <a:t>42 / 4</a:t>
                      </a:r>
                    </a:p>
                  </a:txBody>
                  <a:tcPr/>
                </a:tc>
                <a:tc>
                  <a:txBody>
                    <a:bodyPr/>
                    <a:lstStyle/>
                    <a:p>
                      <a:r>
                        <a:rPr lang="en-US" sz="1000" dirty="0"/>
                        <a:t>10.50</a:t>
                      </a:r>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2375978616"/>
                  </a:ext>
                </a:extLst>
              </a:tr>
              <a:tr h="411243">
                <a:tc>
                  <a:txBody>
                    <a:bodyPr/>
                    <a:lstStyle/>
                    <a:p>
                      <a:r>
                        <a:rPr lang="en-US" sz="1000" dirty="0"/>
                        <a:t>Acre/Sample Plot</a:t>
                      </a:r>
                    </a:p>
                  </a:txBody>
                  <a:tcPr/>
                </a:tc>
                <a:tc>
                  <a:txBody>
                    <a:bodyPr/>
                    <a:lstStyle/>
                    <a:p>
                      <a:r>
                        <a:rPr lang="en-US" sz="1000" dirty="0"/>
                        <a:t>2826 / 43560</a:t>
                      </a:r>
                    </a:p>
                  </a:txBody>
                  <a:tcPr/>
                </a:tc>
                <a:tc>
                  <a:txBody>
                    <a:bodyPr/>
                    <a:lstStyle/>
                    <a:p>
                      <a:r>
                        <a:rPr lang="en-US" sz="1000" dirty="0"/>
                        <a:t>0.064876</a:t>
                      </a:r>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1286434911"/>
                  </a:ext>
                </a:extLst>
              </a:tr>
              <a:tr h="569413">
                <a:tc>
                  <a:txBody>
                    <a:bodyPr/>
                    <a:lstStyle/>
                    <a:p>
                      <a:r>
                        <a:rPr lang="en-US" sz="1000" dirty="0"/>
                        <a:t>Transect 1 Mean Stems / Acre</a:t>
                      </a:r>
                    </a:p>
                  </a:txBody>
                  <a:tcPr/>
                </a:tc>
                <a:tc>
                  <a:txBody>
                    <a:bodyPr/>
                    <a:lstStyle/>
                    <a:p>
                      <a:r>
                        <a:rPr lang="en-US" sz="1000" dirty="0"/>
                        <a:t>10.5 / .064876</a:t>
                      </a:r>
                    </a:p>
                  </a:txBody>
                  <a:tcPr/>
                </a:tc>
                <a:tc>
                  <a:txBody>
                    <a:bodyPr/>
                    <a:lstStyle/>
                    <a:p>
                      <a:r>
                        <a:rPr lang="en-US" sz="1000" dirty="0"/>
                        <a:t>161</a:t>
                      </a:r>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1186487068"/>
                  </a:ext>
                </a:extLst>
              </a:tr>
              <a:tr h="569413">
                <a:tc>
                  <a:txBody>
                    <a:bodyPr/>
                    <a:lstStyle/>
                    <a:p>
                      <a:r>
                        <a:rPr lang="en-US" sz="1000" dirty="0"/>
                        <a:t>Transect 2 Mean Stems / Acre</a:t>
                      </a:r>
                    </a:p>
                  </a:txBody>
                  <a:tcPr/>
                </a:tc>
                <a:tc>
                  <a:txBody>
                    <a:bodyPr/>
                    <a:lstStyle/>
                    <a:p>
                      <a:r>
                        <a:rPr lang="en-US" sz="1000" dirty="0"/>
                        <a:t>16.5 / .064876 </a:t>
                      </a:r>
                    </a:p>
                  </a:txBody>
                  <a:tcPr/>
                </a:tc>
                <a:tc>
                  <a:txBody>
                    <a:bodyPr/>
                    <a:lstStyle/>
                    <a:p>
                      <a:r>
                        <a:rPr lang="en-US" sz="1000" dirty="0"/>
                        <a:t>254</a:t>
                      </a:r>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3194621677"/>
                  </a:ext>
                </a:extLst>
              </a:tr>
              <a:tr h="569413">
                <a:tc>
                  <a:txBody>
                    <a:bodyPr/>
                    <a:lstStyle/>
                    <a:p>
                      <a:r>
                        <a:rPr lang="en-US" sz="1000" dirty="0"/>
                        <a:t>Sample Unit Mean Stems / Acre </a:t>
                      </a:r>
                    </a:p>
                  </a:txBody>
                  <a:tcPr/>
                </a:tc>
                <a:tc>
                  <a:txBody>
                    <a:bodyPr/>
                    <a:lstStyle/>
                    <a:p>
                      <a:r>
                        <a:rPr lang="en-US" sz="1000" dirty="0"/>
                        <a:t>(161 + 254) / 2</a:t>
                      </a:r>
                    </a:p>
                  </a:txBody>
                  <a:tcPr/>
                </a:tc>
                <a:tc>
                  <a:txBody>
                    <a:bodyPr/>
                    <a:lstStyle/>
                    <a:p>
                      <a:r>
                        <a:rPr lang="en-US" sz="1000" dirty="0"/>
                        <a:t>207.5</a:t>
                      </a:r>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3254946474"/>
                  </a:ext>
                </a:extLst>
              </a:tr>
            </a:tbl>
          </a:graphicData>
        </a:graphic>
      </p:graphicFrame>
      <p:sp>
        <p:nvSpPr>
          <p:cNvPr id="4" name="Content Placeholder 3">
            <a:extLst>
              <a:ext uri="{FF2B5EF4-FFF2-40B4-BE49-F238E27FC236}">
                <a16:creationId xmlns:a16="http://schemas.microsoft.com/office/drawing/2014/main" id="{51B6294E-39B1-482F-B2E2-17392504B293}"/>
              </a:ext>
            </a:extLst>
          </p:cNvPr>
          <p:cNvSpPr>
            <a:spLocks noGrp="1"/>
          </p:cNvSpPr>
          <p:nvPr>
            <p:ph sz="half" idx="2"/>
          </p:nvPr>
        </p:nvSpPr>
        <p:spPr>
          <a:xfrm>
            <a:off x="6197599" y="1777647"/>
            <a:ext cx="5716103" cy="4813653"/>
          </a:xfrm>
          <a:ln>
            <a:solidFill>
              <a:srgbClr val="0070C0"/>
            </a:solidFill>
          </a:ln>
        </p:spPr>
        <p:txBody>
          <a:bodyPr>
            <a:normAutofit/>
          </a:bodyPr>
          <a:lstStyle/>
          <a:p>
            <a:pPr marL="109728" indent="0">
              <a:buNone/>
            </a:pPr>
            <a:r>
              <a:rPr lang="en-US" dirty="0"/>
              <a:t>Tree Sample Plot (2826 sq. ft.) 1</a:t>
            </a:r>
          </a:p>
        </p:txBody>
      </p:sp>
      <p:sp>
        <p:nvSpPr>
          <p:cNvPr id="7" name="Oval 6">
            <a:extLst>
              <a:ext uri="{FF2B5EF4-FFF2-40B4-BE49-F238E27FC236}">
                <a16:creationId xmlns:a16="http://schemas.microsoft.com/office/drawing/2014/main" id="{275C5612-4162-4970-955E-397BBE2E65B0}"/>
              </a:ext>
            </a:extLst>
          </p:cNvPr>
          <p:cNvSpPr/>
          <p:nvPr/>
        </p:nvSpPr>
        <p:spPr>
          <a:xfrm>
            <a:off x="7354956" y="2830664"/>
            <a:ext cx="3275937" cy="332364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1018E8BC-9ABA-4BDB-BDC2-27590C0E9701}"/>
              </a:ext>
            </a:extLst>
          </p:cNvPr>
          <p:cNvSpPr/>
          <p:nvPr/>
        </p:nvSpPr>
        <p:spPr>
          <a:xfrm>
            <a:off x="9362101" y="3985027"/>
            <a:ext cx="750728" cy="618426"/>
          </a:xfrm>
          <a:prstGeom prst="ellipse">
            <a:avLst/>
          </a:prstGeom>
          <a:solidFill>
            <a:srgbClr val="A875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ABGR</a:t>
            </a:r>
          </a:p>
        </p:txBody>
      </p:sp>
      <p:sp>
        <p:nvSpPr>
          <p:cNvPr id="16" name="Oval 15">
            <a:extLst>
              <a:ext uri="{FF2B5EF4-FFF2-40B4-BE49-F238E27FC236}">
                <a16:creationId xmlns:a16="http://schemas.microsoft.com/office/drawing/2014/main" id="{EE780A14-EB1E-4614-BF26-1652C0E25D72}"/>
              </a:ext>
            </a:extLst>
          </p:cNvPr>
          <p:cNvSpPr/>
          <p:nvPr/>
        </p:nvSpPr>
        <p:spPr>
          <a:xfrm>
            <a:off x="9469425" y="4732673"/>
            <a:ext cx="953984" cy="745522"/>
          </a:xfrm>
          <a:prstGeom prst="ellipse">
            <a:avLst/>
          </a:prstGeom>
          <a:solidFill>
            <a:srgbClr val="A875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ACMA</a:t>
            </a:r>
          </a:p>
        </p:txBody>
      </p:sp>
      <p:sp>
        <p:nvSpPr>
          <p:cNvPr id="17" name="Oval 16">
            <a:extLst>
              <a:ext uri="{FF2B5EF4-FFF2-40B4-BE49-F238E27FC236}">
                <a16:creationId xmlns:a16="http://schemas.microsoft.com/office/drawing/2014/main" id="{4BE09613-22F9-48BB-B568-29A41EE28246}"/>
              </a:ext>
            </a:extLst>
          </p:cNvPr>
          <p:cNvSpPr/>
          <p:nvPr/>
        </p:nvSpPr>
        <p:spPr>
          <a:xfrm>
            <a:off x="8112265" y="5077427"/>
            <a:ext cx="777735" cy="801537"/>
          </a:xfrm>
          <a:prstGeom prst="ellipse">
            <a:avLst/>
          </a:prstGeom>
          <a:solidFill>
            <a:srgbClr val="A87518"/>
          </a:solidFill>
          <a:ln>
            <a:solidFill>
              <a:srgbClr val="A875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ACMA</a:t>
            </a:r>
          </a:p>
        </p:txBody>
      </p:sp>
      <p:sp>
        <p:nvSpPr>
          <p:cNvPr id="18" name="Oval 17">
            <a:extLst>
              <a:ext uri="{FF2B5EF4-FFF2-40B4-BE49-F238E27FC236}">
                <a16:creationId xmlns:a16="http://schemas.microsoft.com/office/drawing/2014/main" id="{645EEF06-74F5-4CF8-8AAC-7F391E54C9E3}"/>
              </a:ext>
            </a:extLst>
          </p:cNvPr>
          <p:cNvSpPr/>
          <p:nvPr/>
        </p:nvSpPr>
        <p:spPr>
          <a:xfrm>
            <a:off x="9469425" y="3284821"/>
            <a:ext cx="777735" cy="526431"/>
          </a:xfrm>
          <a:prstGeom prst="ellipse">
            <a:avLst/>
          </a:prstGeom>
          <a:solidFill>
            <a:srgbClr val="A875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PSME</a:t>
            </a:r>
          </a:p>
        </p:txBody>
      </p:sp>
      <p:sp>
        <p:nvSpPr>
          <p:cNvPr id="19" name="Oval 18">
            <a:extLst>
              <a:ext uri="{FF2B5EF4-FFF2-40B4-BE49-F238E27FC236}">
                <a16:creationId xmlns:a16="http://schemas.microsoft.com/office/drawing/2014/main" id="{45041CFD-D151-4932-B194-DE93C18E45C3}"/>
              </a:ext>
            </a:extLst>
          </p:cNvPr>
          <p:cNvSpPr/>
          <p:nvPr/>
        </p:nvSpPr>
        <p:spPr>
          <a:xfrm>
            <a:off x="8688023" y="2883641"/>
            <a:ext cx="694516" cy="545359"/>
          </a:xfrm>
          <a:prstGeom prst="ellipse">
            <a:avLst/>
          </a:prstGeom>
          <a:solidFill>
            <a:srgbClr val="A875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ABGR</a:t>
            </a:r>
          </a:p>
        </p:txBody>
      </p:sp>
      <p:sp>
        <p:nvSpPr>
          <p:cNvPr id="20" name="Oval 19">
            <a:extLst>
              <a:ext uri="{FF2B5EF4-FFF2-40B4-BE49-F238E27FC236}">
                <a16:creationId xmlns:a16="http://schemas.microsoft.com/office/drawing/2014/main" id="{F2E0DDFD-D104-4C63-B994-FC557D686848}"/>
              </a:ext>
            </a:extLst>
          </p:cNvPr>
          <p:cNvSpPr/>
          <p:nvPr/>
        </p:nvSpPr>
        <p:spPr>
          <a:xfrm>
            <a:off x="8408059" y="3480141"/>
            <a:ext cx="750728" cy="693818"/>
          </a:xfrm>
          <a:prstGeom prst="ellipse">
            <a:avLst/>
          </a:prstGeom>
          <a:solidFill>
            <a:srgbClr val="A875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ACMA</a:t>
            </a:r>
          </a:p>
        </p:txBody>
      </p:sp>
      <p:sp>
        <p:nvSpPr>
          <p:cNvPr id="21" name="Oval 20">
            <a:extLst>
              <a:ext uri="{FF2B5EF4-FFF2-40B4-BE49-F238E27FC236}">
                <a16:creationId xmlns:a16="http://schemas.microsoft.com/office/drawing/2014/main" id="{FBE558A3-8BF7-4ABC-9356-9E2D50463890}"/>
              </a:ext>
            </a:extLst>
          </p:cNvPr>
          <p:cNvSpPr/>
          <p:nvPr/>
        </p:nvSpPr>
        <p:spPr>
          <a:xfrm>
            <a:off x="7435507" y="4308591"/>
            <a:ext cx="703758" cy="745522"/>
          </a:xfrm>
          <a:prstGeom prst="ellipse">
            <a:avLst/>
          </a:prstGeom>
          <a:solidFill>
            <a:srgbClr val="A875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PSME</a:t>
            </a:r>
          </a:p>
        </p:txBody>
      </p:sp>
      <p:sp>
        <p:nvSpPr>
          <p:cNvPr id="13" name="Oval 12">
            <a:extLst>
              <a:ext uri="{FF2B5EF4-FFF2-40B4-BE49-F238E27FC236}">
                <a16:creationId xmlns:a16="http://schemas.microsoft.com/office/drawing/2014/main" id="{6AFBB3F0-5D5E-452C-B8AC-1397E8C0B090}"/>
              </a:ext>
            </a:extLst>
          </p:cNvPr>
          <p:cNvSpPr/>
          <p:nvPr/>
        </p:nvSpPr>
        <p:spPr>
          <a:xfrm>
            <a:off x="8616544" y="4216154"/>
            <a:ext cx="703758" cy="745522"/>
          </a:xfrm>
          <a:prstGeom prst="ellipse">
            <a:avLst/>
          </a:prstGeom>
          <a:solidFill>
            <a:srgbClr val="A875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PSME</a:t>
            </a:r>
          </a:p>
        </p:txBody>
      </p:sp>
      <p:sp>
        <p:nvSpPr>
          <p:cNvPr id="14" name="Oval 13">
            <a:extLst>
              <a:ext uri="{FF2B5EF4-FFF2-40B4-BE49-F238E27FC236}">
                <a16:creationId xmlns:a16="http://schemas.microsoft.com/office/drawing/2014/main" id="{154CCA68-1EE6-4488-A898-7564F432A15B}"/>
              </a:ext>
            </a:extLst>
          </p:cNvPr>
          <p:cNvSpPr/>
          <p:nvPr/>
        </p:nvSpPr>
        <p:spPr>
          <a:xfrm>
            <a:off x="7682395" y="3657387"/>
            <a:ext cx="676133" cy="526708"/>
          </a:xfrm>
          <a:prstGeom prst="ellipse">
            <a:avLst/>
          </a:prstGeom>
          <a:solidFill>
            <a:srgbClr val="A875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PSME</a:t>
            </a:r>
          </a:p>
        </p:txBody>
      </p:sp>
    </p:spTree>
    <p:extLst>
      <p:ext uri="{BB962C8B-B14F-4D97-AF65-F5344CB8AC3E}">
        <p14:creationId xmlns:p14="http://schemas.microsoft.com/office/powerpoint/2010/main" val="248771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03200" y="776287"/>
            <a:ext cx="4511040" cy="5805083"/>
          </a:xfrm>
        </p:spPr>
        <p:txBody>
          <a:bodyPr>
            <a:normAutofit fontScale="92500" lnSpcReduction="10000"/>
          </a:bodyPr>
          <a:lstStyle/>
          <a:p>
            <a:pPr marL="109728" marR="0" lvl="0" indent="0" algn="ctr" defTabSz="914400" rtl="0" eaLnBrk="1" fontAlgn="auto" latinLnBrk="0" hangingPunct="1">
              <a:lnSpc>
                <a:spcPct val="100000"/>
              </a:lnSpc>
              <a:spcBef>
                <a:spcPts val="300"/>
              </a:spcBef>
              <a:spcAft>
                <a:spcPts val="0"/>
              </a:spcAft>
              <a:buClr>
                <a:srgbClr val="37A76F">
                  <a:lumMod val="75000"/>
                </a:srgbClr>
              </a:buClr>
              <a:buSzTx/>
              <a:buFont typeface="Georgia"/>
              <a:buNone/>
              <a:tabLst/>
              <a:defRPr/>
            </a:pPr>
            <a:r>
              <a:rPr kumimoji="0" lang="en-US" sz="2400" b="0" i="0" u="none" strike="noStrike" kern="1200" cap="none" spc="0" normalizeH="0" baseline="0" noProof="0" dirty="0">
                <a:ln>
                  <a:noFill/>
                </a:ln>
                <a:solidFill>
                  <a:srgbClr val="455F51"/>
                </a:solidFill>
                <a:effectLst/>
                <a:uLnTx/>
                <a:uFillTx/>
                <a:latin typeface="Calibri" panose="020F0502020204030204"/>
                <a:ea typeface="+mn-ea"/>
                <a:cs typeface="+mn-cs"/>
              </a:rPr>
              <a:t>Tree Vegetation Performance Standard Stem Density</a:t>
            </a:r>
          </a:p>
          <a:p>
            <a:pPr marL="109728" marR="0" lvl="0" indent="0" algn="ctr" defTabSz="914400" rtl="0" eaLnBrk="1" fontAlgn="auto" latinLnBrk="0" hangingPunct="1">
              <a:lnSpc>
                <a:spcPct val="100000"/>
              </a:lnSpc>
              <a:spcBef>
                <a:spcPts val="300"/>
              </a:spcBef>
              <a:spcAft>
                <a:spcPts val="0"/>
              </a:spcAft>
              <a:buClr>
                <a:srgbClr val="37A76F">
                  <a:lumMod val="75000"/>
                </a:srgbClr>
              </a:buClr>
              <a:buSzTx/>
              <a:buFont typeface="Georgia"/>
              <a:buNone/>
              <a:tabLst/>
              <a:defRPr/>
            </a:pPr>
            <a:endParaRPr kumimoji="0" lang="en-US" sz="1000" b="0" i="0" u="none" strike="noStrike" kern="1200" cap="none" spc="0" normalizeH="0" baseline="0" noProof="0" dirty="0">
              <a:ln>
                <a:noFill/>
              </a:ln>
              <a:solidFill>
                <a:srgbClr val="455F51"/>
              </a:solidFill>
              <a:effectLst/>
              <a:uLnTx/>
              <a:uFillTx/>
              <a:latin typeface="Calibri" panose="020F0502020204030204"/>
              <a:ea typeface="+mn-ea"/>
              <a:cs typeface="+mn-cs"/>
            </a:endParaRPr>
          </a:p>
          <a:p>
            <a:pPr marL="365760" marR="0" lvl="0" indent="-256032" algn="l" defTabSz="914400" rtl="0" eaLnBrk="1" fontAlgn="auto" latinLnBrk="0" hangingPunct="1">
              <a:lnSpc>
                <a:spcPct val="100000"/>
              </a:lnSpc>
              <a:spcBef>
                <a:spcPts val="300"/>
              </a:spcBef>
              <a:spcAft>
                <a:spcPts val="0"/>
              </a:spcAft>
              <a:buClr>
                <a:srgbClr val="37A76F">
                  <a:lumMod val="75000"/>
                </a:srgbClr>
              </a:buClr>
              <a:buSzTx/>
              <a:buFont typeface="Georgia"/>
              <a:buChar char="•"/>
              <a:tabLst/>
              <a:defRPr/>
            </a:pPr>
            <a:r>
              <a:rPr kumimoji="0" lang="en-US" sz="1600" b="0" i="0" u="none" strike="noStrike" kern="1200" cap="none" spc="0" normalizeH="0" baseline="0" noProof="0" dirty="0">
                <a:ln>
                  <a:noFill/>
                </a:ln>
                <a:solidFill>
                  <a:srgbClr val="455F51"/>
                </a:solidFill>
                <a:effectLst/>
                <a:uLnTx/>
                <a:uFillTx/>
                <a:latin typeface="Calibri" panose="020F0502020204030204"/>
                <a:ea typeface="+mn-ea"/>
                <a:cs typeface="+mn-cs"/>
              </a:rPr>
              <a:t>Sum number of live tree stems in each sample plot.</a:t>
            </a:r>
          </a:p>
          <a:p>
            <a:pPr marL="109728" marR="0" lvl="0" indent="0" algn="l" defTabSz="914400" rtl="0" eaLnBrk="1" fontAlgn="auto" latinLnBrk="0" hangingPunct="1">
              <a:lnSpc>
                <a:spcPct val="100000"/>
              </a:lnSpc>
              <a:spcBef>
                <a:spcPts val="300"/>
              </a:spcBef>
              <a:spcAft>
                <a:spcPts val="0"/>
              </a:spcAft>
              <a:buClr>
                <a:srgbClr val="37A76F">
                  <a:lumMod val="75000"/>
                </a:srgbClr>
              </a:buClr>
              <a:buSzTx/>
              <a:buFont typeface="Georgia"/>
              <a:buNone/>
              <a:tabLst/>
              <a:defRPr/>
            </a:pPr>
            <a:endParaRPr kumimoji="0" lang="en-US" sz="1600" b="0" i="0" u="none" strike="noStrike" kern="1200" cap="none" spc="0" normalizeH="0" baseline="0" noProof="0" dirty="0">
              <a:ln>
                <a:noFill/>
              </a:ln>
              <a:solidFill>
                <a:srgbClr val="455F51"/>
              </a:solidFill>
              <a:effectLst/>
              <a:uLnTx/>
              <a:uFillTx/>
              <a:latin typeface="Calibri" panose="020F0502020204030204"/>
              <a:ea typeface="+mn-ea"/>
              <a:cs typeface="+mn-cs"/>
            </a:endParaRPr>
          </a:p>
          <a:p>
            <a:pPr marL="365760" marR="0" lvl="0" indent="-256032" algn="l" defTabSz="914400" rtl="0" eaLnBrk="1" fontAlgn="auto" latinLnBrk="0" hangingPunct="1">
              <a:lnSpc>
                <a:spcPct val="100000"/>
              </a:lnSpc>
              <a:spcBef>
                <a:spcPts val="300"/>
              </a:spcBef>
              <a:spcAft>
                <a:spcPts val="0"/>
              </a:spcAft>
              <a:buClr>
                <a:srgbClr val="37A76F">
                  <a:lumMod val="75000"/>
                </a:srgbClr>
              </a:buClr>
              <a:buSzTx/>
              <a:buFont typeface="Georgia"/>
              <a:buChar char="•"/>
              <a:tabLst/>
              <a:defRPr/>
            </a:pPr>
            <a:r>
              <a:rPr kumimoji="0" lang="en-US" sz="1600" b="0" i="0" u="none" strike="noStrike" kern="1200" cap="none" spc="0" normalizeH="0" baseline="0" noProof="0" dirty="0">
                <a:ln>
                  <a:noFill/>
                </a:ln>
                <a:solidFill>
                  <a:srgbClr val="455F51"/>
                </a:solidFill>
                <a:effectLst/>
                <a:uLnTx/>
                <a:uFillTx/>
                <a:latin typeface="Calibri" panose="020F0502020204030204"/>
                <a:ea typeface="+mn-ea"/>
                <a:cs typeface="+mn-cs"/>
              </a:rPr>
              <a:t>Add the number of stems in each sample plot and divide by the total the number of plots to find the mean number of stems / plot for the transect.</a:t>
            </a:r>
          </a:p>
          <a:p>
            <a:pPr marL="365760" marR="0" lvl="0" indent="-256032" algn="l" defTabSz="914400" rtl="0" eaLnBrk="1" fontAlgn="auto" latinLnBrk="0" hangingPunct="1">
              <a:lnSpc>
                <a:spcPct val="100000"/>
              </a:lnSpc>
              <a:spcBef>
                <a:spcPts val="300"/>
              </a:spcBef>
              <a:spcAft>
                <a:spcPts val="0"/>
              </a:spcAft>
              <a:buClr>
                <a:srgbClr val="37A76F">
                  <a:lumMod val="75000"/>
                </a:srgbClr>
              </a:buClr>
              <a:buSzTx/>
              <a:buFont typeface="Georgia"/>
              <a:buChar char="•"/>
              <a:tabLst/>
              <a:defRPr/>
            </a:pPr>
            <a:endParaRPr kumimoji="0" lang="en-US" sz="1600" b="0" i="0" u="none" strike="noStrike" kern="1200" cap="none" spc="0" normalizeH="0" baseline="0" noProof="0" dirty="0">
              <a:ln>
                <a:noFill/>
              </a:ln>
              <a:solidFill>
                <a:srgbClr val="455F51"/>
              </a:solidFill>
              <a:effectLst/>
              <a:uLnTx/>
              <a:uFillTx/>
              <a:latin typeface="Calibri" panose="020F0502020204030204"/>
              <a:ea typeface="+mn-ea"/>
              <a:cs typeface="+mn-cs"/>
            </a:endParaRPr>
          </a:p>
          <a:p>
            <a:pPr marL="365760" marR="0" lvl="0" indent="-256032" algn="l" defTabSz="914400" rtl="0" eaLnBrk="1" fontAlgn="auto" latinLnBrk="0" hangingPunct="1">
              <a:lnSpc>
                <a:spcPct val="100000"/>
              </a:lnSpc>
              <a:spcBef>
                <a:spcPts val="300"/>
              </a:spcBef>
              <a:spcAft>
                <a:spcPts val="0"/>
              </a:spcAft>
              <a:buClr>
                <a:srgbClr val="37A76F">
                  <a:lumMod val="75000"/>
                </a:srgbClr>
              </a:buClr>
              <a:buSzTx/>
              <a:buFont typeface="Georgia"/>
              <a:buChar char="•"/>
              <a:tabLst/>
              <a:defRPr/>
            </a:pPr>
            <a:r>
              <a:rPr kumimoji="0" lang="en-US" sz="1600" b="0" i="0" u="none" strike="noStrike" kern="1200" cap="none" spc="0" normalizeH="0" baseline="0" noProof="0" dirty="0">
                <a:ln>
                  <a:noFill/>
                </a:ln>
                <a:solidFill>
                  <a:srgbClr val="455F51"/>
                </a:solidFill>
                <a:effectLst/>
                <a:uLnTx/>
                <a:uFillTx/>
                <a:latin typeface="Calibri" panose="020F0502020204030204"/>
                <a:ea typeface="+mn-ea"/>
                <a:cs typeface="+mn-cs"/>
              </a:rPr>
              <a:t>Divide the square feet area of the sample plot (~ 304 sq. ft.) by the square feet in one acre (43560 sq. ft.) to derive the percent of an acre represented by the sample plot.</a:t>
            </a:r>
          </a:p>
          <a:p>
            <a:pPr marL="365760" marR="0" lvl="0" indent="-256032" algn="l" defTabSz="914400" rtl="0" eaLnBrk="1" fontAlgn="auto" latinLnBrk="0" hangingPunct="1">
              <a:lnSpc>
                <a:spcPct val="100000"/>
              </a:lnSpc>
              <a:spcBef>
                <a:spcPts val="300"/>
              </a:spcBef>
              <a:spcAft>
                <a:spcPts val="0"/>
              </a:spcAft>
              <a:buClr>
                <a:srgbClr val="37A76F">
                  <a:lumMod val="75000"/>
                </a:srgbClr>
              </a:buClr>
              <a:buSzTx/>
              <a:buFont typeface="Georgia"/>
              <a:buChar char="•"/>
              <a:tabLst/>
              <a:defRPr/>
            </a:pPr>
            <a:endParaRPr kumimoji="0" lang="en-US" sz="1600" b="0" i="0" u="none" strike="noStrike" kern="1200" cap="none" spc="0" normalizeH="0" baseline="0" noProof="0" dirty="0">
              <a:ln>
                <a:noFill/>
              </a:ln>
              <a:solidFill>
                <a:srgbClr val="455F51"/>
              </a:solidFill>
              <a:effectLst/>
              <a:uLnTx/>
              <a:uFillTx/>
              <a:latin typeface="Calibri" panose="020F0502020204030204"/>
              <a:ea typeface="+mn-ea"/>
              <a:cs typeface="+mn-cs"/>
            </a:endParaRPr>
          </a:p>
          <a:p>
            <a:pPr marL="365760" marR="0" lvl="0" indent="-256032" algn="l" defTabSz="914400" rtl="0" eaLnBrk="1" fontAlgn="auto" latinLnBrk="0" hangingPunct="1">
              <a:lnSpc>
                <a:spcPct val="100000"/>
              </a:lnSpc>
              <a:spcBef>
                <a:spcPts val="300"/>
              </a:spcBef>
              <a:spcAft>
                <a:spcPts val="0"/>
              </a:spcAft>
              <a:buClr>
                <a:srgbClr val="37A76F">
                  <a:lumMod val="75000"/>
                </a:srgbClr>
              </a:buClr>
              <a:buSzTx/>
              <a:buFont typeface="Georgia"/>
              <a:buChar char="•"/>
              <a:tabLst/>
              <a:defRPr/>
            </a:pPr>
            <a:r>
              <a:rPr kumimoji="0" lang="en-US" sz="1600" b="0" i="0" u="none" strike="noStrike" kern="1200" cap="none" spc="0" normalizeH="0" baseline="0" noProof="0" dirty="0">
                <a:ln>
                  <a:noFill/>
                </a:ln>
                <a:solidFill>
                  <a:srgbClr val="455F51"/>
                </a:solidFill>
                <a:effectLst/>
                <a:uLnTx/>
                <a:uFillTx/>
                <a:latin typeface="Calibri" panose="020F0502020204030204"/>
                <a:ea typeface="+mn-ea"/>
                <a:cs typeface="+mn-cs"/>
              </a:rPr>
              <a:t>Divide the mean number of stems derived in step 2 by the sample plot percentage derived in step 3 to derive an estimate of mean stems per acre for the transect.</a:t>
            </a:r>
          </a:p>
          <a:p>
            <a:pPr marL="365760" marR="0" lvl="0" indent="-256032" algn="l" defTabSz="914400" rtl="0" eaLnBrk="1" fontAlgn="auto" latinLnBrk="0" hangingPunct="1">
              <a:lnSpc>
                <a:spcPct val="100000"/>
              </a:lnSpc>
              <a:spcBef>
                <a:spcPts val="300"/>
              </a:spcBef>
              <a:spcAft>
                <a:spcPts val="0"/>
              </a:spcAft>
              <a:buClr>
                <a:srgbClr val="37A76F">
                  <a:lumMod val="75000"/>
                </a:srgbClr>
              </a:buClr>
              <a:buSzTx/>
              <a:buFont typeface="Georgia"/>
              <a:buChar char="•"/>
              <a:tabLst/>
              <a:defRPr/>
            </a:pPr>
            <a:endParaRPr kumimoji="0" lang="en-US" sz="1600" b="0" i="0" u="none" strike="noStrike" kern="1200" cap="none" spc="0" normalizeH="0" baseline="0" noProof="0" dirty="0">
              <a:ln>
                <a:noFill/>
              </a:ln>
              <a:solidFill>
                <a:srgbClr val="455F51"/>
              </a:solidFill>
              <a:effectLst/>
              <a:uLnTx/>
              <a:uFillTx/>
              <a:latin typeface="Calibri" panose="020F0502020204030204"/>
              <a:ea typeface="+mn-ea"/>
              <a:cs typeface="+mn-cs"/>
            </a:endParaRPr>
          </a:p>
          <a:p>
            <a:pPr marL="109728" marR="0" lvl="0" indent="0" algn="l" defTabSz="914400" rtl="0" eaLnBrk="1" fontAlgn="auto" latinLnBrk="0" hangingPunct="1">
              <a:lnSpc>
                <a:spcPct val="100000"/>
              </a:lnSpc>
              <a:spcBef>
                <a:spcPts val="300"/>
              </a:spcBef>
              <a:spcAft>
                <a:spcPts val="0"/>
              </a:spcAft>
              <a:buClr>
                <a:srgbClr val="37A76F">
                  <a:lumMod val="75000"/>
                </a:srgbClr>
              </a:buClr>
              <a:buSzTx/>
              <a:buNone/>
              <a:tabLst/>
              <a:defRPr/>
            </a:pPr>
            <a:r>
              <a:rPr lang="en-US" sz="1600" dirty="0">
                <a:solidFill>
                  <a:srgbClr val="455F51"/>
                </a:solidFill>
                <a:latin typeface="Calibri" panose="020F0502020204030204"/>
              </a:rPr>
              <a:t>Note: Generally, it is recommended that tree and shrub stem density metrics at least initially be calculated independently. They can then be aggregated in a later series of steps if necessary.</a:t>
            </a:r>
          </a:p>
          <a:p>
            <a:pPr marL="365760" marR="0" lvl="0" indent="-256032" algn="l" defTabSz="914400" rtl="0" eaLnBrk="1" fontAlgn="auto" latinLnBrk="0" hangingPunct="1">
              <a:lnSpc>
                <a:spcPct val="100000"/>
              </a:lnSpc>
              <a:spcBef>
                <a:spcPts val="300"/>
              </a:spcBef>
              <a:spcAft>
                <a:spcPts val="0"/>
              </a:spcAft>
              <a:buClr>
                <a:srgbClr val="37A76F">
                  <a:lumMod val="75000"/>
                </a:srgbClr>
              </a:buClr>
              <a:buSzTx/>
              <a:buFont typeface="Georgia"/>
              <a:buChar char="•"/>
              <a:tabLst/>
              <a:defRPr/>
            </a:pPr>
            <a:endParaRPr kumimoji="0" lang="en-US" sz="1600" b="0" i="0" u="none" strike="noStrike" kern="1200" cap="none" spc="0" normalizeH="0" baseline="0" noProof="0" dirty="0">
              <a:ln>
                <a:noFill/>
              </a:ln>
              <a:solidFill>
                <a:srgbClr val="455F51"/>
              </a:solidFill>
              <a:effectLst/>
              <a:uLnTx/>
              <a:uFillTx/>
              <a:latin typeface="Calibri" panose="020F0502020204030204"/>
              <a:ea typeface="+mn-ea"/>
              <a:cs typeface="+mn-cs"/>
            </a:endParaRPr>
          </a:p>
        </p:txBody>
      </p:sp>
      <p:graphicFrame>
        <p:nvGraphicFramePr>
          <p:cNvPr id="5" name="Table 4">
            <a:extLst>
              <a:ext uri="{FF2B5EF4-FFF2-40B4-BE49-F238E27FC236}">
                <a16:creationId xmlns:a16="http://schemas.microsoft.com/office/drawing/2014/main" id="{BD9CB006-B1DE-4D8B-91BF-9C8A8681692D}"/>
              </a:ext>
            </a:extLst>
          </p:cNvPr>
          <p:cNvGraphicFramePr>
            <a:graphicFrameLocks noGrp="1"/>
          </p:cNvGraphicFramePr>
          <p:nvPr>
            <p:extLst>
              <p:ext uri="{D42A27DB-BD31-4B8C-83A1-F6EECF244321}">
                <p14:modId xmlns:p14="http://schemas.microsoft.com/office/powerpoint/2010/main" val="2334175256"/>
              </p:ext>
            </p:extLst>
          </p:nvPr>
        </p:nvGraphicFramePr>
        <p:xfrm>
          <a:off x="4882101" y="776280"/>
          <a:ext cx="7187981" cy="3980145"/>
        </p:xfrm>
        <a:graphic>
          <a:graphicData uri="http://schemas.openxmlformats.org/drawingml/2006/table">
            <a:tbl>
              <a:tblPr>
                <a:tableStyleId>{3B4B98B0-60AC-42C2-AFA5-B58CD77FA1E5}</a:tableStyleId>
              </a:tblPr>
              <a:tblGrid>
                <a:gridCol w="1400864">
                  <a:extLst>
                    <a:ext uri="{9D8B030D-6E8A-4147-A177-3AD203B41FA5}">
                      <a16:colId xmlns:a16="http://schemas.microsoft.com/office/drawing/2014/main" val="502818083"/>
                    </a:ext>
                  </a:extLst>
                </a:gridCol>
                <a:gridCol w="1447754">
                  <a:extLst>
                    <a:ext uri="{9D8B030D-6E8A-4147-A177-3AD203B41FA5}">
                      <a16:colId xmlns:a16="http://schemas.microsoft.com/office/drawing/2014/main" val="4242545920"/>
                    </a:ext>
                  </a:extLst>
                </a:gridCol>
                <a:gridCol w="556827">
                  <a:extLst>
                    <a:ext uri="{9D8B030D-6E8A-4147-A177-3AD203B41FA5}">
                      <a16:colId xmlns:a16="http://schemas.microsoft.com/office/drawing/2014/main" val="2501913862"/>
                    </a:ext>
                  </a:extLst>
                </a:gridCol>
                <a:gridCol w="375128">
                  <a:extLst>
                    <a:ext uri="{9D8B030D-6E8A-4147-A177-3AD203B41FA5}">
                      <a16:colId xmlns:a16="http://schemas.microsoft.com/office/drawing/2014/main" val="3696262282"/>
                    </a:ext>
                  </a:extLst>
                </a:gridCol>
                <a:gridCol w="375128">
                  <a:extLst>
                    <a:ext uri="{9D8B030D-6E8A-4147-A177-3AD203B41FA5}">
                      <a16:colId xmlns:a16="http://schemas.microsoft.com/office/drawing/2014/main" val="1906698259"/>
                    </a:ext>
                  </a:extLst>
                </a:gridCol>
                <a:gridCol w="375128">
                  <a:extLst>
                    <a:ext uri="{9D8B030D-6E8A-4147-A177-3AD203B41FA5}">
                      <a16:colId xmlns:a16="http://schemas.microsoft.com/office/drawing/2014/main" val="2450419322"/>
                    </a:ext>
                  </a:extLst>
                </a:gridCol>
                <a:gridCol w="375128">
                  <a:extLst>
                    <a:ext uri="{9D8B030D-6E8A-4147-A177-3AD203B41FA5}">
                      <a16:colId xmlns:a16="http://schemas.microsoft.com/office/drawing/2014/main" val="1025187586"/>
                    </a:ext>
                  </a:extLst>
                </a:gridCol>
                <a:gridCol w="390756">
                  <a:extLst>
                    <a:ext uri="{9D8B030D-6E8A-4147-A177-3AD203B41FA5}">
                      <a16:colId xmlns:a16="http://schemas.microsoft.com/office/drawing/2014/main" val="3917358365"/>
                    </a:ext>
                  </a:extLst>
                </a:gridCol>
                <a:gridCol w="390756">
                  <a:extLst>
                    <a:ext uri="{9D8B030D-6E8A-4147-A177-3AD203B41FA5}">
                      <a16:colId xmlns:a16="http://schemas.microsoft.com/office/drawing/2014/main" val="3790855439"/>
                    </a:ext>
                  </a:extLst>
                </a:gridCol>
                <a:gridCol w="375128">
                  <a:extLst>
                    <a:ext uri="{9D8B030D-6E8A-4147-A177-3AD203B41FA5}">
                      <a16:colId xmlns:a16="http://schemas.microsoft.com/office/drawing/2014/main" val="2870561296"/>
                    </a:ext>
                  </a:extLst>
                </a:gridCol>
                <a:gridCol w="375128">
                  <a:extLst>
                    <a:ext uri="{9D8B030D-6E8A-4147-A177-3AD203B41FA5}">
                      <a16:colId xmlns:a16="http://schemas.microsoft.com/office/drawing/2014/main" val="3412218569"/>
                    </a:ext>
                  </a:extLst>
                </a:gridCol>
                <a:gridCol w="375128">
                  <a:extLst>
                    <a:ext uri="{9D8B030D-6E8A-4147-A177-3AD203B41FA5}">
                      <a16:colId xmlns:a16="http://schemas.microsoft.com/office/drawing/2014/main" val="121146861"/>
                    </a:ext>
                  </a:extLst>
                </a:gridCol>
                <a:gridCol w="375128">
                  <a:extLst>
                    <a:ext uri="{9D8B030D-6E8A-4147-A177-3AD203B41FA5}">
                      <a16:colId xmlns:a16="http://schemas.microsoft.com/office/drawing/2014/main" val="2319901671"/>
                    </a:ext>
                  </a:extLst>
                </a:gridCol>
              </a:tblGrid>
              <a:tr h="260952">
                <a:tc>
                  <a:txBody>
                    <a:bodyPr/>
                    <a:lstStyle/>
                    <a:p>
                      <a:pPr algn="l" fontAlgn="b"/>
                      <a:r>
                        <a:rPr lang="en-US" sz="1300" u="none" strike="noStrike" dirty="0">
                          <a:effectLst/>
                        </a:rPr>
                        <a:t>Linnton Mill Mitigation Bank </a:t>
                      </a:r>
                      <a:endParaRPr lang="en-US" sz="1300" b="0" i="0" u="none" strike="noStrike" dirty="0">
                        <a:solidFill>
                          <a:srgbClr val="000000"/>
                        </a:solidFill>
                        <a:effectLst/>
                        <a:latin typeface="Times New Roman" panose="02020603050405020304" pitchFamily="18" charset="0"/>
                      </a:endParaRPr>
                    </a:p>
                  </a:txBody>
                  <a:tcPr marL="8955" marR="8955" marT="8955" marB="0" anchor="b"/>
                </a:tc>
                <a:tc gridSpan="2">
                  <a:txBody>
                    <a:bodyPr/>
                    <a:lstStyle/>
                    <a:p>
                      <a:pPr algn="l" fontAlgn="b"/>
                      <a:r>
                        <a:rPr lang="en-US" sz="1100" u="none" strike="noStrike" dirty="0">
                          <a:effectLst/>
                        </a:rPr>
                        <a:t>Vegetation Performance Data - Forested Zone</a:t>
                      </a:r>
                      <a:endParaRPr lang="en-US" sz="1100" b="0" i="0" u="none" strike="noStrike" dirty="0">
                        <a:solidFill>
                          <a:srgbClr val="000000"/>
                        </a:solidFill>
                        <a:effectLst/>
                        <a:latin typeface="Times New Roman" panose="02020603050405020304" pitchFamily="18" charset="0"/>
                      </a:endParaRPr>
                    </a:p>
                  </a:txBody>
                  <a:tcPr marL="8955" marR="8955" marT="8955" marB="0" anchor="b"/>
                </a:tc>
                <a:tc hMerge="1">
                  <a:txBody>
                    <a:bodyPr/>
                    <a:lstStyle/>
                    <a:p>
                      <a:endParaRPr lang="en-US"/>
                    </a:p>
                  </a:txBody>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gridSpan="4">
                  <a:txBody>
                    <a:bodyPr/>
                    <a:lstStyle/>
                    <a:p>
                      <a:pPr algn="l" fontAlgn="b"/>
                      <a:r>
                        <a:rPr lang="en-US" sz="1100" u="none" strike="noStrike" dirty="0">
                          <a:effectLst/>
                        </a:rPr>
                        <a:t>Trees and Shrubs - Stem Counts</a:t>
                      </a:r>
                      <a:endParaRPr lang="en-US" sz="1100" b="0" i="0" u="none" strike="noStrike" dirty="0">
                        <a:solidFill>
                          <a:srgbClr val="000000"/>
                        </a:solidFill>
                        <a:effectLst/>
                        <a:latin typeface="Times New Roman" panose="02020603050405020304" pitchFamily="18" charset="0"/>
                      </a:endParaRPr>
                    </a:p>
                  </a:txBody>
                  <a:tcPr marL="8955" marR="8955" marT="8955"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41578808"/>
                  </a:ext>
                </a:extLst>
              </a:tr>
              <a:tr h="260952">
                <a:tc>
                  <a:txBody>
                    <a:bodyPr/>
                    <a:lstStyle/>
                    <a:p>
                      <a:pPr algn="l" fontAlgn="b"/>
                      <a:r>
                        <a:rPr lang="en-US" sz="1300" u="none" strike="noStrike" dirty="0">
                          <a:effectLst/>
                        </a:rPr>
                        <a:t>Tree</a:t>
                      </a:r>
                      <a:endParaRPr lang="en-US" sz="1300" b="0" i="0" u="none" strike="noStrike" dirty="0">
                        <a:solidFill>
                          <a:srgbClr val="000000"/>
                        </a:solidFill>
                        <a:effectLst/>
                        <a:latin typeface="Times New Roman" panose="02020603050405020304" pitchFamily="18"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Times New Roman" panose="02020603050405020304" pitchFamily="18"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100" u="none" strike="noStrike" dirty="0">
                          <a:effectLst/>
                        </a:rPr>
                        <a:t> </a:t>
                      </a:r>
                      <a:endParaRPr lang="en-US" sz="1100" b="0" i="0" u="none" strike="noStrike" dirty="0">
                        <a:solidFill>
                          <a:srgbClr val="000000"/>
                        </a:solidFill>
                        <a:effectLst/>
                        <a:latin typeface="Times New Roman" panose="02020603050405020304" pitchFamily="18"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gridSpan="2">
                  <a:txBody>
                    <a:bodyPr/>
                    <a:lstStyle/>
                    <a:p>
                      <a:pPr algn="l" fontAlgn="b"/>
                      <a:r>
                        <a:rPr lang="en-US" sz="1300" u="none" strike="noStrike" dirty="0">
                          <a:effectLst/>
                        </a:rPr>
                        <a:t>Sample Plots</a:t>
                      </a:r>
                      <a:endParaRPr lang="en-US" sz="1300" b="0" i="0" u="none" strike="noStrike" dirty="0">
                        <a:solidFill>
                          <a:srgbClr val="000000"/>
                        </a:solidFill>
                        <a:effectLst/>
                        <a:latin typeface="Times New Roman" panose="02020603050405020304" pitchFamily="18" charset="0"/>
                      </a:endParaRPr>
                    </a:p>
                  </a:txBody>
                  <a:tcPr marL="8955" marR="8955" marT="8955" marB="0" anchor="b"/>
                </a:tc>
                <a:tc hMerge="1">
                  <a:txBody>
                    <a:bodyPr/>
                    <a:lstStyle/>
                    <a:p>
                      <a:endParaRPr lang="en-US"/>
                    </a:p>
                  </a:txBody>
                  <a:tcPr/>
                </a:tc>
                <a:extLst>
                  <a:ext uri="{0D108BD9-81ED-4DB2-BD59-A6C34878D82A}">
                    <a16:rowId xmlns:a16="http://schemas.microsoft.com/office/drawing/2014/main" val="2981862420"/>
                  </a:ext>
                </a:extLst>
              </a:tr>
              <a:tr h="113729">
                <a:tc>
                  <a:txBody>
                    <a:bodyPr/>
                    <a:lstStyle/>
                    <a:p>
                      <a:pPr algn="l" fontAlgn="b"/>
                      <a:r>
                        <a:rPr lang="en-US" sz="1100" u="none" strike="noStrike" dirty="0">
                          <a:effectLst/>
                        </a:rPr>
                        <a:t>Common</a:t>
                      </a:r>
                      <a:endParaRPr lang="en-US" sz="1100" b="0" i="0" u="none" strike="noStrike" dirty="0">
                        <a:solidFill>
                          <a:srgbClr val="000000"/>
                        </a:solidFill>
                        <a:effectLst/>
                        <a:latin typeface="Times New Roman" panose="02020603050405020304" pitchFamily="18" charset="0"/>
                      </a:endParaRPr>
                    </a:p>
                  </a:txBody>
                  <a:tcPr marL="8955" marR="8955" marT="8955" marB="0" anchor="b"/>
                </a:tc>
                <a:tc>
                  <a:txBody>
                    <a:bodyPr/>
                    <a:lstStyle/>
                    <a:p>
                      <a:pPr algn="l" fontAlgn="b"/>
                      <a:r>
                        <a:rPr lang="en-US" sz="1100" u="none" strike="noStrike" dirty="0">
                          <a:effectLst/>
                        </a:rPr>
                        <a:t>Latin</a:t>
                      </a:r>
                      <a:endParaRPr lang="en-US" sz="1100" b="0" i="0" u="none" strike="noStrike" dirty="0">
                        <a:solidFill>
                          <a:srgbClr val="000000"/>
                        </a:solidFill>
                        <a:effectLst/>
                        <a:latin typeface="Times New Roman" panose="02020603050405020304" pitchFamily="18" charset="0"/>
                      </a:endParaRPr>
                    </a:p>
                  </a:txBody>
                  <a:tcPr marL="8955" marR="8955" marT="8955" marB="0" anchor="b"/>
                </a:tc>
                <a:tc>
                  <a:txBody>
                    <a:bodyPr/>
                    <a:lstStyle/>
                    <a:p>
                      <a:pPr algn="ct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ctr" fontAlgn="b"/>
                      <a:r>
                        <a:rPr lang="en-US" sz="1000" u="none" strike="noStrike" dirty="0">
                          <a:effectLst/>
                        </a:rPr>
                        <a:t>2</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ctr" fontAlgn="b"/>
                      <a:r>
                        <a:rPr lang="en-US" sz="1000" u="none" strike="noStrike" dirty="0">
                          <a:effectLst/>
                        </a:rPr>
                        <a:t>3</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ctr" fontAlgn="b"/>
                      <a:r>
                        <a:rPr lang="en-US" sz="1000" u="none" strike="noStrike" dirty="0">
                          <a:effectLst/>
                        </a:rPr>
                        <a:t>4</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ctr" fontAlgn="b"/>
                      <a:r>
                        <a:rPr lang="en-US" sz="1000" u="none" strike="noStrike" dirty="0">
                          <a:effectLst/>
                        </a:rPr>
                        <a:t>5</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ctr" fontAlgn="b"/>
                      <a:r>
                        <a:rPr lang="en-US" sz="1000" u="none" strike="noStrike" dirty="0">
                          <a:effectLst/>
                        </a:rPr>
                        <a:t>6</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ctr" fontAlgn="b"/>
                      <a:r>
                        <a:rPr lang="en-US" sz="1000" u="none" strike="noStrike" dirty="0">
                          <a:effectLst/>
                        </a:rPr>
                        <a:t>7</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ctr" fontAlgn="b"/>
                      <a:r>
                        <a:rPr lang="en-US" sz="1000" u="none" strike="noStrike" dirty="0">
                          <a:effectLst/>
                        </a:rPr>
                        <a:t>8</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ctr" fontAlgn="b"/>
                      <a:r>
                        <a:rPr lang="en-US" sz="1000" u="none" strike="noStrike" dirty="0">
                          <a:effectLst/>
                        </a:rPr>
                        <a:t>9</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ctr" fontAlgn="b"/>
                      <a:r>
                        <a:rPr lang="en-US" sz="1000" u="none" strike="noStrike" dirty="0">
                          <a:effectLst/>
                        </a:rPr>
                        <a:t>10</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ctr" fontAlgn="b"/>
                      <a:r>
                        <a:rPr lang="en-US" sz="1000" u="none" strike="noStrike" dirty="0">
                          <a:effectLst/>
                        </a:rPr>
                        <a:t>11</a:t>
                      </a:r>
                      <a:endParaRPr lang="en-US" sz="1000" b="0" i="0" u="none" strike="noStrike" dirty="0">
                        <a:solidFill>
                          <a:srgbClr val="000000"/>
                        </a:solidFill>
                        <a:effectLst/>
                        <a:latin typeface="Calibri" panose="020F0502020204030204" pitchFamily="34" charset="0"/>
                      </a:endParaRPr>
                    </a:p>
                  </a:txBody>
                  <a:tcPr marL="8955" marR="8955" marT="8955" marB="0" anchor="b"/>
                </a:tc>
                <a:extLst>
                  <a:ext uri="{0D108BD9-81ED-4DB2-BD59-A6C34878D82A}">
                    <a16:rowId xmlns:a16="http://schemas.microsoft.com/office/drawing/2014/main" val="173322078"/>
                  </a:ext>
                </a:extLst>
              </a:tr>
              <a:tr h="113729">
                <a:tc>
                  <a:txBody>
                    <a:bodyPr/>
                    <a:lstStyle/>
                    <a:p>
                      <a:pPr algn="l" fontAlgn="b"/>
                      <a:r>
                        <a:rPr lang="en-US" sz="1100" u="none" strike="noStrike" dirty="0">
                          <a:effectLst/>
                        </a:rPr>
                        <a:t>Big leaf maple</a:t>
                      </a:r>
                      <a:endParaRPr lang="en-US" sz="1100" b="0" i="0" u="none" strike="noStrike" dirty="0">
                        <a:solidFill>
                          <a:srgbClr val="000000"/>
                        </a:solidFill>
                        <a:effectLst/>
                        <a:latin typeface="Times New Roman" panose="02020603050405020304" pitchFamily="18" charset="0"/>
                      </a:endParaRPr>
                    </a:p>
                  </a:txBody>
                  <a:tcPr marL="8955" marR="8955" marT="8955" marB="0" anchor="b"/>
                </a:tc>
                <a:tc>
                  <a:txBody>
                    <a:bodyPr/>
                    <a:lstStyle/>
                    <a:p>
                      <a:pPr algn="l" fontAlgn="b"/>
                      <a:r>
                        <a:rPr lang="en-US" sz="1100" u="none" strike="noStrike" dirty="0">
                          <a:effectLst/>
                        </a:rPr>
                        <a:t>Acer macrophylum</a:t>
                      </a:r>
                      <a:endParaRPr lang="en-US" sz="1100" b="0" i="1" u="none" strike="noStrike" dirty="0">
                        <a:solidFill>
                          <a:srgbClr val="000000"/>
                        </a:solidFill>
                        <a:effectLst/>
                        <a:latin typeface="Times New Roman" panose="02020603050405020304" pitchFamily="18" charset="0"/>
                      </a:endParaRPr>
                    </a:p>
                  </a:txBody>
                  <a:tcPr marL="8955" marR="8955" marT="8955" marB="0" anchor="b"/>
                </a:tc>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extLst>
                  <a:ext uri="{0D108BD9-81ED-4DB2-BD59-A6C34878D82A}">
                    <a16:rowId xmlns:a16="http://schemas.microsoft.com/office/drawing/2014/main" val="451765588"/>
                  </a:ext>
                </a:extLst>
              </a:tr>
              <a:tr h="113729">
                <a:tc>
                  <a:txBody>
                    <a:bodyPr/>
                    <a:lstStyle/>
                    <a:p>
                      <a:pPr algn="l" fontAlgn="b"/>
                      <a:r>
                        <a:rPr lang="en-US" sz="1100" u="none" strike="noStrike" dirty="0">
                          <a:effectLst/>
                        </a:rPr>
                        <a:t>Bitter cherry</a:t>
                      </a:r>
                      <a:endParaRPr lang="en-US" sz="1100" b="0" i="0" u="none" strike="noStrike" dirty="0">
                        <a:solidFill>
                          <a:srgbClr val="000000"/>
                        </a:solidFill>
                        <a:effectLst/>
                        <a:latin typeface="Times New Roman" panose="02020603050405020304" pitchFamily="18" charset="0"/>
                      </a:endParaRPr>
                    </a:p>
                  </a:txBody>
                  <a:tcPr marL="8955" marR="8955" marT="8955" marB="0" anchor="b"/>
                </a:tc>
                <a:tc>
                  <a:txBody>
                    <a:bodyPr/>
                    <a:lstStyle/>
                    <a:p>
                      <a:pPr algn="l" fontAlgn="b"/>
                      <a:r>
                        <a:rPr lang="en-US" sz="1100" u="none" strike="noStrike" dirty="0">
                          <a:effectLst/>
                        </a:rPr>
                        <a:t>Prunus emarginata</a:t>
                      </a:r>
                      <a:endParaRPr lang="en-US" sz="1100" b="0" i="1" u="none" strike="noStrike" dirty="0">
                        <a:solidFill>
                          <a:srgbClr val="000000"/>
                        </a:solidFill>
                        <a:effectLst/>
                        <a:latin typeface="Times New Roman" panose="02020603050405020304" pitchFamily="18"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extLst>
                  <a:ext uri="{0D108BD9-81ED-4DB2-BD59-A6C34878D82A}">
                    <a16:rowId xmlns:a16="http://schemas.microsoft.com/office/drawing/2014/main" val="3735059724"/>
                  </a:ext>
                </a:extLst>
              </a:tr>
              <a:tr h="221693">
                <a:tc>
                  <a:txBody>
                    <a:bodyPr/>
                    <a:lstStyle/>
                    <a:p>
                      <a:pPr algn="l" fontAlgn="b"/>
                      <a:r>
                        <a:rPr lang="en-US" sz="1100" u="none" strike="noStrike" dirty="0">
                          <a:effectLst/>
                        </a:rPr>
                        <a:t>Black cottonwood</a:t>
                      </a:r>
                      <a:endParaRPr lang="en-US" sz="1100" b="0" i="0" u="none" strike="noStrike" dirty="0">
                        <a:solidFill>
                          <a:srgbClr val="000000"/>
                        </a:solidFill>
                        <a:effectLst/>
                        <a:latin typeface="Times New Roman" panose="02020603050405020304" pitchFamily="18" charset="0"/>
                      </a:endParaRPr>
                    </a:p>
                  </a:txBody>
                  <a:tcPr marL="8955" marR="8955" marT="8955" marB="0" anchor="b"/>
                </a:tc>
                <a:tc>
                  <a:txBody>
                    <a:bodyPr/>
                    <a:lstStyle/>
                    <a:p>
                      <a:pPr algn="l" fontAlgn="b"/>
                      <a:r>
                        <a:rPr lang="en-US" sz="1100" u="none" strike="noStrike" dirty="0">
                          <a:effectLst/>
                        </a:rPr>
                        <a:t>Populus balsamifera spp trichocarpa</a:t>
                      </a:r>
                      <a:endParaRPr lang="en-US" sz="1100" b="0" i="1" u="none" strike="noStrike" dirty="0">
                        <a:solidFill>
                          <a:srgbClr val="000000"/>
                        </a:solidFill>
                        <a:effectLst/>
                        <a:latin typeface="Times New Roman" panose="02020603050405020304" pitchFamily="18"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r" fontAlgn="b"/>
                      <a:r>
                        <a:rPr lang="en-US" sz="1000" u="none" strike="noStrike" dirty="0">
                          <a:effectLst/>
                        </a:rPr>
                        <a:t>2</a:t>
                      </a:r>
                      <a:endParaRPr lang="en-US" sz="1000" b="0" i="0" u="none" strike="noStrike" dirty="0">
                        <a:solidFill>
                          <a:srgbClr val="000000"/>
                        </a:solidFill>
                        <a:effectLst/>
                        <a:latin typeface="Calibri" panose="020F0502020204030204" pitchFamily="34" charset="0"/>
                      </a:endParaRPr>
                    </a:p>
                  </a:txBody>
                  <a:tcPr marL="8955" marR="8955" marT="8955" marB="0" anchor="b"/>
                </a:tc>
                <a:extLst>
                  <a:ext uri="{0D108BD9-81ED-4DB2-BD59-A6C34878D82A}">
                    <a16:rowId xmlns:a16="http://schemas.microsoft.com/office/drawing/2014/main" val="2821049784"/>
                  </a:ext>
                </a:extLst>
              </a:tr>
              <a:tr h="113729">
                <a:tc>
                  <a:txBody>
                    <a:bodyPr/>
                    <a:lstStyle/>
                    <a:p>
                      <a:pPr algn="l" fontAlgn="b"/>
                      <a:r>
                        <a:rPr lang="en-US" sz="1100" u="none" strike="noStrike" dirty="0">
                          <a:effectLst/>
                        </a:rPr>
                        <a:t>Black hawthorn</a:t>
                      </a:r>
                      <a:endParaRPr lang="en-US" sz="1100" b="0" i="0" u="none" strike="noStrike" dirty="0">
                        <a:solidFill>
                          <a:srgbClr val="000000"/>
                        </a:solidFill>
                        <a:effectLst/>
                        <a:latin typeface="Times New Roman" panose="02020603050405020304" pitchFamily="18" charset="0"/>
                      </a:endParaRPr>
                    </a:p>
                  </a:txBody>
                  <a:tcPr marL="8955" marR="8955" marT="8955" marB="0" anchor="b"/>
                </a:tc>
                <a:tc>
                  <a:txBody>
                    <a:bodyPr/>
                    <a:lstStyle/>
                    <a:p>
                      <a:pPr algn="l" fontAlgn="b"/>
                      <a:r>
                        <a:rPr lang="en-US" sz="1100" u="none" strike="noStrike" dirty="0">
                          <a:effectLst/>
                        </a:rPr>
                        <a:t>Crataegus douglassii</a:t>
                      </a:r>
                      <a:endParaRPr lang="en-US" sz="1100" b="0" i="1" u="none" strike="noStrike" dirty="0">
                        <a:solidFill>
                          <a:srgbClr val="000000"/>
                        </a:solidFill>
                        <a:effectLst/>
                        <a:latin typeface="Times New Roman" panose="02020603050405020304" pitchFamily="18" charset="0"/>
                      </a:endParaRPr>
                    </a:p>
                  </a:txBody>
                  <a:tcPr marL="8955" marR="8955" marT="8955" marB="0" anchor="b"/>
                </a:tc>
                <a:tc>
                  <a:txBody>
                    <a:bodyPr/>
                    <a:lstStyle/>
                    <a:p>
                      <a:pPr algn="r" fontAlgn="b"/>
                      <a:r>
                        <a:rPr lang="en-US" sz="1000" u="none" strike="noStrike" dirty="0">
                          <a:effectLst/>
                        </a:rPr>
                        <a:t>11</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r" fontAlgn="b"/>
                      <a:r>
                        <a:rPr lang="en-US" sz="1000" u="none" strike="noStrike" dirty="0">
                          <a:effectLst/>
                        </a:rPr>
                        <a:t>9</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extLst>
                  <a:ext uri="{0D108BD9-81ED-4DB2-BD59-A6C34878D82A}">
                    <a16:rowId xmlns:a16="http://schemas.microsoft.com/office/drawing/2014/main" val="3962722676"/>
                  </a:ext>
                </a:extLst>
              </a:tr>
              <a:tr h="113729">
                <a:tc>
                  <a:txBody>
                    <a:bodyPr/>
                    <a:lstStyle/>
                    <a:p>
                      <a:pPr algn="l" fontAlgn="b"/>
                      <a:r>
                        <a:rPr lang="en-US" sz="1100" u="none" strike="noStrike" dirty="0">
                          <a:effectLst/>
                        </a:rPr>
                        <a:t>Blue elderberry</a:t>
                      </a:r>
                      <a:endParaRPr lang="en-US" sz="1100" b="0" i="0" u="none" strike="noStrike" dirty="0">
                        <a:solidFill>
                          <a:srgbClr val="000000"/>
                        </a:solidFill>
                        <a:effectLst/>
                        <a:latin typeface="Times New Roman" panose="02020603050405020304" pitchFamily="18" charset="0"/>
                      </a:endParaRPr>
                    </a:p>
                  </a:txBody>
                  <a:tcPr marL="8955" marR="8955" marT="8955" marB="0" anchor="b"/>
                </a:tc>
                <a:tc>
                  <a:txBody>
                    <a:bodyPr/>
                    <a:lstStyle/>
                    <a:p>
                      <a:pPr algn="l" fontAlgn="b"/>
                      <a:r>
                        <a:rPr lang="en-US" sz="1100" u="none" strike="noStrike" dirty="0">
                          <a:effectLst/>
                        </a:rPr>
                        <a:t>Sambucus caerulaea</a:t>
                      </a:r>
                      <a:endParaRPr lang="en-US" sz="1100" b="0" i="1" u="none" strike="noStrike" dirty="0">
                        <a:solidFill>
                          <a:srgbClr val="000000"/>
                        </a:solidFill>
                        <a:effectLst/>
                        <a:latin typeface="Times New Roman" panose="02020603050405020304" pitchFamily="18" charset="0"/>
                      </a:endParaRPr>
                    </a:p>
                  </a:txBody>
                  <a:tcPr marL="8955" marR="8955" marT="8955" marB="0" anchor="b"/>
                </a:tc>
                <a:tc>
                  <a:txBody>
                    <a:bodyPr/>
                    <a:lstStyle/>
                    <a:p>
                      <a:pPr algn="r" fontAlgn="b"/>
                      <a:r>
                        <a:rPr lang="en-US" sz="1000" u="none" strike="noStrike" dirty="0">
                          <a:effectLst/>
                        </a:rPr>
                        <a:t>4</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extLst>
                  <a:ext uri="{0D108BD9-81ED-4DB2-BD59-A6C34878D82A}">
                    <a16:rowId xmlns:a16="http://schemas.microsoft.com/office/drawing/2014/main" val="2705666873"/>
                  </a:ext>
                </a:extLst>
              </a:tr>
              <a:tr h="113729">
                <a:tc>
                  <a:txBody>
                    <a:bodyPr/>
                    <a:lstStyle/>
                    <a:p>
                      <a:pPr algn="l" fontAlgn="b"/>
                      <a:r>
                        <a:rPr lang="en-US" sz="1100" u="none" strike="noStrike" dirty="0">
                          <a:effectLst/>
                        </a:rPr>
                        <a:t>Cascara</a:t>
                      </a:r>
                      <a:endParaRPr lang="en-US" sz="1100" b="0" i="0" u="none" strike="noStrike" dirty="0">
                        <a:solidFill>
                          <a:srgbClr val="000000"/>
                        </a:solidFill>
                        <a:effectLst/>
                        <a:latin typeface="Times New Roman" panose="02020603050405020304" pitchFamily="18" charset="0"/>
                      </a:endParaRPr>
                    </a:p>
                  </a:txBody>
                  <a:tcPr marL="8955" marR="8955" marT="8955" marB="0" anchor="b"/>
                </a:tc>
                <a:tc>
                  <a:txBody>
                    <a:bodyPr/>
                    <a:lstStyle/>
                    <a:p>
                      <a:pPr algn="l" fontAlgn="b"/>
                      <a:r>
                        <a:rPr lang="en-US" sz="1100" u="none" strike="noStrike" dirty="0">
                          <a:effectLst/>
                        </a:rPr>
                        <a:t>Frangula purshiana</a:t>
                      </a:r>
                      <a:endParaRPr lang="en-US" sz="1100" b="0" i="1" u="none" strike="noStrike" dirty="0">
                        <a:solidFill>
                          <a:srgbClr val="000000"/>
                        </a:solidFill>
                        <a:effectLst/>
                        <a:latin typeface="Times New Roman" panose="02020603050405020304" pitchFamily="18"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extLst>
                  <a:ext uri="{0D108BD9-81ED-4DB2-BD59-A6C34878D82A}">
                    <a16:rowId xmlns:a16="http://schemas.microsoft.com/office/drawing/2014/main" val="2704833122"/>
                  </a:ext>
                </a:extLst>
              </a:tr>
              <a:tr h="113729">
                <a:tc>
                  <a:txBody>
                    <a:bodyPr/>
                    <a:lstStyle/>
                    <a:p>
                      <a:pPr algn="l" fontAlgn="b"/>
                      <a:r>
                        <a:rPr lang="en-US" sz="1100" u="none" strike="noStrike" dirty="0">
                          <a:effectLst/>
                        </a:rPr>
                        <a:t>Choke cherry</a:t>
                      </a:r>
                      <a:endParaRPr lang="en-US" sz="1100" b="0" i="0" u="none" strike="noStrike" dirty="0">
                        <a:solidFill>
                          <a:srgbClr val="000000"/>
                        </a:solidFill>
                        <a:effectLst/>
                        <a:latin typeface="Times New Roman" panose="02020603050405020304" pitchFamily="18" charset="0"/>
                      </a:endParaRPr>
                    </a:p>
                  </a:txBody>
                  <a:tcPr marL="8955" marR="8955" marT="8955" marB="0" anchor="b"/>
                </a:tc>
                <a:tc>
                  <a:txBody>
                    <a:bodyPr/>
                    <a:lstStyle/>
                    <a:p>
                      <a:pPr algn="l" fontAlgn="b"/>
                      <a:r>
                        <a:rPr lang="en-US" sz="1100" u="none" strike="noStrike" dirty="0">
                          <a:effectLst/>
                        </a:rPr>
                        <a:t>Prunus virginiana</a:t>
                      </a:r>
                      <a:endParaRPr lang="en-US" sz="1100" b="0" i="1" u="none" strike="noStrike" dirty="0">
                        <a:solidFill>
                          <a:srgbClr val="000000"/>
                        </a:solidFill>
                        <a:effectLst/>
                        <a:latin typeface="Times New Roman" panose="02020603050405020304" pitchFamily="18"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r" fontAlgn="b"/>
                      <a:r>
                        <a:rPr lang="en-US" sz="1000" u="none" strike="noStrike" dirty="0">
                          <a:effectLst/>
                        </a:rPr>
                        <a:t>5</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8955" marR="8955" marT="8955" marB="0" anchor="b"/>
                </a:tc>
                <a:extLst>
                  <a:ext uri="{0D108BD9-81ED-4DB2-BD59-A6C34878D82A}">
                    <a16:rowId xmlns:a16="http://schemas.microsoft.com/office/drawing/2014/main" val="2449116965"/>
                  </a:ext>
                </a:extLst>
              </a:tr>
              <a:tr h="113729">
                <a:tc>
                  <a:txBody>
                    <a:bodyPr/>
                    <a:lstStyle/>
                    <a:p>
                      <a:pPr algn="l" fontAlgn="b"/>
                      <a:r>
                        <a:rPr lang="en-US" sz="1100" u="none" strike="noStrike" dirty="0">
                          <a:effectLst/>
                        </a:rPr>
                        <a:t>Columbia willow</a:t>
                      </a:r>
                      <a:endParaRPr lang="en-US" sz="1100" b="0" i="0" u="none" strike="noStrike" dirty="0">
                        <a:solidFill>
                          <a:srgbClr val="000000"/>
                        </a:solidFill>
                        <a:effectLst/>
                        <a:latin typeface="Times New Roman" panose="02020603050405020304" pitchFamily="18" charset="0"/>
                      </a:endParaRPr>
                    </a:p>
                  </a:txBody>
                  <a:tcPr marL="8955" marR="8955" marT="8955" marB="0" anchor="b"/>
                </a:tc>
                <a:tc>
                  <a:txBody>
                    <a:bodyPr/>
                    <a:lstStyle/>
                    <a:p>
                      <a:pPr algn="l" fontAlgn="b"/>
                      <a:r>
                        <a:rPr lang="en-US" sz="1100" u="none" strike="noStrike" dirty="0">
                          <a:effectLst/>
                        </a:rPr>
                        <a:t>Salix fluviatilis</a:t>
                      </a:r>
                      <a:endParaRPr lang="en-US" sz="1100" b="0" i="1" u="none" strike="noStrike" dirty="0">
                        <a:solidFill>
                          <a:srgbClr val="000000"/>
                        </a:solidFill>
                        <a:effectLst/>
                        <a:latin typeface="Times New Roman" panose="02020603050405020304" pitchFamily="18"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extLst>
                  <a:ext uri="{0D108BD9-81ED-4DB2-BD59-A6C34878D82A}">
                    <a16:rowId xmlns:a16="http://schemas.microsoft.com/office/drawing/2014/main" val="260050323"/>
                  </a:ext>
                </a:extLst>
              </a:tr>
              <a:tr h="113729">
                <a:tc>
                  <a:txBody>
                    <a:bodyPr/>
                    <a:lstStyle/>
                    <a:p>
                      <a:pPr algn="l" fontAlgn="b"/>
                      <a:r>
                        <a:rPr lang="en-US" sz="1100" u="none" strike="noStrike" dirty="0">
                          <a:effectLst/>
                        </a:rPr>
                        <a:t>Crab apple</a:t>
                      </a:r>
                      <a:endParaRPr lang="en-US" sz="1100" b="0" i="0" u="none" strike="noStrike" dirty="0">
                        <a:solidFill>
                          <a:srgbClr val="000000"/>
                        </a:solidFill>
                        <a:effectLst/>
                        <a:latin typeface="Times New Roman" panose="02020603050405020304" pitchFamily="18" charset="0"/>
                      </a:endParaRPr>
                    </a:p>
                  </a:txBody>
                  <a:tcPr marL="8955" marR="8955" marT="8955" marB="0" anchor="b"/>
                </a:tc>
                <a:tc>
                  <a:txBody>
                    <a:bodyPr/>
                    <a:lstStyle/>
                    <a:p>
                      <a:pPr algn="l" fontAlgn="b"/>
                      <a:r>
                        <a:rPr lang="en-US" sz="1100" u="none" strike="noStrike" dirty="0">
                          <a:effectLst/>
                        </a:rPr>
                        <a:t>Malus fusca</a:t>
                      </a:r>
                      <a:endParaRPr lang="en-US" sz="1100" b="0" i="1" u="none" strike="noStrike" dirty="0">
                        <a:solidFill>
                          <a:srgbClr val="000000"/>
                        </a:solidFill>
                        <a:effectLst/>
                        <a:latin typeface="Times New Roman" panose="02020603050405020304" pitchFamily="18"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extLst>
                  <a:ext uri="{0D108BD9-81ED-4DB2-BD59-A6C34878D82A}">
                    <a16:rowId xmlns:a16="http://schemas.microsoft.com/office/drawing/2014/main" val="1864004956"/>
                  </a:ext>
                </a:extLst>
              </a:tr>
              <a:tr h="113729">
                <a:tc>
                  <a:txBody>
                    <a:bodyPr/>
                    <a:lstStyle/>
                    <a:p>
                      <a:pPr algn="l" fontAlgn="b"/>
                      <a:r>
                        <a:rPr lang="en-US" sz="1100" u="none" strike="noStrike" dirty="0">
                          <a:effectLst/>
                        </a:rPr>
                        <a:t>Douglas-fir</a:t>
                      </a:r>
                      <a:endParaRPr lang="en-US" sz="1100" b="0" i="0" u="none" strike="noStrike" dirty="0">
                        <a:solidFill>
                          <a:srgbClr val="000000"/>
                        </a:solidFill>
                        <a:effectLst/>
                        <a:latin typeface="Times New Roman" panose="02020603050405020304" pitchFamily="18" charset="0"/>
                      </a:endParaRPr>
                    </a:p>
                  </a:txBody>
                  <a:tcPr marL="8955" marR="8955" marT="8955" marB="0" anchor="b"/>
                </a:tc>
                <a:tc>
                  <a:txBody>
                    <a:bodyPr/>
                    <a:lstStyle/>
                    <a:p>
                      <a:pPr algn="l" fontAlgn="b"/>
                      <a:r>
                        <a:rPr lang="en-US" sz="1100" u="none" strike="noStrike" dirty="0">
                          <a:effectLst/>
                        </a:rPr>
                        <a:t>Psuedotsuga menziessii</a:t>
                      </a:r>
                      <a:endParaRPr lang="en-US" sz="1100" b="0" i="1" u="none" strike="noStrike" dirty="0">
                        <a:solidFill>
                          <a:srgbClr val="000000"/>
                        </a:solidFill>
                        <a:effectLst/>
                        <a:latin typeface="Times New Roman" panose="02020603050405020304" pitchFamily="18"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extLst>
                  <a:ext uri="{0D108BD9-81ED-4DB2-BD59-A6C34878D82A}">
                    <a16:rowId xmlns:a16="http://schemas.microsoft.com/office/drawing/2014/main" val="3315867715"/>
                  </a:ext>
                </a:extLst>
              </a:tr>
              <a:tr h="113729">
                <a:tc>
                  <a:txBody>
                    <a:bodyPr/>
                    <a:lstStyle/>
                    <a:p>
                      <a:pPr algn="l" fontAlgn="b"/>
                      <a:r>
                        <a:rPr lang="en-US" sz="1100" u="none" strike="noStrike" dirty="0">
                          <a:effectLst/>
                        </a:rPr>
                        <a:t>Douglas spirea</a:t>
                      </a:r>
                      <a:endParaRPr lang="en-US" sz="1100" b="0" i="0" u="none" strike="noStrike" dirty="0">
                        <a:solidFill>
                          <a:srgbClr val="000000"/>
                        </a:solidFill>
                        <a:effectLst/>
                        <a:latin typeface="Times New Roman" panose="02020603050405020304" pitchFamily="18" charset="0"/>
                      </a:endParaRPr>
                    </a:p>
                  </a:txBody>
                  <a:tcPr marL="8955" marR="8955" marT="8955" marB="0" anchor="b"/>
                </a:tc>
                <a:tc>
                  <a:txBody>
                    <a:bodyPr/>
                    <a:lstStyle/>
                    <a:p>
                      <a:pPr algn="l" fontAlgn="b"/>
                      <a:r>
                        <a:rPr lang="en-US" sz="1100" u="none" strike="noStrike" dirty="0">
                          <a:effectLst/>
                        </a:rPr>
                        <a:t>Spirea douglassii</a:t>
                      </a:r>
                      <a:endParaRPr lang="en-US" sz="1100" b="0" i="1" u="none" strike="noStrike" dirty="0">
                        <a:solidFill>
                          <a:srgbClr val="000000"/>
                        </a:solidFill>
                        <a:effectLst/>
                        <a:latin typeface="Times New Roman" panose="02020603050405020304" pitchFamily="18"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r" fontAlgn="b"/>
                      <a:r>
                        <a:rPr lang="en-US" sz="1000" u="none" strike="noStrike" dirty="0">
                          <a:effectLst/>
                        </a:rPr>
                        <a:t>4</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r" fontAlgn="b"/>
                      <a:r>
                        <a:rPr lang="en-US" sz="1000" u="none" strike="noStrike" dirty="0">
                          <a:effectLst/>
                        </a:rPr>
                        <a:t>3</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r" fontAlgn="b"/>
                      <a:r>
                        <a:rPr lang="en-US" sz="1000" u="none" strike="noStrike" dirty="0">
                          <a:effectLst/>
                        </a:rPr>
                        <a:t>6</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extLst>
                  <a:ext uri="{0D108BD9-81ED-4DB2-BD59-A6C34878D82A}">
                    <a16:rowId xmlns:a16="http://schemas.microsoft.com/office/drawing/2014/main" val="2621924285"/>
                  </a:ext>
                </a:extLst>
              </a:tr>
              <a:tr h="113729">
                <a:tc>
                  <a:txBody>
                    <a:bodyPr/>
                    <a:lstStyle/>
                    <a:p>
                      <a:pPr algn="l" fontAlgn="b"/>
                      <a:r>
                        <a:rPr lang="en-US" sz="1100" u="none" strike="noStrike" dirty="0">
                          <a:effectLst/>
                        </a:rPr>
                        <a:t>Grand fir</a:t>
                      </a:r>
                      <a:endParaRPr lang="en-US" sz="1100" b="0" i="0" u="none" strike="noStrike" dirty="0">
                        <a:solidFill>
                          <a:srgbClr val="000000"/>
                        </a:solidFill>
                        <a:effectLst/>
                        <a:latin typeface="Times New Roman" panose="02020603050405020304" pitchFamily="18" charset="0"/>
                      </a:endParaRPr>
                    </a:p>
                  </a:txBody>
                  <a:tcPr marL="8955" marR="8955" marT="8955" marB="0" anchor="b"/>
                </a:tc>
                <a:tc>
                  <a:txBody>
                    <a:bodyPr/>
                    <a:lstStyle/>
                    <a:p>
                      <a:pPr algn="l" fontAlgn="b"/>
                      <a:r>
                        <a:rPr lang="en-US" sz="1100" u="none" strike="noStrike" dirty="0">
                          <a:effectLst/>
                        </a:rPr>
                        <a:t>Abies grandis</a:t>
                      </a:r>
                      <a:endParaRPr lang="en-US" sz="1100" b="0" i="1" u="none" strike="noStrike" dirty="0">
                        <a:solidFill>
                          <a:srgbClr val="000000"/>
                        </a:solidFill>
                        <a:effectLst/>
                        <a:latin typeface="Times New Roman" panose="02020603050405020304" pitchFamily="18"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extLst>
                  <a:ext uri="{0D108BD9-81ED-4DB2-BD59-A6C34878D82A}">
                    <a16:rowId xmlns:a16="http://schemas.microsoft.com/office/drawing/2014/main" val="945860994"/>
                  </a:ext>
                </a:extLst>
              </a:tr>
              <a:tr h="113729">
                <a:tc>
                  <a:txBody>
                    <a:bodyPr/>
                    <a:lstStyle/>
                    <a:p>
                      <a:pPr algn="l" fontAlgn="b"/>
                      <a:r>
                        <a:rPr lang="en-US" sz="1100" u="none" strike="noStrike" dirty="0">
                          <a:effectLst/>
                        </a:rPr>
                        <a:t>Oregon ash</a:t>
                      </a:r>
                      <a:endParaRPr lang="en-US" sz="1100" b="0" i="0" u="none" strike="noStrike" dirty="0">
                        <a:solidFill>
                          <a:srgbClr val="000000"/>
                        </a:solidFill>
                        <a:effectLst/>
                        <a:latin typeface="Times New Roman" panose="02020603050405020304" pitchFamily="18" charset="0"/>
                      </a:endParaRPr>
                    </a:p>
                  </a:txBody>
                  <a:tcPr marL="8955" marR="8955" marT="8955" marB="0" anchor="b"/>
                </a:tc>
                <a:tc>
                  <a:txBody>
                    <a:bodyPr/>
                    <a:lstStyle/>
                    <a:p>
                      <a:pPr algn="l" fontAlgn="b"/>
                      <a:r>
                        <a:rPr lang="en-US" sz="1100" u="none" strike="noStrike" dirty="0">
                          <a:effectLst/>
                        </a:rPr>
                        <a:t>Fraxinus latifolia</a:t>
                      </a:r>
                      <a:endParaRPr lang="en-US" sz="1100" b="0" i="1" u="none" strike="noStrike" dirty="0">
                        <a:solidFill>
                          <a:srgbClr val="000000"/>
                        </a:solidFill>
                        <a:effectLst/>
                        <a:latin typeface="Times New Roman" panose="02020603050405020304" pitchFamily="18"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r" fontAlgn="b"/>
                      <a:r>
                        <a:rPr lang="en-US" sz="1000" u="none" strike="noStrike" dirty="0">
                          <a:effectLst/>
                        </a:rPr>
                        <a:t>2</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r" fontAlgn="b"/>
                      <a:r>
                        <a:rPr lang="en-US" sz="1000" u="none" strike="noStrike" dirty="0">
                          <a:effectLst/>
                        </a:rPr>
                        <a:t>22</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r" fontAlgn="b"/>
                      <a:r>
                        <a:rPr lang="en-US" sz="1000" u="none" strike="noStrike" dirty="0">
                          <a:effectLst/>
                        </a:rPr>
                        <a:t>3</a:t>
                      </a:r>
                      <a:endParaRPr lang="en-US" sz="1000" b="0" i="0" u="none" strike="noStrike" dirty="0">
                        <a:solidFill>
                          <a:srgbClr val="000000"/>
                        </a:solidFill>
                        <a:effectLst/>
                        <a:latin typeface="Calibri" panose="020F0502020204030204" pitchFamily="34" charset="0"/>
                      </a:endParaRPr>
                    </a:p>
                  </a:txBody>
                  <a:tcPr marL="8955" marR="8955" marT="8955" marB="0" anchor="b"/>
                </a:tc>
                <a:extLst>
                  <a:ext uri="{0D108BD9-81ED-4DB2-BD59-A6C34878D82A}">
                    <a16:rowId xmlns:a16="http://schemas.microsoft.com/office/drawing/2014/main" val="752099409"/>
                  </a:ext>
                </a:extLst>
              </a:tr>
              <a:tr h="113729">
                <a:tc>
                  <a:txBody>
                    <a:bodyPr/>
                    <a:lstStyle/>
                    <a:p>
                      <a:pPr algn="l" fontAlgn="b"/>
                      <a:r>
                        <a:rPr lang="en-US" sz="1100" u="none" strike="noStrike" dirty="0">
                          <a:effectLst/>
                        </a:rPr>
                        <a:t>Oregon white oak</a:t>
                      </a:r>
                      <a:endParaRPr lang="en-US" sz="1100" b="0" i="0" u="none" strike="noStrike" dirty="0">
                        <a:solidFill>
                          <a:srgbClr val="000000"/>
                        </a:solidFill>
                        <a:effectLst/>
                        <a:latin typeface="Times New Roman" panose="02020603050405020304" pitchFamily="18" charset="0"/>
                      </a:endParaRPr>
                    </a:p>
                  </a:txBody>
                  <a:tcPr marL="8955" marR="8955" marT="8955" marB="0" anchor="b"/>
                </a:tc>
                <a:tc>
                  <a:txBody>
                    <a:bodyPr/>
                    <a:lstStyle/>
                    <a:p>
                      <a:pPr algn="l" fontAlgn="b"/>
                      <a:r>
                        <a:rPr lang="en-US" sz="1100" u="none" strike="noStrike" dirty="0">
                          <a:effectLst/>
                        </a:rPr>
                        <a:t>Quercus garryana</a:t>
                      </a:r>
                      <a:endParaRPr lang="en-US" sz="1100" b="0" i="1" u="none" strike="noStrike" dirty="0">
                        <a:solidFill>
                          <a:srgbClr val="000000"/>
                        </a:solidFill>
                        <a:effectLst/>
                        <a:latin typeface="Times New Roman" panose="02020603050405020304" pitchFamily="18"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extLst>
                  <a:ext uri="{0D108BD9-81ED-4DB2-BD59-A6C34878D82A}">
                    <a16:rowId xmlns:a16="http://schemas.microsoft.com/office/drawing/2014/main" val="952157876"/>
                  </a:ext>
                </a:extLst>
              </a:tr>
              <a:tr h="113729">
                <a:tc>
                  <a:txBody>
                    <a:bodyPr/>
                    <a:lstStyle/>
                    <a:p>
                      <a:pPr algn="l" fontAlgn="b"/>
                      <a:r>
                        <a:rPr lang="en-US" sz="1100" u="none" strike="noStrike" dirty="0">
                          <a:effectLst/>
                        </a:rPr>
                        <a:t>Ponderosa pine </a:t>
                      </a:r>
                      <a:endParaRPr lang="en-US" sz="1100" b="0" i="0" u="none" strike="noStrike" dirty="0">
                        <a:solidFill>
                          <a:srgbClr val="000000"/>
                        </a:solidFill>
                        <a:effectLst/>
                        <a:latin typeface="Times New Roman" panose="02020603050405020304" pitchFamily="18" charset="0"/>
                      </a:endParaRPr>
                    </a:p>
                  </a:txBody>
                  <a:tcPr marL="8955" marR="8955" marT="8955" marB="0" anchor="b"/>
                </a:tc>
                <a:tc>
                  <a:txBody>
                    <a:bodyPr/>
                    <a:lstStyle/>
                    <a:p>
                      <a:pPr algn="l" fontAlgn="b"/>
                      <a:r>
                        <a:rPr lang="en-US" sz="1100" u="none" strike="noStrike" dirty="0">
                          <a:effectLst/>
                        </a:rPr>
                        <a:t>Pinus ponerosa</a:t>
                      </a:r>
                      <a:endParaRPr lang="en-US" sz="1100" b="0" i="1" u="none" strike="noStrike" dirty="0">
                        <a:solidFill>
                          <a:srgbClr val="000000"/>
                        </a:solidFill>
                        <a:effectLst/>
                        <a:latin typeface="Times New Roman" panose="02020603050405020304" pitchFamily="18"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r" fontAlgn="b"/>
                      <a:r>
                        <a:rPr lang="en-US" sz="1000" u="none" strike="noStrike" dirty="0">
                          <a:effectLst/>
                        </a:rPr>
                        <a:t>2</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r" fontAlgn="b"/>
                      <a:r>
                        <a:rPr lang="en-US" sz="1000" u="none" strike="noStrike" dirty="0">
                          <a:effectLst/>
                        </a:rPr>
                        <a:t>7</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extLst>
                  <a:ext uri="{0D108BD9-81ED-4DB2-BD59-A6C34878D82A}">
                    <a16:rowId xmlns:a16="http://schemas.microsoft.com/office/drawing/2014/main" val="1189814936"/>
                  </a:ext>
                </a:extLst>
              </a:tr>
              <a:tr h="113729">
                <a:tc>
                  <a:txBody>
                    <a:bodyPr/>
                    <a:lstStyle/>
                    <a:p>
                      <a:pPr algn="l" fontAlgn="b"/>
                      <a:r>
                        <a:rPr lang="en-US" sz="1100" u="none" strike="noStrike" dirty="0">
                          <a:effectLst/>
                        </a:rPr>
                        <a:t>Western red-cedar</a:t>
                      </a:r>
                      <a:endParaRPr lang="en-US" sz="1100" b="0" i="0" u="none" strike="noStrike" dirty="0">
                        <a:solidFill>
                          <a:srgbClr val="000000"/>
                        </a:solidFill>
                        <a:effectLst/>
                        <a:latin typeface="Times New Roman" panose="02020603050405020304" pitchFamily="18" charset="0"/>
                      </a:endParaRPr>
                    </a:p>
                  </a:txBody>
                  <a:tcPr marL="8955" marR="8955" marT="8955" marB="0" anchor="b"/>
                </a:tc>
                <a:tc>
                  <a:txBody>
                    <a:bodyPr/>
                    <a:lstStyle/>
                    <a:p>
                      <a:pPr algn="l" fontAlgn="b"/>
                      <a:r>
                        <a:rPr lang="en-US" sz="1100" u="none" strike="noStrike" dirty="0">
                          <a:effectLst/>
                        </a:rPr>
                        <a:t>Thuja plicata</a:t>
                      </a:r>
                      <a:endParaRPr lang="en-US" sz="1100" b="0" i="1" u="none" strike="noStrike" dirty="0">
                        <a:solidFill>
                          <a:srgbClr val="000000"/>
                        </a:solidFill>
                        <a:effectLst/>
                        <a:latin typeface="Times New Roman" panose="02020603050405020304" pitchFamily="18"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r" fontAlgn="b"/>
                      <a:r>
                        <a:rPr lang="en-US" sz="1000" u="none" strike="noStrike" dirty="0">
                          <a:effectLst/>
                        </a:rPr>
                        <a:t>2</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5" marR="8955" marT="8955" marB="0" anchor="b"/>
                </a:tc>
                <a:extLst>
                  <a:ext uri="{0D108BD9-81ED-4DB2-BD59-A6C34878D82A}">
                    <a16:rowId xmlns:a16="http://schemas.microsoft.com/office/drawing/2014/main" val="1401145751"/>
                  </a:ext>
                </a:extLst>
              </a:tr>
            </a:tbl>
          </a:graphicData>
        </a:graphic>
      </p:graphicFrame>
      <p:graphicFrame>
        <p:nvGraphicFramePr>
          <p:cNvPr id="8" name="Table 7">
            <a:extLst>
              <a:ext uri="{FF2B5EF4-FFF2-40B4-BE49-F238E27FC236}">
                <a16:creationId xmlns:a16="http://schemas.microsoft.com/office/drawing/2014/main" id="{15727F86-FD88-40CE-B60B-27B183E22D3E}"/>
              </a:ext>
            </a:extLst>
          </p:cNvPr>
          <p:cNvGraphicFramePr>
            <a:graphicFrameLocks noGrp="1"/>
          </p:cNvGraphicFramePr>
          <p:nvPr>
            <p:extLst>
              <p:ext uri="{D42A27DB-BD31-4B8C-83A1-F6EECF244321}">
                <p14:modId xmlns:p14="http://schemas.microsoft.com/office/powerpoint/2010/main" val="652969636"/>
              </p:ext>
            </p:extLst>
          </p:nvPr>
        </p:nvGraphicFramePr>
        <p:xfrm>
          <a:off x="4882101" y="4944442"/>
          <a:ext cx="3893987" cy="1550670"/>
        </p:xfrm>
        <a:graphic>
          <a:graphicData uri="http://schemas.openxmlformats.org/drawingml/2006/table">
            <a:tbl>
              <a:tblPr/>
              <a:tblGrid>
                <a:gridCol w="1601829">
                  <a:extLst>
                    <a:ext uri="{9D8B030D-6E8A-4147-A177-3AD203B41FA5}">
                      <a16:colId xmlns:a16="http://schemas.microsoft.com/office/drawing/2014/main" val="2108218005"/>
                    </a:ext>
                  </a:extLst>
                </a:gridCol>
                <a:gridCol w="1655447">
                  <a:extLst>
                    <a:ext uri="{9D8B030D-6E8A-4147-A177-3AD203B41FA5}">
                      <a16:colId xmlns:a16="http://schemas.microsoft.com/office/drawing/2014/main" val="3488791252"/>
                    </a:ext>
                  </a:extLst>
                </a:gridCol>
                <a:gridCol w="636711">
                  <a:extLst>
                    <a:ext uri="{9D8B030D-6E8A-4147-A177-3AD203B41FA5}">
                      <a16:colId xmlns:a16="http://schemas.microsoft.com/office/drawing/2014/main" val="4011743183"/>
                    </a:ext>
                  </a:extLst>
                </a:gridCol>
              </a:tblGrid>
              <a:tr h="148046">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l" fontAlgn="b"/>
                      <a:r>
                        <a:rPr lang="en-US" sz="1200" b="0" i="0" u="none" strike="noStrike" dirty="0">
                          <a:solidFill>
                            <a:srgbClr val="000000"/>
                          </a:solidFill>
                          <a:effectLst/>
                          <a:latin typeface="Times New Roman" panose="02020603050405020304" pitchFamily="18" charset="0"/>
                        </a:rPr>
                        <a:t>Total Number of Stems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27</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5494888"/>
                  </a:ext>
                </a:extLst>
              </a:tr>
              <a:tr h="148046">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r>
                        <a:rPr lang="en-US" sz="1200" b="0" i="0" u="none" strike="noStrike" dirty="0">
                          <a:solidFill>
                            <a:srgbClr val="000000"/>
                          </a:solidFill>
                          <a:effectLst/>
                          <a:latin typeface="Times New Roman" panose="02020603050405020304" pitchFamily="18" charset="0"/>
                        </a:rPr>
                        <a:t>Mean Stems per Sample Plot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Times New Roman" panose="02020603050405020304" pitchFamily="18" charset="0"/>
                        </a:rPr>
                        <a:t>17.16</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0641494"/>
                  </a:ext>
                </a:extLst>
              </a:tr>
              <a:tr h="176246">
                <a:tc>
                  <a:txBody>
                    <a:bodyPr/>
                    <a:lstStyle/>
                    <a:p>
                      <a:pPr algn="ctr" fontAlgn="b"/>
                      <a:r>
                        <a:rPr lang="en-US" sz="1400" b="0" i="0" u="none" strike="noStrike" dirty="0">
                          <a:solidFill>
                            <a:srgbClr val="000000"/>
                          </a:solidFill>
                          <a:effectLst/>
                          <a:latin typeface="Times New Roman" panose="02020603050405020304" pitchFamily="18" charset="0"/>
                        </a:rPr>
                        <a:t>Tree / Shrub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r>
                        <a:rPr lang="en-US" sz="1200" b="0" i="0" u="none" strike="noStrike" dirty="0">
                          <a:solidFill>
                            <a:srgbClr val="000000"/>
                          </a:solidFill>
                          <a:effectLst/>
                          <a:latin typeface="Times New Roman" panose="02020603050405020304" pitchFamily="18" charset="0"/>
                        </a:rPr>
                        <a:t>Acres per Sample Plot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Times New Roman" panose="02020603050405020304" pitchFamily="18" charset="0"/>
                        </a:rPr>
                        <a:t>0.019407612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075848"/>
                  </a:ext>
                </a:extLst>
              </a:tr>
              <a:tr h="176246">
                <a:tc>
                  <a:txBody>
                    <a:bodyPr/>
                    <a:lstStyle/>
                    <a:p>
                      <a:pPr algn="ctr" fontAlgn="b"/>
                      <a:r>
                        <a:rPr lang="en-US" sz="1400" b="0" i="0" u="none" strike="noStrike" dirty="0">
                          <a:solidFill>
                            <a:srgbClr val="000000"/>
                          </a:solidFill>
                          <a:effectLst/>
                          <a:latin typeface="Times New Roman" panose="02020603050405020304" pitchFamily="18" charset="0"/>
                        </a:rPr>
                        <a:t>Statistics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r>
                        <a:rPr lang="en-US" sz="1200" b="0" i="0" u="none" strike="noStrike" dirty="0">
                          <a:solidFill>
                            <a:srgbClr val="000000"/>
                          </a:solidFill>
                          <a:effectLst/>
                          <a:latin typeface="Times New Roman" panose="02020603050405020304" pitchFamily="18" charset="0"/>
                        </a:rPr>
                        <a:t>Estimated Stems per Acre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Times New Roman" panose="02020603050405020304" pitchFamily="18" charset="0"/>
                        </a:rPr>
                        <a:t>884.00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221395911"/>
                  </a:ext>
                </a:extLst>
              </a:tr>
              <a:tr h="148046">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r>
                        <a:rPr lang="en-US" sz="1200" b="0" i="0" u="none" strike="noStrike" dirty="0">
                          <a:solidFill>
                            <a:srgbClr val="000000"/>
                          </a:solidFill>
                          <a:effectLst/>
                          <a:latin typeface="Times New Roman" panose="02020603050405020304" pitchFamily="18" charset="0"/>
                        </a:rPr>
                        <a:t>Weed Index</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Times New Roman" panose="02020603050405020304" pitchFamily="18"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0846636"/>
                  </a:ext>
                </a:extLst>
              </a:tr>
              <a:tr h="155096">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r>
                        <a:rPr lang="en-US" sz="1200" b="0" i="0" u="none" strike="noStrike" dirty="0">
                          <a:solidFill>
                            <a:srgbClr val="000000"/>
                          </a:solidFill>
                          <a:effectLst/>
                          <a:latin typeface="Times New Roman" panose="02020603050405020304" pitchFamily="18" charset="0"/>
                        </a:rPr>
                        <a:t>Moisture Index</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Times New Roman" panose="02020603050405020304" pitchFamily="18"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184097"/>
                  </a:ext>
                </a:extLst>
              </a:tr>
            </a:tbl>
          </a:graphicData>
        </a:graphic>
      </p:graphicFrame>
      <p:graphicFrame>
        <p:nvGraphicFramePr>
          <p:cNvPr id="9" name="Table 8">
            <a:extLst>
              <a:ext uri="{FF2B5EF4-FFF2-40B4-BE49-F238E27FC236}">
                <a16:creationId xmlns:a16="http://schemas.microsoft.com/office/drawing/2014/main" id="{E8076463-56CA-4EFC-B076-BA02B3952DC3}"/>
              </a:ext>
            </a:extLst>
          </p:cNvPr>
          <p:cNvGraphicFramePr>
            <a:graphicFrameLocks noGrp="1"/>
          </p:cNvGraphicFramePr>
          <p:nvPr>
            <p:extLst>
              <p:ext uri="{D42A27DB-BD31-4B8C-83A1-F6EECF244321}">
                <p14:modId xmlns:p14="http://schemas.microsoft.com/office/powerpoint/2010/main" val="216125827"/>
              </p:ext>
            </p:extLst>
          </p:nvPr>
        </p:nvGraphicFramePr>
        <p:xfrm>
          <a:off x="9262662" y="5117051"/>
          <a:ext cx="2349500" cy="1038225"/>
        </p:xfrm>
        <a:graphic>
          <a:graphicData uri="http://schemas.openxmlformats.org/drawingml/2006/table">
            <a:tbl>
              <a:tblPr/>
              <a:tblGrid>
                <a:gridCol w="2349500">
                  <a:extLst>
                    <a:ext uri="{9D8B030D-6E8A-4147-A177-3AD203B41FA5}">
                      <a16:colId xmlns:a16="http://schemas.microsoft.com/office/drawing/2014/main" val="542657407"/>
                    </a:ext>
                  </a:extLst>
                </a:gridCol>
              </a:tblGrid>
              <a:tr h="238125">
                <a:tc>
                  <a:txBody>
                    <a:bodyPr/>
                    <a:lstStyle/>
                    <a:p>
                      <a:pPr algn="ctr" fontAlgn="b"/>
                      <a:r>
                        <a:rPr lang="en-US" sz="1400" b="0" i="0" u="none" strike="noStrike" dirty="0">
                          <a:solidFill>
                            <a:srgbClr val="000000"/>
                          </a:solidFill>
                          <a:effectLst/>
                          <a:latin typeface="Times New Roman" panose="02020603050405020304" pitchFamily="18" charset="0"/>
                        </a:rPr>
                        <a:t>Stem Density</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49935087"/>
                  </a:ext>
                </a:extLst>
              </a:tr>
              <a:tr h="190500">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0907379"/>
                  </a:ext>
                </a:extLst>
              </a:tr>
              <a:tr h="200025">
                <a:tc>
                  <a:txBody>
                    <a:bodyPr/>
                    <a:lstStyle/>
                    <a:p>
                      <a:pPr algn="ctr" fontAlgn="b"/>
                      <a:r>
                        <a:rPr lang="en-US" sz="1200" b="0" i="0" u="none" strike="noStrike" dirty="0">
                          <a:solidFill>
                            <a:srgbClr val="000000"/>
                          </a:solidFill>
                          <a:effectLst/>
                          <a:latin typeface="Times New Roman" panose="02020603050405020304" pitchFamily="18" charset="0"/>
                        </a:rPr>
                        <a:t>&gt; 1600 / acre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641382401"/>
                  </a:ext>
                </a:extLst>
              </a:tr>
              <a:tr h="200025">
                <a:tc>
                  <a:txBody>
                    <a:bodyPr/>
                    <a:lstStyle/>
                    <a:p>
                      <a:pPr algn="ctr" fontAlgn="b"/>
                      <a:r>
                        <a:rPr lang="en-US" sz="1200" b="0" i="0" u="none" strike="noStrike" dirty="0">
                          <a:solidFill>
                            <a:srgbClr val="000000"/>
                          </a:solidFill>
                          <a:effectLst/>
                          <a:latin typeface="Times New Roman" panose="02020603050405020304" pitchFamily="18" charset="0"/>
                        </a:rPr>
                        <a:t>1200 to 1600 / acre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073409343"/>
                  </a:ext>
                </a:extLst>
              </a:tr>
              <a:tr h="209550">
                <a:tc>
                  <a:txBody>
                    <a:bodyPr/>
                    <a:lstStyle/>
                    <a:p>
                      <a:pPr algn="ctr" fontAlgn="b"/>
                      <a:r>
                        <a:rPr lang="en-US" sz="1200" b="0" i="0" u="none" strike="noStrike" dirty="0">
                          <a:solidFill>
                            <a:srgbClr val="000000"/>
                          </a:solidFill>
                          <a:effectLst/>
                          <a:latin typeface="Times New Roman" panose="02020603050405020304" pitchFamily="18" charset="0"/>
                        </a:rPr>
                        <a:t>&lt; 1200 / acre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3690717"/>
                  </a:ext>
                </a:extLst>
              </a:tr>
            </a:tbl>
          </a:graphicData>
        </a:graphic>
      </p:graphicFrame>
    </p:spTree>
    <p:extLst>
      <p:ext uri="{BB962C8B-B14F-4D97-AF65-F5344CB8AC3E}">
        <p14:creationId xmlns:p14="http://schemas.microsoft.com/office/powerpoint/2010/main" val="380951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F8D04-6C54-40F9-8E85-04083C4B8422}"/>
              </a:ext>
            </a:extLst>
          </p:cNvPr>
          <p:cNvSpPr>
            <a:spLocks noGrp="1"/>
          </p:cNvSpPr>
          <p:nvPr>
            <p:ph type="title"/>
          </p:nvPr>
        </p:nvSpPr>
        <p:spPr>
          <a:xfrm>
            <a:off x="377072" y="812377"/>
            <a:ext cx="10972800" cy="1066800"/>
          </a:xfrm>
        </p:spPr>
        <p:txBody>
          <a:bodyPr/>
          <a:lstStyle/>
          <a:p>
            <a:r>
              <a:rPr lang="en-US" dirty="0"/>
              <a:t>Tree Percent Cover Calculation</a:t>
            </a:r>
          </a:p>
        </p:txBody>
      </p:sp>
      <p:sp>
        <p:nvSpPr>
          <p:cNvPr id="3" name="Content Placeholder 2">
            <a:extLst>
              <a:ext uri="{FF2B5EF4-FFF2-40B4-BE49-F238E27FC236}">
                <a16:creationId xmlns:a16="http://schemas.microsoft.com/office/drawing/2014/main" id="{AA2485FD-03D5-4125-B28C-70B7D6892C4C}"/>
              </a:ext>
            </a:extLst>
          </p:cNvPr>
          <p:cNvSpPr>
            <a:spLocks noGrp="1"/>
          </p:cNvSpPr>
          <p:nvPr>
            <p:ph sz="half" idx="1"/>
          </p:nvPr>
        </p:nvSpPr>
        <p:spPr>
          <a:xfrm>
            <a:off x="239161" y="2139885"/>
            <a:ext cx="5741208" cy="4451415"/>
          </a:xfrm>
        </p:spPr>
        <p:txBody>
          <a:bodyPr>
            <a:normAutofit fontScale="92500" lnSpcReduction="20000"/>
          </a:bodyPr>
          <a:lstStyle/>
          <a:p>
            <a:r>
              <a:rPr lang="en-US" dirty="0"/>
              <a:t>Sum the total tree species percent covers for all the sample plots on the transect and divide by the number of sample plots to calculate their mean percent cover in the transect.</a:t>
            </a:r>
          </a:p>
          <a:p>
            <a:pPr marL="109728" indent="0">
              <a:buNone/>
            </a:pPr>
            <a:endParaRPr lang="en-US" dirty="0"/>
          </a:p>
          <a:p>
            <a:r>
              <a:rPr lang="en-US" dirty="0"/>
              <a:t>If there is only one transect infer the percent tree cover determined above to the entire sample unit.  Otherwise, add up each transect’s mean percent cover and divide by the number of transects to determine the mean percent cover for trees in the sample unit.</a:t>
            </a:r>
          </a:p>
          <a:p>
            <a:endParaRPr lang="en-US" dirty="0"/>
          </a:p>
          <a:p>
            <a:pPr marL="109728" indent="0">
              <a:buNone/>
            </a:pPr>
            <a:r>
              <a:rPr lang="en-US" sz="1600" dirty="0"/>
              <a:t>Note: If there are focal species (e.g., invasive nonnative species, native species, rare species, etc.) the same procedure can be applied to each tree species or focal group independently. It is not uncommon to see calculations of the percent cover of all layers in a sample plot in an aggregate metric.  Percent cover metrics are sometimes relativized for performance evaluations (e.g., 35% cover natives, 15% cover nonnative invasives, 50% cover nonnative noninvasives).</a:t>
            </a:r>
          </a:p>
          <a:p>
            <a:endParaRPr lang="en-US" dirty="0"/>
          </a:p>
        </p:txBody>
      </p:sp>
      <mc:AlternateContent xmlns:mc="http://schemas.openxmlformats.org/markup-compatibility/2006" xmlns:p14="http://schemas.microsoft.com/office/powerpoint/2010/main">
        <mc:Choice Requires="p14">
          <p:contentPart p14:bwMode="auto" r:id="rId2">
            <p14:nvContentPartPr>
              <p14:cNvPr id="35" name="Ink 34">
                <a:extLst>
                  <a:ext uri="{FF2B5EF4-FFF2-40B4-BE49-F238E27FC236}">
                    <a16:creationId xmlns:a16="http://schemas.microsoft.com/office/drawing/2014/main" id="{02D0053F-4D69-4A1A-9808-9693EF6A540C}"/>
                  </a:ext>
                </a:extLst>
              </p14:cNvPr>
              <p14:cNvContentPartPr/>
              <p14:nvPr/>
            </p14:nvContentPartPr>
            <p14:xfrm>
              <a:off x="9954397" y="5770759"/>
              <a:ext cx="16920" cy="7560"/>
            </p14:xfrm>
          </p:contentPart>
        </mc:Choice>
        <mc:Fallback xmlns="">
          <p:pic>
            <p:nvPicPr>
              <p:cNvPr id="35" name="Ink 34">
                <a:extLst>
                  <a:ext uri="{FF2B5EF4-FFF2-40B4-BE49-F238E27FC236}">
                    <a16:creationId xmlns:a16="http://schemas.microsoft.com/office/drawing/2014/main" id="{02D0053F-4D69-4A1A-9808-9693EF6A540C}"/>
                  </a:ext>
                </a:extLst>
              </p:cNvPr>
              <p:cNvPicPr/>
              <p:nvPr/>
            </p:nvPicPr>
            <p:blipFill>
              <a:blip r:embed="rId3"/>
              <a:stretch>
                <a:fillRect/>
              </a:stretch>
            </p:blipFill>
            <p:spPr>
              <a:xfrm>
                <a:off x="9945757" y="5762119"/>
                <a:ext cx="34560" cy="25200"/>
              </a:xfrm>
              <a:prstGeom prst="rect">
                <a:avLst/>
              </a:prstGeom>
            </p:spPr>
          </p:pic>
        </mc:Fallback>
      </mc:AlternateContent>
      <p:sp>
        <p:nvSpPr>
          <p:cNvPr id="47" name="Content Placeholder 3">
            <a:extLst>
              <a:ext uri="{FF2B5EF4-FFF2-40B4-BE49-F238E27FC236}">
                <a16:creationId xmlns:a16="http://schemas.microsoft.com/office/drawing/2014/main" id="{C60E3730-D3B3-4573-9AF7-FF6647184669}"/>
              </a:ext>
            </a:extLst>
          </p:cNvPr>
          <p:cNvSpPr>
            <a:spLocks noGrp="1"/>
          </p:cNvSpPr>
          <p:nvPr>
            <p:ph sz="half" idx="2"/>
          </p:nvPr>
        </p:nvSpPr>
        <p:spPr>
          <a:xfrm>
            <a:off x="6111901" y="2194654"/>
            <a:ext cx="5384800" cy="4341875"/>
          </a:xfrm>
          <a:ln>
            <a:solidFill>
              <a:srgbClr val="0070C0"/>
            </a:solidFill>
          </a:ln>
        </p:spPr>
        <p:txBody>
          <a:bodyPr>
            <a:normAutofit fontScale="92500" lnSpcReduction="20000"/>
          </a:bodyPr>
          <a:lstStyle/>
          <a:p>
            <a:pPr marL="109728" indent="0">
              <a:buNone/>
            </a:pPr>
            <a:r>
              <a:rPr lang="en-US" dirty="0"/>
              <a:t>Tree Sample Plot (2826 sq. ft.)</a:t>
            </a:r>
          </a:p>
        </p:txBody>
      </p:sp>
      <p:sp>
        <p:nvSpPr>
          <p:cNvPr id="48" name="Oval 47">
            <a:extLst>
              <a:ext uri="{FF2B5EF4-FFF2-40B4-BE49-F238E27FC236}">
                <a16:creationId xmlns:a16="http://schemas.microsoft.com/office/drawing/2014/main" id="{7C14FCAB-3734-4341-AC68-BFC39F1BD260}"/>
              </a:ext>
            </a:extLst>
          </p:cNvPr>
          <p:cNvSpPr/>
          <p:nvPr/>
        </p:nvSpPr>
        <p:spPr>
          <a:xfrm>
            <a:off x="7354956" y="2830664"/>
            <a:ext cx="3275937" cy="332364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DA76520B-E489-440E-8BD2-DAB0E3419366}"/>
              </a:ext>
            </a:extLst>
          </p:cNvPr>
          <p:cNvSpPr/>
          <p:nvPr/>
        </p:nvSpPr>
        <p:spPr>
          <a:xfrm>
            <a:off x="8550111" y="3361707"/>
            <a:ext cx="1046776" cy="757806"/>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ABGR</a:t>
            </a:r>
          </a:p>
        </p:txBody>
      </p:sp>
      <p:sp>
        <p:nvSpPr>
          <p:cNvPr id="50" name="Oval 49">
            <a:extLst>
              <a:ext uri="{FF2B5EF4-FFF2-40B4-BE49-F238E27FC236}">
                <a16:creationId xmlns:a16="http://schemas.microsoft.com/office/drawing/2014/main" id="{40AA9EAA-F9FE-4039-8D6C-DF0FE624DC48}"/>
              </a:ext>
            </a:extLst>
          </p:cNvPr>
          <p:cNvSpPr/>
          <p:nvPr/>
        </p:nvSpPr>
        <p:spPr>
          <a:xfrm>
            <a:off x="9181705" y="4313192"/>
            <a:ext cx="1449187" cy="1540852"/>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ACMA</a:t>
            </a:r>
          </a:p>
        </p:txBody>
      </p:sp>
      <p:sp>
        <p:nvSpPr>
          <p:cNvPr id="51" name="Oval 50">
            <a:extLst>
              <a:ext uri="{FF2B5EF4-FFF2-40B4-BE49-F238E27FC236}">
                <a16:creationId xmlns:a16="http://schemas.microsoft.com/office/drawing/2014/main" id="{050C83E7-0C66-41DF-9256-E88AFE0C0A9D}"/>
              </a:ext>
            </a:extLst>
          </p:cNvPr>
          <p:cNvSpPr/>
          <p:nvPr/>
        </p:nvSpPr>
        <p:spPr>
          <a:xfrm>
            <a:off x="8034780" y="4901939"/>
            <a:ext cx="1231956" cy="1143684"/>
          </a:xfrm>
          <a:prstGeom prst="ellipse">
            <a:avLst/>
          </a:prstGeom>
          <a:solidFill>
            <a:schemeClr val="accent3"/>
          </a:solidFill>
          <a:ln>
            <a:solidFill>
              <a:srgbClr val="A875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ACMA</a:t>
            </a:r>
          </a:p>
        </p:txBody>
      </p:sp>
      <p:sp>
        <p:nvSpPr>
          <p:cNvPr id="52" name="Oval 51">
            <a:extLst>
              <a:ext uri="{FF2B5EF4-FFF2-40B4-BE49-F238E27FC236}">
                <a16:creationId xmlns:a16="http://schemas.microsoft.com/office/drawing/2014/main" id="{B8C78F4F-B692-4FB6-984D-79C54EDAD90E}"/>
              </a:ext>
            </a:extLst>
          </p:cNvPr>
          <p:cNvSpPr/>
          <p:nvPr/>
        </p:nvSpPr>
        <p:spPr>
          <a:xfrm>
            <a:off x="9266736" y="3429000"/>
            <a:ext cx="1015766" cy="814631"/>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PSME</a:t>
            </a:r>
          </a:p>
        </p:txBody>
      </p:sp>
      <p:sp>
        <p:nvSpPr>
          <p:cNvPr id="53" name="Oval 52">
            <a:extLst>
              <a:ext uri="{FF2B5EF4-FFF2-40B4-BE49-F238E27FC236}">
                <a16:creationId xmlns:a16="http://schemas.microsoft.com/office/drawing/2014/main" id="{5687E37E-4FDA-4D10-92A5-CC6C25C60303}"/>
              </a:ext>
            </a:extLst>
          </p:cNvPr>
          <p:cNvSpPr/>
          <p:nvPr/>
        </p:nvSpPr>
        <p:spPr>
          <a:xfrm>
            <a:off x="8550111" y="2730018"/>
            <a:ext cx="1046776" cy="871003"/>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ABGR</a:t>
            </a:r>
          </a:p>
        </p:txBody>
      </p:sp>
      <p:sp>
        <p:nvSpPr>
          <p:cNvPr id="54" name="Oval 53">
            <a:extLst>
              <a:ext uri="{FF2B5EF4-FFF2-40B4-BE49-F238E27FC236}">
                <a16:creationId xmlns:a16="http://schemas.microsoft.com/office/drawing/2014/main" id="{110000AA-38F5-4BB6-A802-E67369B60A3D}"/>
              </a:ext>
            </a:extLst>
          </p:cNvPr>
          <p:cNvSpPr/>
          <p:nvPr/>
        </p:nvSpPr>
        <p:spPr>
          <a:xfrm>
            <a:off x="7600946" y="3361707"/>
            <a:ext cx="1118847" cy="871003"/>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ACMA</a:t>
            </a:r>
          </a:p>
        </p:txBody>
      </p:sp>
      <p:sp>
        <p:nvSpPr>
          <p:cNvPr id="55" name="Oval 54">
            <a:extLst>
              <a:ext uri="{FF2B5EF4-FFF2-40B4-BE49-F238E27FC236}">
                <a16:creationId xmlns:a16="http://schemas.microsoft.com/office/drawing/2014/main" id="{21E82C7E-0E73-4F96-B866-7A72BC95C174}"/>
              </a:ext>
            </a:extLst>
          </p:cNvPr>
          <p:cNvSpPr/>
          <p:nvPr/>
        </p:nvSpPr>
        <p:spPr>
          <a:xfrm>
            <a:off x="8230199" y="3971270"/>
            <a:ext cx="1026107" cy="1039262"/>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PSME</a:t>
            </a:r>
          </a:p>
        </p:txBody>
      </p:sp>
    </p:spTree>
    <p:extLst>
      <p:ext uri="{BB962C8B-B14F-4D97-AF65-F5344CB8AC3E}">
        <p14:creationId xmlns:p14="http://schemas.microsoft.com/office/powerpoint/2010/main" val="2367286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F8D04-6C54-40F9-8E85-04083C4B8422}"/>
              </a:ext>
            </a:extLst>
          </p:cNvPr>
          <p:cNvSpPr>
            <a:spLocks noGrp="1"/>
          </p:cNvSpPr>
          <p:nvPr>
            <p:ph type="title"/>
          </p:nvPr>
        </p:nvSpPr>
        <p:spPr>
          <a:xfrm>
            <a:off x="447599" y="631233"/>
            <a:ext cx="10972800" cy="1066800"/>
          </a:xfrm>
        </p:spPr>
        <p:txBody>
          <a:bodyPr/>
          <a:lstStyle/>
          <a:p>
            <a:r>
              <a:rPr lang="en-US" dirty="0"/>
              <a:t>Shrub Stem Density Calculation</a:t>
            </a:r>
          </a:p>
        </p:txBody>
      </p:sp>
      <p:graphicFrame>
        <p:nvGraphicFramePr>
          <p:cNvPr id="5" name="Table 5">
            <a:extLst>
              <a:ext uri="{FF2B5EF4-FFF2-40B4-BE49-F238E27FC236}">
                <a16:creationId xmlns:a16="http://schemas.microsoft.com/office/drawing/2014/main" id="{1D5B784E-236E-440B-BE45-12957C8B9D29}"/>
              </a:ext>
            </a:extLst>
          </p:cNvPr>
          <p:cNvGraphicFramePr>
            <a:graphicFrameLocks noGrp="1"/>
          </p:cNvGraphicFramePr>
          <p:nvPr>
            <p:ph sz="half" idx="1"/>
            <p:extLst>
              <p:ext uri="{D42A27DB-BD31-4B8C-83A1-F6EECF244321}">
                <p14:modId xmlns:p14="http://schemas.microsoft.com/office/powerpoint/2010/main" val="3191606102"/>
              </p:ext>
            </p:extLst>
          </p:nvPr>
        </p:nvGraphicFramePr>
        <p:xfrm>
          <a:off x="501041" y="1912620"/>
          <a:ext cx="5395523" cy="4678680"/>
        </p:xfrm>
        <a:graphic>
          <a:graphicData uri="http://schemas.openxmlformats.org/drawingml/2006/table">
            <a:tbl>
              <a:tblPr firstRow="1" bandRow="1">
                <a:tableStyleId>{3B4B98B0-60AC-42C2-AFA5-B58CD77FA1E5}</a:tableStyleId>
              </a:tblPr>
              <a:tblGrid>
                <a:gridCol w="908193">
                  <a:extLst>
                    <a:ext uri="{9D8B030D-6E8A-4147-A177-3AD203B41FA5}">
                      <a16:colId xmlns:a16="http://schemas.microsoft.com/office/drawing/2014/main" val="3116952784"/>
                    </a:ext>
                  </a:extLst>
                </a:gridCol>
                <a:gridCol w="1079524">
                  <a:extLst>
                    <a:ext uri="{9D8B030D-6E8A-4147-A177-3AD203B41FA5}">
                      <a16:colId xmlns:a16="http://schemas.microsoft.com/office/drawing/2014/main" val="100521865"/>
                    </a:ext>
                  </a:extLst>
                </a:gridCol>
                <a:gridCol w="715408">
                  <a:extLst>
                    <a:ext uri="{9D8B030D-6E8A-4147-A177-3AD203B41FA5}">
                      <a16:colId xmlns:a16="http://schemas.microsoft.com/office/drawing/2014/main" val="1240209132"/>
                    </a:ext>
                  </a:extLst>
                </a:gridCol>
                <a:gridCol w="897466">
                  <a:extLst>
                    <a:ext uri="{9D8B030D-6E8A-4147-A177-3AD203B41FA5}">
                      <a16:colId xmlns:a16="http://schemas.microsoft.com/office/drawing/2014/main" val="1013739574"/>
                    </a:ext>
                  </a:extLst>
                </a:gridCol>
                <a:gridCol w="897466">
                  <a:extLst>
                    <a:ext uri="{9D8B030D-6E8A-4147-A177-3AD203B41FA5}">
                      <a16:colId xmlns:a16="http://schemas.microsoft.com/office/drawing/2014/main" val="744232638"/>
                    </a:ext>
                  </a:extLst>
                </a:gridCol>
                <a:gridCol w="897466">
                  <a:extLst>
                    <a:ext uri="{9D8B030D-6E8A-4147-A177-3AD203B41FA5}">
                      <a16:colId xmlns:a16="http://schemas.microsoft.com/office/drawing/2014/main" val="574815228"/>
                    </a:ext>
                  </a:extLst>
                </a:gridCol>
              </a:tblGrid>
              <a:tr h="370840">
                <a:tc>
                  <a:txBody>
                    <a:bodyPr/>
                    <a:lstStyle/>
                    <a:p>
                      <a:r>
                        <a:rPr lang="en-US" b="0" dirty="0"/>
                        <a:t>Genus</a:t>
                      </a:r>
                    </a:p>
                  </a:txBody>
                  <a:tcPr/>
                </a:tc>
                <a:tc>
                  <a:txBody>
                    <a:bodyPr/>
                    <a:lstStyle/>
                    <a:p>
                      <a:r>
                        <a:rPr lang="en-US" b="0" dirty="0"/>
                        <a:t>Species</a:t>
                      </a:r>
                    </a:p>
                  </a:txBody>
                  <a:tcPr/>
                </a:tc>
                <a:tc>
                  <a:txBody>
                    <a:bodyPr/>
                    <a:lstStyle/>
                    <a:p>
                      <a:r>
                        <a:rPr lang="en-US" b="0" dirty="0"/>
                        <a:t>SP1</a:t>
                      </a:r>
                    </a:p>
                  </a:txBody>
                  <a:tcPr/>
                </a:tc>
                <a:tc>
                  <a:txBody>
                    <a:bodyPr/>
                    <a:lstStyle/>
                    <a:p>
                      <a:r>
                        <a:rPr lang="en-US" b="0" dirty="0"/>
                        <a:t>SP2</a:t>
                      </a:r>
                    </a:p>
                  </a:txBody>
                  <a:tcPr/>
                </a:tc>
                <a:tc>
                  <a:txBody>
                    <a:bodyPr/>
                    <a:lstStyle/>
                    <a:p>
                      <a:r>
                        <a:rPr lang="en-US" b="0" dirty="0"/>
                        <a:t>SP3</a:t>
                      </a:r>
                    </a:p>
                  </a:txBody>
                  <a:tcPr/>
                </a:tc>
                <a:tc>
                  <a:txBody>
                    <a:bodyPr/>
                    <a:lstStyle/>
                    <a:p>
                      <a:r>
                        <a:rPr lang="en-US" b="0" dirty="0"/>
                        <a:t>SP4</a:t>
                      </a:r>
                    </a:p>
                  </a:txBody>
                  <a:tcPr/>
                </a:tc>
                <a:extLst>
                  <a:ext uri="{0D108BD9-81ED-4DB2-BD59-A6C34878D82A}">
                    <a16:rowId xmlns:a16="http://schemas.microsoft.com/office/drawing/2014/main" val="3212579174"/>
                  </a:ext>
                </a:extLst>
              </a:tr>
              <a:tr h="370840">
                <a:tc>
                  <a:txBody>
                    <a:bodyPr/>
                    <a:lstStyle/>
                    <a:p>
                      <a:r>
                        <a:rPr lang="en-US" sz="1000" i="1" dirty="0"/>
                        <a:t>Salix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dirty="0"/>
                        <a:t>lucida</a:t>
                      </a:r>
                    </a:p>
                    <a:p>
                      <a:endParaRPr lang="en-US" sz="1000" dirty="0"/>
                    </a:p>
                  </a:txBody>
                  <a:tcPr/>
                </a:tc>
                <a:tc>
                  <a:txBody>
                    <a:bodyPr/>
                    <a:lstStyle/>
                    <a:p>
                      <a:r>
                        <a:rPr lang="en-US" sz="1000" dirty="0"/>
                        <a:t>9</a:t>
                      </a:r>
                    </a:p>
                  </a:txBody>
                  <a:tcPr/>
                </a:tc>
                <a:tc>
                  <a:txBody>
                    <a:bodyPr/>
                    <a:lstStyle/>
                    <a:p>
                      <a:r>
                        <a:rPr lang="en-US" sz="1000" dirty="0"/>
                        <a:t>2</a:t>
                      </a:r>
                    </a:p>
                  </a:txBody>
                  <a:tcPr/>
                </a:tc>
                <a:tc>
                  <a:txBody>
                    <a:bodyPr/>
                    <a:lstStyle/>
                    <a:p>
                      <a:r>
                        <a:rPr lang="en-US" sz="1000" dirty="0"/>
                        <a:t>1</a:t>
                      </a:r>
                    </a:p>
                  </a:txBody>
                  <a:tcPr/>
                </a:tc>
                <a:tc>
                  <a:txBody>
                    <a:bodyPr/>
                    <a:lstStyle/>
                    <a:p>
                      <a:r>
                        <a:rPr lang="en-US" sz="1000" dirty="0"/>
                        <a:t>2</a:t>
                      </a:r>
                    </a:p>
                  </a:txBody>
                  <a:tcPr/>
                </a:tc>
                <a:extLst>
                  <a:ext uri="{0D108BD9-81ED-4DB2-BD59-A6C34878D82A}">
                    <a16:rowId xmlns:a16="http://schemas.microsoft.com/office/drawing/2014/main" val="125660517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dirty="0"/>
                        <a:t>Salix</a:t>
                      </a:r>
                    </a:p>
                    <a:p>
                      <a:endParaRPr lang="en-US" sz="1000" dirty="0"/>
                    </a:p>
                  </a:txBody>
                  <a:tcPr/>
                </a:tc>
                <a:tc>
                  <a:txBody>
                    <a:bodyPr/>
                    <a:lstStyle/>
                    <a:p>
                      <a:pPr algn="l" fontAlgn="b"/>
                      <a:r>
                        <a:rPr lang="en-US" sz="1000" b="0" i="1" u="none" strike="noStrike" dirty="0">
                          <a:solidFill>
                            <a:srgbClr val="000000"/>
                          </a:solidFill>
                          <a:effectLst/>
                          <a:latin typeface="Times New Roman" panose="02020603050405020304" pitchFamily="18" charset="0"/>
                        </a:rPr>
                        <a:t> </a:t>
                      </a:r>
                      <a:r>
                        <a:rPr lang="en-US" sz="1000" b="0" i="1" u="none" strike="noStrike" dirty="0">
                          <a:solidFill>
                            <a:srgbClr val="000000"/>
                          </a:solidFill>
                          <a:effectLst/>
                          <a:latin typeface="+mn-lt"/>
                        </a:rPr>
                        <a:t>scouleriana</a:t>
                      </a:r>
                    </a:p>
                    <a:p>
                      <a:endParaRPr lang="en-US" sz="1000" dirty="0"/>
                    </a:p>
                  </a:txBody>
                  <a:tcPr/>
                </a:tc>
                <a:tc>
                  <a:txBody>
                    <a:bodyPr/>
                    <a:lstStyle/>
                    <a:p>
                      <a:r>
                        <a:rPr lang="en-US" sz="1000" dirty="0"/>
                        <a:t>0</a:t>
                      </a:r>
                    </a:p>
                  </a:txBody>
                  <a:tcPr/>
                </a:tc>
                <a:tc>
                  <a:txBody>
                    <a:bodyPr/>
                    <a:lstStyle/>
                    <a:p>
                      <a:r>
                        <a:rPr lang="en-US" sz="1000" dirty="0"/>
                        <a:t>1</a:t>
                      </a:r>
                    </a:p>
                  </a:txBody>
                  <a:tcPr/>
                </a:tc>
                <a:tc>
                  <a:txBody>
                    <a:bodyPr/>
                    <a:lstStyle/>
                    <a:p>
                      <a:r>
                        <a:rPr lang="en-US" sz="1000" dirty="0"/>
                        <a:t>5</a:t>
                      </a:r>
                    </a:p>
                  </a:txBody>
                  <a:tcPr/>
                </a:tc>
                <a:tc>
                  <a:txBody>
                    <a:bodyPr/>
                    <a:lstStyle/>
                    <a:p>
                      <a:r>
                        <a:rPr lang="en-US" sz="1000" dirty="0"/>
                        <a:t>6</a:t>
                      </a:r>
                    </a:p>
                  </a:txBody>
                  <a:tcPr/>
                </a:tc>
                <a:extLst>
                  <a:ext uri="{0D108BD9-81ED-4DB2-BD59-A6C34878D82A}">
                    <a16:rowId xmlns:a16="http://schemas.microsoft.com/office/drawing/2014/main" val="292790021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dirty="0"/>
                        <a:t>Spirea</a:t>
                      </a:r>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dirty="0"/>
                        <a:t>douglassii</a:t>
                      </a:r>
                    </a:p>
                    <a:p>
                      <a:endParaRPr lang="en-US" sz="1000" dirty="0"/>
                    </a:p>
                  </a:txBody>
                  <a:tcPr/>
                </a:tc>
                <a:tc>
                  <a:txBody>
                    <a:bodyPr/>
                    <a:lstStyle/>
                    <a:p>
                      <a:r>
                        <a:rPr lang="en-US" sz="1000" dirty="0"/>
                        <a:t>0</a:t>
                      </a:r>
                    </a:p>
                  </a:txBody>
                  <a:tcPr/>
                </a:tc>
                <a:tc>
                  <a:txBody>
                    <a:bodyPr/>
                    <a:lstStyle/>
                    <a:p>
                      <a:r>
                        <a:rPr lang="en-US" sz="1000" dirty="0"/>
                        <a:t>8</a:t>
                      </a:r>
                    </a:p>
                  </a:txBody>
                  <a:tcPr/>
                </a:tc>
                <a:tc>
                  <a:txBody>
                    <a:bodyPr/>
                    <a:lstStyle/>
                    <a:p>
                      <a:r>
                        <a:rPr lang="en-US" sz="1000" dirty="0"/>
                        <a:t>2</a:t>
                      </a:r>
                    </a:p>
                  </a:txBody>
                  <a:tcPr/>
                </a:tc>
                <a:tc>
                  <a:txBody>
                    <a:bodyPr/>
                    <a:lstStyle/>
                    <a:p>
                      <a:r>
                        <a:rPr lang="en-US" sz="1000" dirty="0"/>
                        <a:t>1</a:t>
                      </a:r>
                    </a:p>
                  </a:txBody>
                  <a:tcPr/>
                </a:tc>
                <a:extLst>
                  <a:ext uri="{0D108BD9-81ED-4DB2-BD59-A6C34878D82A}">
                    <a16:rowId xmlns:a16="http://schemas.microsoft.com/office/drawing/2014/main" val="420446092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dirty="0"/>
                        <a:t>Fraxinus</a:t>
                      </a:r>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dirty="0"/>
                        <a:t>latifolia</a:t>
                      </a:r>
                    </a:p>
                    <a:p>
                      <a:endParaRPr lang="en-US" sz="1000" dirty="0"/>
                    </a:p>
                  </a:txBody>
                  <a:tcPr/>
                </a:tc>
                <a:tc>
                  <a:txBody>
                    <a:bodyPr/>
                    <a:lstStyle/>
                    <a:p>
                      <a:r>
                        <a:rPr lang="en-US" sz="1000" dirty="0"/>
                        <a:t>1</a:t>
                      </a:r>
                    </a:p>
                  </a:txBody>
                  <a:tcPr/>
                </a:tc>
                <a:tc>
                  <a:txBody>
                    <a:bodyPr/>
                    <a:lstStyle/>
                    <a:p>
                      <a:r>
                        <a:rPr lang="en-US" sz="1000" dirty="0"/>
                        <a:t>0</a:t>
                      </a:r>
                    </a:p>
                  </a:txBody>
                  <a:tcPr/>
                </a:tc>
                <a:tc>
                  <a:txBody>
                    <a:bodyPr/>
                    <a:lstStyle/>
                    <a:p>
                      <a:r>
                        <a:rPr lang="en-US" sz="1000" dirty="0"/>
                        <a:t>1</a:t>
                      </a:r>
                    </a:p>
                  </a:txBody>
                  <a:tcPr/>
                </a:tc>
                <a:tc>
                  <a:txBody>
                    <a:bodyPr/>
                    <a:lstStyle/>
                    <a:p>
                      <a:r>
                        <a:rPr lang="en-US" sz="1000" dirty="0"/>
                        <a:t>0</a:t>
                      </a:r>
                    </a:p>
                  </a:txBody>
                  <a:tcPr/>
                </a:tc>
                <a:extLst>
                  <a:ext uri="{0D108BD9-81ED-4DB2-BD59-A6C34878D82A}">
                    <a16:rowId xmlns:a16="http://schemas.microsoft.com/office/drawing/2014/main" val="11013286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dirty="0"/>
                        <a:t>Cornus</a:t>
                      </a:r>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dirty="0"/>
                        <a:t>sericea</a:t>
                      </a:r>
                    </a:p>
                    <a:p>
                      <a:endParaRPr lang="en-US" sz="1000" dirty="0"/>
                    </a:p>
                  </a:txBody>
                  <a:tcPr/>
                </a:tc>
                <a:tc>
                  <a:txBody>
                    <a:bodyPr/>
                    <a:lstStyle/>
                    <a:p>
                      <a:r>
                        <a:rPr lang="en-US" sz="1000" dirty="0"/>
                        <a:t>0</a:t>
                      </a:r>
                    </a:p>
                  </a:txBody>
                  <a:tcPr/>
                </a:tc>
                <a:tc>
                  <a:txBody>
                    <a:bodyPr/>
                    <a:lstStyle/>
                    <a:p>
                      <a:r>
                        <a:rPr lang="en-US" sz="1000" dirty="0"/>
                        <a:t>1</a:t>
                      </a:r>
                    </a:p>
                  </a:txBody>
                  <a:tcPr/>
                </a:tc>
                <a:tc>
                  <a:txBody>
                    <a:bodyPr/>
                    <a:lstStyle/>
                    <a:p>
                      <a:r>
                        <a:rPr lang="en-US" sz="1000" dirty="0"/>
                        <a:t>1</a:t>
                      </a:r>
                    </a:p>
                  </a:txBody>
                  <a:tcPr/>
                </a:tc>
                <a:tc>
                  <a:txBody>
                    <a:bodyPr/>
                    <a:lstStyle/>
                    <a:p>
                      <a:r>
                        <a:rPr lang="en-US" sz="1000" dirty="0"/>
                        <a:t>1</a:t>
                      </a:r>
                    </a:p>
                  </a:txBody>
                  <a:tcPr/>
                </a:tc>
                <a:extLst>
                  <a:ext uri="{0D108BD9-81ED-4DB2-BD59-A6C34878D82A}">
                    <a16:rowId xmlns:a16="http://schemas.microsoft.com/office/drawing/2014/main" val="3474186600"/>
                  </a:ext>
                </a:extLst>
              </a:tr>
              <a:tr h="370840">
                <a:tc>
                  <a:txBody>
                    <a:bodyPr/>
                    <a:lstStyle/>
                    <a:p>
                      <a:r>
                        <a:rPr lang="en-US" sz="1000" dirty="0"/>
                        <a:t>Total</a:t>
                      </a:r>
                    </a:p>
                  </a:txBody>
                  <a:tcPr/>
                </a:tc>
                <a:tc>
                  <a:txBody>
                    <a:bodyPr/>
                    <a:lstStyle/>
                    <a:p>
                      <a:r>
                        <a:rPr lang="en-US" sz="1000" dirty="0"/>
                        <a:t>46</a:t>
                      </a:r>
                    </a:p>
                  </a:txBody>
                  <a:tcPr/>
                </a:tc>
                <a:tc>
                  <a:txBody>
                    <a:bodyPr/>
                    <a:lstStyle/>
                    <a:p>
                      <a:r>
                        <a:rPr lang="en-US" sz="1000" dirty="0"/>
                        <a:t>10</a:t>
                      </a:r>
                    </a:p>
                  </a:txBody>
                  <a:tcPr/>
                </a:tc>
                <a:tc>
                  <a:txBody>
                    <a:bodyPr/>
                    <a:lstStyle/>
                    <a:p>
                      <a:r>
                        <a:rPr lang="en-US" sz="1000" dirty="0"/>
                        <a:t>12</a:t>
                      </a:r>
                    </a:p>
                  </a:txBody>
                  <a:tcPr/>
                </a:tc>
                <a:tc>
                  <a:txBody>
                    <a:bodyPr/>
                    <a:lstStyle/>
                    <a:p>
                      <a:r>
                        <a:rPr lang="en-US" sz="1000" dirty="0"/>
                        <a:t>10</a:t>
                      </a:r>
                    </a:p>
                  </a:txBody>
                  <a:tcPr/>
                </a:tc>
                <a:tc>
                  <a:txBody>
                    <a:bodyPr/>
                    <a:lstStyle/>
                    <a:p>
                      <a:r>
                        <a:rPr lang="en-US" sz="1000" dirty="0"/>
                        <a:t>14</a:t>
                      </a:r>
                    </a:p>
                  </a:txBody>
                  <a:tcPr/>
                </a:tc>
                <a:extLst>
                  <a:ext uri="{0D108BD9-81ED-4DB2-BD59-A6C34878D82A}">
                    <a16:rowId xmlns:a16="http://schemas.microsoft.com/office/drawing/2014/main" val="3809027349"/>
                  </a:ext>
                </a:extLst>
              </a:tr>
              <a:tr h="370840">
                <a:tc>
                  <a:txBody>
                    <a:bodyPr/>
                    <a:lstStyle/>
                    <a:p>
                      <a:r>
                        <a:rPr lang="en-US" sz="1000" dirty="0"/>
                        <a:t>Mean</a:t>
                      </a:r>
                    </a:p>
                  </a:txBody>
                  <a:tcPr/>
                </a:tc>
                <a:tc>
                  <a:txBody>
                    <a:bodyPr/>
                    <a:lstStyle/>
                    <a:p>
                      <a:r>
                        <a:rPr lang="en-US" sz="1000" dirty="0"/>
                        <a:t>46 / 4 </a:t>
                      </a:r>
                    </a:p>
                  </a:txBody>
                  <a:tcPr/>
                </a:tc>
                <a:tc>
                  <a:txBody>
                    <a:bodyPr/>
                    <a:lstStyle/>
                    <a:p>
                      <a:r>
                        <a:rPr lang="en-US" sz="1000" dirty="0"/>
                        <a:t>11.5</a:t>
                      </a:r>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293355578"/>
                  </a:ext>
                </a:extLst>
              </a:tr>
              <a:tr h="370840">
                <a:tc>
                  <a:txBody>
                    <a:bodyPr/>
                    <a:lstStyle/>
                    <a:p>
                      <a:r>
                        <a:rPr lang="en-US" sz="1000" dirty="0"/>
                        <a:t>Acres/Sample Plot</a:t>
                      </a:r>
                    </a:p>
                  </a:txBody>
                  <a:tcPr/>
                </a:tc>
                <a:tc>
                  <a:txBody>
                    <a:bodyPr/>
                    <a:lstStyle/>
                    <a:p>
                      <a:r>
                        <a:rPr lang="en-US" sz="1000" dirty="0"/>
                        <a:t>706.5 / 43560 </a:t>
                      </a:r>
                    </a:p>
                  </a:txBody>
                  <a:tcPr/>
                </a:tc>
                <a:tc>
                  <a:txBody>
                    <a:bodyPr/>
                    <a:lstStyle/>
                    <a:p>
                      <a:r>
                        <a:rPr lang="en-US" sz="1000" dirty="0"/>
                        <a:t>0.016219</a:t>
                      </a:r>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3203003991"/>
                  </a:ext>
                </a:extLst>
              </a:tr>
              <a:tr h="370840">
                <a:tc>
                  <a:txBody>
                    <a:bodyPr/>
                    <a:lstStyle/>
                    <a:p>
                      <a:r>
                        <a:rPr lang="en-US" sz="1000" dirty="0"/>
                        <a:t>Transect 1 Stems/Acre</a:t>
                      </a:r>
                    </a:p>
                  </a:txBody>
                  <a:tcPr/>
                </a:tc>
                <a:tc>
                  <a:txBody>
                    <a:bodyPr/>
                    <a:lstStyle/>
                    <a:p>
                      <a:r>
                        <a:rPr lang="en-US" sz="1000" dirty="0"/>
                        <a:t>11.5 / 0.016219</a:t>
                      </a:r>
                    </a:p>
                  </a:txBody>
                  <a:tcPr/>
                </a:tc>
                <a:tc>
                  <a:txBody>
                    <a:bodyPr/>
                    <a:lstStyle/>
                    <a:p>
                      <a:r>
                        <a:rPr lang="en-US" sz="1000" dirty="0"/>
                        <a:t>709</a:t>
                      </a:r>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3777834471"/>
                  </a:ext>
                </a:extLst>
              </a:tr>
              <a:tr h="370840">
                <a:tc>
                  <a:txBody>
                    <a:bodyPr/>
                    <a:lstStyle/>
                    <a:p>
                      <a:r>
                        <a:rPr lang="en-US" sz="1000" dirty="0"/>
                        <a:t>Transect 2 Stems/Acre</a:t>
                      </a:r>
                    </a:p>
                  </a:txBody>
                  <a:tcPr/>
                </a:tc>
                <a:tc>
                  <a:txBody>
                    <a:bodyPr/>
                    <a:lstStyle/>
                    <a:p>
                      <a:r>
                        <a:rPr lang="en-US" sz="1000" dirty="0"/>
                        <a:t>15.0 / 0.016219</a:t>
                      </a:r>
                    </a:p>
                  </a:txBody>
                  <a:tcPr/>
                </a:tc>
                <a:tc>
                  <a:txBody>
                    <a:bodyPr/>
                    <a:lstStyle/>
                    <a:p>
                      <a:r>
                        <a:rPr lang="en-US" sz="1000" dirty="0"/>
                        <a:t>925</a:t>
                      </a:r>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2886065204"/>
                  </a:ext>
                </a:extLst>
              </a:tr>
              <a:tr h="370840">
                <a:tc>
                  <a:txBody>
                    <a:bodyPr/>
                    <a:lstStyle/>
                    <a:p>
                      <a:r>
                        <a:rPr lang="en-US" sz="1000" dirty="0"/>
                        <a:t>Stems / Sample Unit</a:t>
                      </a:r>
                    </a:p>
                  </a:txBody>
                  <a:tcPr/>
                </a:tc>
                <a:tc>
                  <a:txBody>
                    <a:bodyPr/>
                    <a:lstStyle/>
                    <a:p>
                      <a:r>
                        <a:rPr lang="en-US" sz="1000" dirty="0"/>
                        <a:t>(709 + 925) / 2</a:t>
                      </a:r>
                    </a:p>
                  </a:txBody>
                  <a:tcPr/>
                </a:tc>
                <a:tc>
                  <a:txBody>
                    <a:bodyPr/>
                    <a:lstStyle/>
                    <a:p>
                      <a:r>
                        <a:rPr lang="en-US" sz="1000" dirty="0"/>
                        <a:t>817</a:t>
                      </a:r>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2603721652"/>
                  </a:ext>
                </a:extLst>
              </a:tr>
            </a:tbl>
          </a:graphicData>
        </a:graphic>
      </p:graphicFrame>
      <p:sp>
        <p:nvSpPr>
          <p:cNvPr id="4" name="Content Placeholder 3">
            <a:extLst>
              <a:ext uri="{FF2B5EF4-FFF2-40B4-BE49-F238E27FC236}">
                <a16:creationId xmlns:a16="http://schemas.microsoft.com/office/drawing/2014/main" id="{51B6294E-39B1-482F-B2E2-17392504B293}"/>
              </a:ext>
            </a:extLst>
          </p:cNvPr>
          <p:cNvSpPr>
            <a:spLocks noGrp="1"/>
          </p:cNvSpPr>
          <p:nvPr>
            <p:ph sz="half" idx="2"/>
          </p:nvPr>
        </p:nvSpPr>
        <p:spPr>
          <a:xfrm>
            <a:off x="6197600" y="1912621"/>
            <a:ext cx="5594184" cy="4678680"/>
          </a:xfrm>
          <a:ln>
            <a:solidFill>
              <a:srgbClr val="0070C0"/>
            </a:solidFill>
          </a:ln>
        </p:spPr>
        <p:txBody>
          <a:bodyPr>
            <a:normAutofit/>
          </a:bodyPr>
          <a:lstStyle/>
          <a:p>
            <a:pPr marL="109728" indent="0">
              <a:buNone/>
            </a:pPr>
            <a:r>
              <a:rPr lang="en-US" dirty="0"/>
              <a:t>Shrub Sample Plot (706.5 sq. ft.) 1</a:t>
            </a:r>
          </a:p>
        </p:txBody>
      </p:sp>
      <p:sp>
        <p:nvSpPr>
          <p:cNvPr id="7" name="Oval 6">
            <a:extLst>
              <a:ext uri="{FF2B5EF4-FFF2-40B4-BE49-F238E27FC236}">
                <a16:creationId xmlns:a16="http://schemas.microsoft.com/office/drawing/2014/main" id="{275C5612-4162-4970-955E-397BBE2E65B0}"/>
              </a:ext>
            </a:extLst>
          </p:cNvPr>
          <p:cNvSpPr/>
          <p:nvPr/>
        </p:nvSpPr>
        <p:spPr>
          <a:xfrm>
            <a:off x="7354956" y="2830664"/>
            <a:ext cx="3275937" cy="332364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876C155B-55ED-4091-8679-B2940104377F}"/>
              </a:ext>
            </a:extLst>
          </p:cNvPr>
          <p:cNvSpPr/>
          <p:nvPr/>
        </p:nvSpPr>
        <p:spPr>
          <a:xfrm>
            <a:off x="7554541" y="3702667"/>
            <a:ext cx="682199" cy="494822"/>
          </a:xfrm>
          <a:prstGeom prst="ellipse">
            <a:avLst/>
          </a:prstGeom>
          <a:solidFill>
            <a:srgbClr val="A875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SALU</a:t>
            </a:r>
          </a:p>
        </p:txBody>
      </p:sp>
      <p:sp>
        <p:nvSpPr>
          <p:cNvPr id="20" name="Oval 19">
            <a:extLst>
              <a:ext uri="{FF2B5EF4-FFF2-40B4-BE49-F238E27FC236}">
                <a16:creationId xmlns:a16="http://schemas.microsoft.com/office/drawing/2014/main" id="{CAD34CF0-8488-4CAE-A6CE-314CDEFC2300}"/>
              </a:ext>
            </a:extLst>
          </p:cNvPr>
          <p:cNvSpPr/>
          <p:nvPr/>
        </p:nvSpPr>
        <p:spPr>
          <a:xfrm>
            <a:off x="9802158" y="4448764"/>
            <a:ext cx="682199" cy="494821"/>
          </a:xfrm>
          <a:prstGeom prst="ellipse">
            <a:avLst/>
          </a:prstGeom>
          <a:solidFill>
            <a:srgbClr val="A875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SASC</a:t>
            </a:r>
          </a:p>
        </p:txBody>
      </p:sp>
      <p:sp>
        <p:nvSpPr>
          <p:cNvPr id="26" name="Oval 25">
            <a:extLst>
              <a:ext uri="{FF2B5EF4-FFF2-40B4-BE49-F238E27FC236}">
                <a16:creationId xmlns:a16="http://schemas.microsoft.com/office/drawing/2014/main" id="{4D37F92D-CE4D-43DF-848D-D5B8CB53C233}"/>
              </a:ext>
            </a:extLst>
          </p:cNvPr>
          <p:cNvSpPr/>
          <p:nvPr/>
        </p:nvSpPr>
        <p:spPr>
          <a:xfrm>
            <a:off x="8713738" y="3367615"/>
            <a:ext cx="764470" cy="539618"/>
          </a:xfrm>
          <a:prstGeom prst="ellipse">
            <a:avLst/>
          </a:prstGeom>
          <a:solidFill>
            <a:srgbClr val="A875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SALU</a:t>
            </a:r>
          </a:p>
        </p:txBody>
      </p:sp>
      <p:sp>
        <p:nvSpPr>
          <p:cNvPr id="27" name="Oval 26">
            <a:extLst>
              <a:ext uri="{FF2B5EF4-FFF2-40B4-BE49-F238E27FC236}">
                <a16:creationId xmlns:a16="http://schemas.microsoft.com/office/drawing/2014/main" id="{96A4D3D3-3AAA-4321-BA7B-99CB699AEEAD}"/>
              </a:ext>
            </a:extLst>
          </p:cNvPr>
          <p:cNvSpPr/>
          <p:nvPr/>
        </p:nvSpPr>
        <p:spPr>
          <a:xfrm>
            <a:off x="7554542" y="4394685"/>
            <a:ext cx="1411478" cy="1354107"/>
          </a:xfrm>
          <a:prstGeom prst="ellipse">
            <a:avLst/>
          </a:prstGeom>
          <a:solidFill>
            <a:srgbClr val="A875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FRLA</a:t>
            </a:r>
          </a:p>
        </p:txBody>
      </p:sp>
      <p:sp>
        <p:nvSpPr>
          <p:cNvPr id="28" name="Oval 27">
            <a:extLst>
              <a:ext uri="{FF2B5EF4-FFF2-40B4-BE49-F238E27FC236}">
                <a16:creationId xmlns:a16="http://schemas.microsoft.com/office/drawing/2014/main" id="{3BFF3813-E053-4218-9FC8-166CC5F191D2}"/>
              </a:ext>
            </a:extLst>
          </p:cNvPr>
          <p:cNvSpPr/>
          <p:nvPr/>
        </p:nvSpPr>
        <p:spPr>
          <a:xfrm>
            <a:off x="9393723" y="4943585"/>
            <a:ext cx="682199" cy="539617"/>
          </a:xfrm>
          <a:prstGeom prst="ellipse">
            <a:avLst/>
          </a:prstGeom>
          <a:solidFill>
            <a:srgbClr val="A875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SALU</a:t>
            </a:r>
          </a:p>
        </p:txBody>
      </p:sp>
      <p:sp>
        <p:nvSpPr>
          <p:cNvPr id="29" name="Oval 28">
            <a:extLst>
              <a:ext uri="{FF2B5EF4-FFF2-40B4-BE49-F238E27FC236}">
                <a16:creationId xmlns:a16="http://schemas.microsoft.com/office/drawing/2014/main" id="{615CBCE4-5181-4D98-8B25-F27EECBAFF86}"/>
              </a:ext>
            </a:extLst>
          </p:cNvPr>
          <p:cNvSpPr/>
          <p:nvPr/>
        </p:nvSpPr>
        <p:spPr>
          <a:xfrm>
            <a:off x="8912039" y="3948082"/>
            <a:ext cx="682199" cy="539618"/>
          </a:xfrm>
          <a:prstGeom prst="ellipse">
            <a:avLst/>
          </a:prstGeom>
          <a:solidFill>
            <a:srgbClr val="A875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SALU</a:t>
            </a:r>
          </a:p>
        </p:txBody>
      </p:sp>
      <p:sp>
        <p:nvSpPr>
          <p:cNvPr id="30" name="Oval 29">
            <a:extLst>
              <a:ext uri="{FF2B5EF4-FFF2-40B4-BE49-F238E27FC236}">
                <a16:creationId xmlns:a16="http://schemas.microsoft.com/office/drawing/2014/main" id="{B53E8735-911D-4FF3-B809-2FC39ED43EC9}"/>
              </a:ext>
            </a:extLst>
          </p:cNvPr>
          <p:cNvSpPr/>
          <p:nvPr/>
        </p:nvSpPr>
        <p:spPr>
          <a:xfrm>
            <a:off x="7943353" y="3265677"/>
            <a:ext cx="764470" cy="547769"/>
          </a:xfrm>
          <a:prstGeom prst="ellipse">
            <a:avLst/>
          </a:prstGeom>
          <a:solidFill>
            <a:srgbClr val="A875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SALU</a:t>
            </a:r>
          </a:p>
        </p:txBody>
      </p:sp>
      <p:sp>
        <p:nvSpPr>
          <p:cNvPr id="31" name="Oval 30">
            <a:extLst>
              <a:ext uri="{FF2B5EF4-FFF2-40B4-BE49-F238E27FC236}">
                <a16:creationId xmlns:a16="http://schemas.microsoft.com/office/drawing/2014/main" id="{704F9EA9-11ED-4712-B1A3-C7591DA5757A}"/>
              </a:ext>
            </a:extLst>
          </p:cNvPr>
          <p:cNvSpPr/>
          <p:nvPr/>
        </p:nvSpPr>
        <p:spPr>
          <a:xfrm>
            <a:off x="9075895" y="4448764"/>
            <a:ext cx="682199" cy="539618"/>
          </a:xfrm>
          <a:prstGeom prst="ellipse">
            <a:avLst/>
          </a:prstGeom>
          <a:solidFill>
            <a:srgbClr val="A875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SALU</a:t>
            </a:r>
          </a:p>
        </p:txBody>
      </p:sp>
      <p:sp>
        <p:nvSpPr>
          <p:cNvPr id="32" name="Oval 31">
            <a:extLst>
              <a:ext uri="{FF2B5EF4-FFF2-40B4-BE49-F238E27FC236}">
                <a16:creationId xmlns:a16="http://schemas.microsoft.com/office/drawing/2014/main" id="{EA479175-EB22-4800-A270-F3A03AE3A540}"/>
              </a:ext>
            </a:extLst>
          </p:cNvPr>
          <p:cNvSpPr/>
          <p:nvPr/>
        </p:nvSpPr>
        <p:spPr>
          <a:xfrm>
            <a:off x="8614928" y="2866933"/>
            <a:ext cx="681292" cy="494822"/>
          </a:xfrm>
          <a:prstGeom prst="ellipse">
            <a:avLst/>
          </a:prstGeom>
          <a:solidFill>
            <a:srgbClr val="A875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SALU</a:t>
            </a:r>
          </a:p>
        </p:txBody>
      </p:sp>
      <p:sp>
        <p:nvSpPr>
          <p:cNvPr id="33" name="Oval 32">
            <a:extLst>
              <a:ext uri="{FF2B5EF4-FFF2-40B4-BE49-F238E27FC236}">
                <a16:creationId xmlns:a16="http://schemas.microsoft.com/office/drawing/2014/main" id="{077533EA-5C2A-42BD-9853-9A38561AAF9D}"/>
              </a:ext>
            </a:extLst>
          </p:cNvPr>
          <p:cNvSpPr/>
          <p:nvPr/>
        </p:nvSpPr>
        <p:spPr>
          <a:xfrm>
            <a:off x="9695132" y="3852629"/>
            <a:ext cx="682199" cy="494822"/>
          </a:xfrm>
          <a:prstGeom prst="ellipse">
            <a:avLst/>
          </a:prstGeom>
          <a:solidFill>
            <a:srgbClr val="A875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SALU</a:t>
            </a:r>
          </a:p>
        </p:txBody>
      </p:sp>
    </p:spTree>
    <p:extLst>
      <p:ext uri="{BB962C8B-B14F-4D97-AF65-F5344CB8AC3E}">
        <p14:creationId xmlns:p14="http://schemas.microsoft.com/office/powerpoint/2010/main" val="3975260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668" y="933381"/>
            <a:ext cx="4328160" cy="5729812"/>
          </a:xfrm>
        </p:spPr>
        <p:txBody>
          <a:bodyPr>
            <a:normAutofit/>
          </a:bodyPr>
          <a:lstStyle/>
          <a:p>
            <a:pPr marL="109728" marR="0" lvl="0" indent="0" algn="ctr" defTabSz="914400" rtl="0" eaLnBrk="1" fontAlgn="auto" latinLnBrk="0" hangingPunct="1">
              <a:lnSpc>
                <a:spcPct val="100000"/>
              </a:lnSpc>
              <a:spcBef>
                <a:spcPts val="300"/>
              </a:spcBef>
              <a:spcAft>
                <a:spcPts val="0"/>
              </a:spcAft>
              <a:buClr>
                <a:srgbClr val="37A76F">
                  <a:lumMod val="75000"/>
                </a:srgbClr>
              </a:buClr>
              <a:buSzTx/>
              <a:buFont typeface="Georgia"/>
              <a:buNone/>
              <a:tabLst/>
              <a:defRPr/>
            </a:pPr>
            <a:r>
              <a:rPr kumimoji="0" lang="en-US" sz="2400" b="0" i="0" u="none" strike="noStrike" kern="1200" cap="none" spc="0" normalizeH="0" baseline="0" noProof="0" dirty="0">
                <a:ln>
                  <a:noFill/>
                </a:ln>
                <a:solidFill>
                  <a:srgbClr val="455F51"/>
                </a:solidFill>
                <a:effectLst/>
                <a:uLnTx/>
                <a:uFillTx/>
                <a:latin typeface="Calibri" panose="020F0502020204030204"/>
                <a:ea typeface="+mn-ea"/>
                <a:cs typeface="+mn-cs"/>
              </a:rPr>
              <a:t>Shrub Vegetation Performance Standard Stem Density</a:t>
            </a:r>
          </a:p>
          <a:p>
            <a:pPr marL="109728" marR="0" lvl="0" indent="0" algn="ctr" defTabSz="914400" rtl="0" eaLnBrk="1" fontAlgn="auto" latinLnBrk="0" hangingPunct="1">
              <a:lnSpc>
                <a:spcPct val="100000"/>
              </a:lnSpc>
              <a:spcBef>
                <a:spcPts val="300"/>
              </a:spcBef>
              <a:spcAft>
                <a:spcPts val="0"/>
              </a:spcAft>
              <a:buClr>
                <a:srgbClr val="37A76F">
                  <a:lumMod val="75000"/>
                </a:srgbClr>
              </a:buClr>
              <a:buSzTx/>
              <a:buFont typeface="Georgia"/>
              <a:buNone/>
              <a:tabLst/>
              <a:defRPr/>
            </a:pPr>
            <a:endParaRPr kumimoji="0" lang="en-US" sz="1000" b="0" i="0" u="none" strike="noStrike" kern="1200" cap="none" spc="0" normalizeH="0" baseline="0" noProof="0" dirty="0">
              <a:ln>
                <a:noFill/>
              </a:ln>
              <a:solidFill>
                <a:srgbClr val="455F51"/>
              </a:solidFill>
              <a:effectLst/>
              <a:uLnTx/>
              <a:uFillTx/>
              <a:latin typeface="Calibri" panose="020F0502020204030204"/>
              <a:ea typeface="+mn-ea"/>
              <a:cs typeface="+mn-cs"/>
            </a:endParaRPr>
          </a:p>
          <a:p>
            <a:pPr marL="365760" marR="0" lvl="0" indent="-256032" algn="l" defTabSz="914400" rtl="0" eaLnBrk="1" fontAlgn="auto" latinLnBrk="0" hangingPunct="1">
              <a:lnSpc>
                <a:spcPct val="100000"/>
              </a:lnSpc>
              <a:spcBef>
                <a:spcPts val="300"/>
              </a:spcBef>
              <a:spcAft>
                <a:spcPts val="0"/>
              </a:spcAft>
              <a:buClr>
                <a:srgbClr val="37A76F">
                  <a:lumMod val="75000"/>
                </a:srgbClr>
              </a:buClr>
              <a:buSzTx/>
              <a:buFont typeface="Georgia"/>
              <a:buChar char="•"/>
              <a:tabLst/>
              <a:defRPr/>
            </a:pPr>
            <a:r>
              <a:rPr kumimoji="0" lang="en-US" sz="1600" b="0" i="0" u="none" strike="noStrike" kern="1200" cap="none" spc="0" normalizeH="0" baseline="0" noProof="0" dirty="0">
                <a:ln>
                  <a:noFill/>
                </a:ln>
                <a:solidFill>
                  <a:srgbClr val="455F51"/>
                </a:solidFill>
                <a:effectLst/>
                <a:uLnTx/>
                <a:uFillTx/>
                <a:latin typeface="Calibri" panose="020F0502020204030204"/>
                <a:ea typeface="+mn-ea"/>
                <a:cs typeface="+mn-cs"/>
              </a:rPr>
              <a:t>Sum number of live shrub stems in each sample plot.</a:t>
            </a:r>
          </a:p>
          <a:p>
            <a:pPr marL="109728" marR="0" lvl="0" indent="0" algn="l" defTabSz="914400" rtl="0" eaLnBrk="1" fontAlgn="auto" latinLnBrk="0" hangingPunct="1">
              <a:lnSpc>
                <a:spcPct val="100000"/>
              </a:lnSpc>
              <a:spcBef>
                <a:spcPts val="300"/>
              </a:spcBef>
              <a:spcAft>
                <a:spcPts val="0"/>
              </a:spcAft>
              <a:buClr>
                <a:srgbClr val="37A76F">
                  <a:lumMod val="75000"/>
                </a:srgbClr>
              </a:buClr>
              <a:buSzTx/>
              <a:buNone/>
              <a:tabLst/>
              <a:defRPr/>
            </a:pPr>
            <a:endParaRPr kumimoji="0" lang="en-US" sz="1600" b="0" i="0" u="none" strike="noStrike" kern="1200" cap="none" spc="0" normalizeH="0" baseline="0" noProof="0" dirty="0">
              <a:ln>
                <a:noFill/>
              </a:ln>
              <a:solidFill>
                <a:srgbClr val="455F51"/>
              </a:solidFill>
              <a:effectLst/>
              <a:uLnTx/>
              <a:uFillTx/>
              <a:latin typeface="Calibri" panose="020F0502020204030204"/>
              <a:ea typeface="+mn-ea"/>
              <a:cs typeface="+mn-cs"/>
            </a:endParaRPr>
          </a:p>
          <a:p>
            <a:pPr marL="365760" marR="0" lvl="0" indent="-256032" algn="l" defTabSz="914400" rtl="0" eaLnBrk="1" fontAlgn="auto" latinLnBrk="0" hangingPunct="1">
              <a:lnSpc>
                <a:spcPct val="100000"/>
              </a:lnSpc>
              <a:spcBef>
                <a:spcPts val="300"/>
              </a:spcBef>
              <a:spcAft>
                <a:spcPts val="0"/>
              </a:spcAft>
              <a:buClr>
                <a:srgbClr val="37A76F">
                  <a:lumMod val="75000"/>
                </a:srgbClr>
              </a:buClr>
              <a:buSzTx/>
              <a:buFont typeface="Georgia"/>
              <a:buChar char="•"/>
              <a:tabLst/>
              <a:defRPr/>
            </a:pPr>
            <a:r>
              <a:rPr kumimoji="0" lang="en-US" sz="1600" b="0" i="0" u="none" strike="noStrike" kern="1200" cap="none" spc="0" normalizeH="0" baseline="0" noProof="0" dirty="0">
                <a:ln>
                  <a:noFill/>
                </a:ln>
                <a:solidFill>
                  <a:srgbClr val="455F51"/>
                </a:solidFill>
                <a:effectLst/>
                <a:uLnTx/>
                <a:uFillTx/>
                <a:latin typeface="Calibri" panose="020F0502020204030204"/>
                <a:ea typeface="+mn-ea"/>
                <a:cs typeface="+mn-cs"/>
              </a:rPr>
              <a:t>Add the number of stems in each sample plot and divide by the total the number of plots to find the mean number of stems / plot for the transect.</a:t>
            </a:r>
          </a:p>
          <a:p>
            <a:pPr marL="365760" marR="0" lvl="0" indent="-256032" algn="l" defTabSz="914400" rtl="0" eaLnBrk="1" fontAlgn="auto" latinLnBrk="0" hangingPunct="1">
              <a:lnSpc>
                <a:spcPct val="100000"/>
              </a:lnSpc>
              <a:spcBef>
                <a:spcPts val="300"/>
              </a:spcBef>
              <a:spcAft>
                <a:spcPts val="0"/>
              </a:spcAft>
              <a:buClr>
                <a:srgbClr val="37A76F">
                  <a:lumMod val="75000"/>
                </a:srgbClr>
              </a:buClr>
              <a:buSzTx/>
              <a:buFont typeface="Georgia"/>
              <a:buChar char="•"/>
              <a:tabLst/>
              <a:defRPr/>
            </a:pPr>
            <a:endParaRPr lang="en-US" sz="1600" dirty="0">
              <a:solidFill>
                <a:srgbClr val="455F51"/>
              </a:solidFill>
              <a:latin typeface="Calibri" panose="020F0502020204030204"/>
            </a:endParaRPr>
          </a:p>
          <a:p>
            <a:pPr marL="365760" marR="0" lvl="0" indent="-256032" algn="l" defTabSz="914400" rtl="0" eaLnBrk="1" fontAlgn="auto" latinLnBrk="0" hangingPunct="1">
              <a:lnSpc>
                <a:spcPct val="100000"/>
              </a:lnSpc>
              <a:spcBef>
                <a:spcPts val="300"/>
              </a:spcBef>
              <a:spcAft>
                <a:spcPts val="0"/>
              </a:spcAft>
              <a:buClr>
                <a:srgbClr val="37A76F">
                  <a:lumMod val="75000"/>
                </a:srgbClr>
              </a:buClr>
              <a:buSzTx/>
              <a:buFont typeface="Georgia"/>
              <a:buChar char="•"/>
              <a:tabLst/>
              <a:defRPr/>
            </a:pPr>
            <a:r>
              <a:rPr kumimoji="0" lang="en-US" sz="1600" b="0" i="0" u="none" strike="noStrike" kern="1200" cap="none" spc="0" normalizeH="0" baseline="0" noProof="0" dirty="0">
                <a:ln>
                  <a:noFill/>
                </a:ln>
                <a:solidFill>
                  <a:srgbClr val="455F51"/>
                </a:solidFill>
                <a:effectLst/>
                <a:uLnTx/>
                <a:uFillTx/>
                <a:latin typeface="Calibri" panose="020F0502020204030204"/>
                <a:ea typeface="+mn-ea"/>
                <a:cs typeface="+mn-cs"/>
              </a:rPr>
              <a:t>Divide the square feet area of the sample plot (~ 304 sq. ft.) by the square feet in one acre (43560 sq. ft.) to derive the percent of an acre represented by the sample plot.</a:t>
            </a:r>
          </a:p>
          <a:p>
            <a:pPr marL="365760" marR="0" lvl="0" indent="-256032" algn="l" defTabSz="914400" rtl="0" eaLnBrk="1" fontAlgn="auto" latinLnBrk="0" hangingPunct="1">
              <a:lnSpc>
                <a:spcPct val="100000"/>
              </a:lnSpc>
              <a:spcBef>
                <a:spcPts val="300"/>
              </a:spcBef>
              <a:spcAft>
                <a:spcPts val="0"/>
              </a:spcAft>
              <a:buClr>
                <a:srgbClr val="37A76F">
                  <a:lumMod val="75000"/>
                </a:srgbClr>
              </a:buClr>
              <a:buSzTx/>
              <a:buFont typeface="Georgia"/>
              <a:buChar char="•"/>
              <a:tabLst/>
              <a:defRPr/>
            </a:pPr>
            <a:endParaRPr lang="en-US" sz="1600" dirty="0">
              <a:solidFill>
                <a:srgbClr val="455F51"/>
              </a:solidFill>
              <a:latin typeface="Calibri" panose="020F0502020204030204"/>
            </a:endParaRPr>
          </a:p>
          <a:p>
            <a:pPr marL="365760" marR="0" lvl="0" indent="-256032" algn="l" defTabSz="914400" rtl="0" eaLnBrk="1" fontAlgn="auto" latinLnBrk="0" hangingPunct="1">
              <a:lnSpc>
                <a:spcPct val="100000"/>
              </a:lnSpc>
              <a:spcBef>
                <a:spcPts val="300"/>
              </a:spcBef>
              <a:spcAft>
                <a:spcPts val="0"/>
              </a:spcAft>
              <a:buClr>
                <a:srgbClr val="37A76F">
                  <a:lumMod val="75000"/>
                </a:srgbClr>
              </a:buClr>
              <a:buSzTx/>
              <a:buFont typeface="Georgia"/>
              <a:buChar char="•"/>
              <a:tabLst/>
              <a:defRPr/>
            </a:pPr>
            <a:r>
              <a:rPr kumimoji="0" lang="en-US" sz="1600" b="0" i="0" u="none" strike="noStrike" kern="1200" cap="none" spc="0" normalizeH="0" baseline="0" noProof="0" dirty="0">
                <a:ln>
                  <a:noFill/>
                </a:ln>
                <a:solidFill>
                  <a:srgbClr val="455F51"/>
                </a:solidFill>
                <a:effectLst/>
                <a:uLnTx/>
                <a:uFillTx/>
                <a:latin typeface="Calibri" panose="020F0502020204030204"/>
                <a:ea typeface="+mn-ea"/>
                <a:cs typeface="+mn-cs"/>
              </a:rPr>
              <a:t>Divide the mean number of stems derived in step 2 by the sample plot percentage derived in step 3 to derive an estimate of mean stems per acre for the transect.</a:t>
            </a:r>
          </a:p>
          <a:p>
            <a:pPr marL="365760" marR="0" lvl="0" indent="-256032" algn="l" defTabSz="914400" rtl="0" eaLnBrk="1" fontAlgn="auto" latinLnBrk="0" hangingPunct="1">
              <a:lnSpc>
                <a:spcPct val="100000"/>
              </a:lnSpc>
              <a:spcBef>
                <a:spcPts val="300"/>
              </a:spcBef>
              <a:spcAft>
                <a:spcPts val="0"/>
              </a:spcAft>
              <a:buClr>
                <a:srgbClr val="37A76F">
                  <a:lumMod val="75000"/>
                </a:srgbClr>
              </a:buClr>
              <a:buSzTx/>
              <a:buFont typeface="Georgia"/>
              <a:buChar char="•"/>
              <a:tabLst/>
              <a:defRPr/>
            </a:pPr>
            <a:endParaRPr lang="en-US" sz="1600" dirty="0">
              <a:solidFill>
                <a:srgbClr val="455F51"/>
              </a:solidFill>
              <a:latin typeface="Calibri" panose="020F0502020204030204"/>
            </a:endParaRPr>
          </a:p>
          <a:p>
            <a:pPr marL="365760" marR="0" lvl="0" indent="-256032" algn="l" defTabSz="914400" rtl="0" eaLnBrk="1" fontAlgn="auto" latinLnBrk="0" hangingPunct="1">
              <a:lnSpc>
                <a:spcPct val="100000"/>
              </a:lnSpc>
              <a:spcBef>
                <a:spcPts val="300"/>
              </a:spcBef>
              <a:spcAft>
                <a:spcPts val="0"/>
              </a:spcAft>
              <a:buClr>
                <a:srgbClr val="37A76F">
                  <a:lumMod val="75000"/>
                </a:srgbClr>
              </a:buClr>
              <a:buSzTx/>
              <a:buFont typeface="Georgia"/>
              <a:buChar char="•"/>
              <a:tabLst/>
              <a:defRPr/>
            </a:pPr>
            <a:endParaRPr kumimoji="0" lang="en-US" sz="1600" b="0" i="0" u="none" strike="noStrike" kern="1200" cap="none" spc="0" normalizeH="0" baseline="0" noProof="0" dirty="0">
              <a:ln>
                <a:noFill/>
              </a:ln>
              <a:solidFill>
                <a:srgbClr val="455F51"/>
              </a:solidFill>
              <a:effectLst/>
              <a:uLnTx/>
              <a:uFillTx/>
              <a:latin typeface="Calibri" panose="020F0502020204030204"/>
              <a:ea typeface="+mn-ea"/>
              <a:cs typeface="+mn-cs"/>
            </a:endParaRPr>
          </a:p>
          <a:p>
            <a:pPr marL="365760" marR="0" lvl="0" indent="-256032" algn="l" defTabSz="914400" rtl="0" eaLnBrk="1" fontAlgn="auto" latinLnBrk="0" hangingPunct="1">
              <a:lnSpc>
                <a:spcPct val="100000"/>
              </a:lnSpc>
              <a:spcBef>
                <a:spcPts val="300"/>
              </a:spcBef>
              <a:spcAft>
                <a:spcPts val="0"/>
              </a:spcAft>
              <a:buClr>
                <a:srgbClr val="37A76F">
                  <a:lumMod val="75000"/>
                </a:srgbClr>
              </a:buClr>
              <a:buSzTx/>
              <a:buFont typeface="Georgia"/>
              <a:buChar char="•"/>
              <a:tabLst/>
              <a:defRPr/>
            </a:pPr>
            <a:endParaRPr lang="en-US" sz="1600" dirty="0">
              <a:solidFill>
                <a:srgbClr val="455F51"/>
              </a:solidFill>
              <a:latin typeface="Calibri" panose="020F0502020204030204"/>
            </a:endParaRPr>
          </a:p>
          <a:p>
            <a:pPr marL="365760" marR="0" lvl="0" indent="-256032" algn="l" defTabSz="914400" rtl="0" eaLnBrk="1" fontAlgn="auto" latinLnBrk="0" hangingPunct="1">
              <a:lnSpc>
                <a:spcPct val="100000"/>
              </a:lnSpc>
              <a:spcBef>
                <a:spcPts val="300"/>
              </a:spcBef>
              <a:spcAft>
                <a:spcPts val="0"/>
              </a:spcAft>
              <a:buClr>
                <a:srgbClr val="37A76F">
                  <a:lumMod val="75000"/>
                </a:srgbClr>
              </a:buClr>
              <a:buSzTx/>
              <a:buFont typeface="Georgia"/>
              <a:buChar char="•"/>
              <a:tabLst/>
              <a:defRPr/>
            </a:pPr>
            <a:endParaRPr kumimoji="0" lang="en-US" sz="1600" b="0" i="0" u="none" strike="noStrike" kern="1200" cap="none" spc="0" normalizeH="0" baseline="0" noProof="0" dirty="0">
              <a:ln>
                <a:noFill/>
              </a:ln>
              <a:solidFill>
                <a:srgbClr val="455F51"/>
              </a:solidFill>
              <a:effectLst/>
              <a:uLnTx/>
              <a:uFillTx/>
              <a:latin typeface="Calibri" panose="020F0502020204030204"/>
              <a:ea typeface="+mn-ea"/>
              <a:cs typeface="+mn-cs"/>
            </a:endParaRPr>
          </a:p>
          <a:p>
            <a:pPr marL="365760" marR="0" lvl="0" indent="-256032" algn="l" defTabSz="914400" rtl="0" eaLnBrk="1" fontAlgn="auto" latinLnBrk="0" hangingPunct="1">
              <a:lnSpc>
                <a:spcPct val="100000"/>
              </a:lnSpc>
              <a:spcBef>
                <a:spcPts val="300"/>
              </a:spcBef>
              <a:spcAft>
                <a:spcPts val="0"/>
              </a:spcAft>
              <a:buClr>
                <a:srgbClr val="37A76F">
                  <a:lumMod val="75000"/>
                </a:srgbClr>
              </a:buClr>
              <a:buSzTx/>
              <a:buFont typeface="Georgia"/>
              <a:buChar char="•"/>
              <a:tabLst/>
              <a:defRPr/>
            </a:pPr>
            <a:endParaRPr lang="en-US" sz="1600" dirty="0">
              <a:solidFill>
                <a:srgbClr val="455F51"/>
              </a:solidFill>
              <a:latin typeface="Calibri" panose="020F0502020204030204"/>
            </a:endParaRPr>
          </a:p>
          <a:p>
            <a:pPr marL="365760" marR="0" lvl="0" indent="-256032" algn="l" defTabSz="914400" rtl="0" eaLnBrk="1" fontAlgn="auto" latinLnBrk="0" hangingPunct="1">
              <a:lnSpc>
                <a:spcPct val="100000"/>
              </a:lnSpc>
              <a:spcBef>
                <a:spcPts val="300"/>
              </a:spcBef>
              <a:spcAft>
                <a:spcPts val="0"/>
              </a:spcAft>
              <a:buClr>
                <a:srgbClr val="37A76F">
                  <a:lumMod val="75000"/>
                </a:srgbClr>
              </a:buClr>
              <a:buSzTx/>
              <a:buFont typeface="Georgia"/>
              <a:buChar char="•"/>
              <a:tabLst/>
              <a:defRPr/>
            </a:pPr>
            <a:endParaRPr kumimoji="0" lang="en-US" sz="1600" b="0" i="0" u="none" strike="noStrike" kern="1200" cap="none" spc="0" normalizeH="0" baseline="0" noProof="0" dirty="0">
              <a:ln>
                <a:noFill/>
              </a:ln>
              <a:solidFill>
                <a:srgbClr val="455F51"/>
              </a:solidFill>
              <a:effectLst/>
              <a:uLnTx/>
              <a:uFillTx/>
              <a:latin typeface="Calibri" panose="020F0502020204030204"/>
              <a:ea typeface="+mn-ea"/>
              <a:cs typeface="+mn-cs"/>
            </a:endParaRPr>
          </a:p>
          <a:p>
            <a:pPr marL="109728" marR="0" lvl="0" indent="0" algn="l" defTabSz="914400" rtl="0" eaLnBrk="1" fontAlgn="auto" latinLnBrk="0" hangingPunct="1">
              <a:lnSpc>
                <a:spcPct val="100000"/>
              </a:lnSpc>
              <a:spcBef>
                <a:spcPts val="300"/>
              </a:spcBef>
              <a:spcAft>
                <a:spcPts val="0"/>
              </a:spcAft>
              <a:buClr>
                <a:srgbClr val="37A76F">
                  <a:lumMod val="75000"/>
                </a:srgbClr>
              </a:buClr>
              <a:buSzTx/>
              <a:buNone/>
              <a:tabLst/>
              <a:defRPr/>
            </a:pPr>
            <a:endParaRPr kumimoji="0" lang="en-US" sz="1600" b="0" i="0" u="none" strike="noStrike" kern="1200" cap="none" spc="0" normalizeH="0" baseline="0" noProof="0" dirty="0">
              <a:ln>
                <a:noFill/>
              </a:ln>
              <a:solidFill>
                <a:srgbClr val="455F51"/>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0BCB3832-6479-470E-A9D4-60D1FF321D19}"/>
              </a:ext>
            </a:extLst>
          </p:cNvPr>
          <p:cNvGraphicFramePr>
            <a:graphicFrameLocks noGrp="1"/>
          </p:cNvGraphicFramePr>
          <p:nvPr>
            <p:extLst>
              <p:ext uri="{D42A27DB-BD31-4B8C-83A1-F6EECF244321}">
                <p14:modId xmlns:p14="http://schemas.microsoft.com/office/powerpoint/2010/main" val="126165656"/>
              </p:ext>
            </p:extLst>
          </p:nvPr>
        </p:nvGraphicFramePr>
        <p:xfrm>
          <a:off x="4921857" y="1090498"/>
          <a:ext cx="7028955" cy="3603822"/>
        </p:xfrm>
        <a:graphic>
          <a:graphicData uri="http://schemas.openxmlformats.org/drawingml/2006/table">
            <a:tbl>
              <a:tblPr/>
              <a:tblGrid>
                <a:gridCol w="1731281">
                  <a:extLst>
                    <a:ext uri="{9D8B030D-6E8A-4147-A177-3AD203B41FA5}">
                      <a16:colId xmlns:a16="http://schemas.microsoft.com/office/drawing/2014/main" val="344408524"/>
                    </a:ext>
                  </a:extLst>
                </a:gridCol>
                <a:gridCol w="1789232">
                  <a:extLst>
                    <a:ext uri="{9D8B030D-6E8A-4147-A177-3AD203B41FA5}">
                      <a16:colId xmlns:a16="http://schemas.microsoft.com/office/drawing/2014/main" val="2353570334"/>
                    </a:ext>
                  </a:extLst>
                </a:gridCol>
                <a:gridCol w="868607">
                  <a:extLst>
                    <a:ext uri="{9D8B030D-6E8A-4147-A177-3AD203B41FA5}">
                      <a16:colId xmlns:a16="http://schemas.microsoft.com/office/drawing/2014/main" val="2943940438"/>
                    </a:ext>
                  </a:extLst>
                </a:gridCol>
                <a:gridCol w="283166">
                  <a:extLst>
                    <a:ext uri="{9D8B030D-6E8A-4147-A177-3AD203B41FA5}">
                      <a16:colId xmlns:a16="http://schemas.microsoft.com/office/drawing/2014/main" val="1060596007"/>
                    </a:ext>
                  </a:extLst>
                </a:gridCol>
                <a:gridCol w="463607">
                  <a:extLst>
                    <a:ext uri="{9D8B030D-6E8A-4147-A177-3AD203B41FA5}">
                      <a16:colId xmlns:a16="http://schemas.microsoft.com/office/drawing/2014/main" val="1385981936"/>
                    </a:ext>
                  </a:extLst>
                </a:gridCol>
                <a:gridCol w="463607">
                  <a:extLst>
                    <a:ext uri="{9D8B030D-6E8A-4147-A177-3AD203B41FA5}">
                      <a16:colId xmlns:a16="http://schemas.microsoft.com/office/drawing/2014/main" val="3029274526"/>
                    </a:ext>
                  </a:extLst>
                </a:gridCol>
                <a:gridCol w="463607">
                  <a:extLst>
                    <a:ext uri="{9D8B030D-6E8A-4147-A177-3AD203B41FA5}">
                      <a16:colId xmlns:a16="http://schemas.microsoft.com/office/drawing/2014/main" val="1215107733"/>
                    </a:ext>
                  </a:extLst>
                </a:gridCol>
                <a:gridCol w="482924">
                  <a:extLst>
                    <a:ext uri="{9D8B030D-6E8A-4147-A177-3AD203B41FA5}">
                      <a16:colId xmlns:a16="http://schemas.microsoft.com/office/drawing/2014/main" val="1018644069"/>
                    </a:ext>
                  </a:extLst>
                </a:gridCol>
                <a:gridCol w="482924">
                  <a:extLst>
                    <a:ext uri="{9D8B030D-6E8A-4147-A177-3AD203B41FA5}">
                      <a16:colId xmlns:a16="http://schemas.microsoft.com/office/drawing/2014/main" val="192211256"/>
                    </a:ext>
                  </a:extLst>
                </a:gridCol>
              </a:tblGrid>
              <a:tr h="420235">
                <a:tc>
                  <a:txBody>
                    <a:bodyPr/>
                    <a:lstStyle/>
                    <a:p>
                      <a:pPr algn="l" fontAlgn="b"/>
                      <a:r>
                        <a:rPr lang="en-US" sz="1400" b="0" i="0" u="none" strike="noStrike" dirty="0">
                          <a:solidFill>
                            <a:srgbClr val="000000"/>
                          </a:solidFill>
                          <a:effectLst/>
                          <a:latin typeface="Times New Roman" panose="02020603050405020304" pitchFamily="18" charset="0"/>
                        </a:rPr>
                        <a:t>Linnton Mill Mitigation Bank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gridSpan="2">
                  <a:txBody>
                    <a:bodyPr/>
                    <a:lstStyle/>
                    <a:p>
                      <a:pPr algn="l" fontAlgn="b"/>
                      <a:r>
                        <a:rPr lang="en-US" sz="1200" b="0" i="0" u="none" strike="noStrike" dirty="0">
                          <a:solidFill>
                            <a:srgbClr val="000000"/>
                          </a:solidFill>
                          <a:effectLst/>
                          <a:latin typeface="Times New Roman" panose="02020603050405020304" pitchFamily="18" charset="0"/>
                        </a:rPr>
                        <a:t>Vegetation Performance Data - Scrub-shrub Zone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598168281"/>
                  </a:ext>
                </a:extLst>
              </a:tr>
              <a:tr h="214705">
                <a:tc>
                  <a:txBody>
                    <a:bodyPr/>
                    <a:lstStyle/>
                    <a:p>
                      <a:pPr algn="l" fontAlgn="b"/>
                      <a:r>
                        <a:rPr lang="en-US" sz="1400" b="0" i="0" u="none" strike="noStrike" dirty="0">
                          <a:solidFill>
                            <a:srgbClr val="000000"/>
                          </a:solidFill>
                          <a:effectLst/>
                          <a:latin typeface="Times New Roman" panose="02020603050405020304" pitchFamily="18" charset="0"/>
                        </a:rPr>
                        <a:t>Scrub-shrub</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dirty="0">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509688198"/>
                  </a:ext>
                </a:extLst>
              </a:tr>
              <a:tr h="185344">
                <a:tc>
                  <a:txBody>
                    <a:bodyPr/>
                    <a:lstStyle/>
                    <a:p>
                      <a:pPr algn="l" fontAlgn="b"/>
                      <a:r>
                        <a:rPr lang="en-US" sz="1200" b="0" i="0" u="none" strike="noStrike" dirty="0">
                          <a:solidFill>
                            <a:srgbClr val="000000"/>
                          </a:solidFill>
                          <a:effectLst/>
                          <a:latin typeface="Times New Roman" panose="02020603050405020304" pitchFamily="18" charset="0"/>
                        </a:rPr>
                        <a:t>Common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200" b="0" i="0" u="none" strike="noStrike" dirty="0">
                          <a:solidFill>
                            <a:srgbClr val="000000"/>
                          </a:solidFill>
                          <a:effectLst/>
                          <a:latin typeface="Times New Roman" panose="02020603050405020304" pitchFamily="18" charset="0"/>
                        </a:rPr>
                        <a:t>Latin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5053826"/>
                  </a:ext>
                </a:extLst>
              </a:tr>
              <a:tr h="185344">
                <a:tc>
                  <a:txBody>
                    <a:bodyPr/>
                    <a:lstStyle/>
                    <a:p>
                      <a:pPr algn="l" fontAlgn="b"/>
                      <a:r>
                        <a:rPr lang="en-US" sz="1200" b="0" i="0" u="none" strike="noStrike" dirty="0">
                          <a:solidFill>
                            <a:srgbClr val="000000"/>
                          </a:solidFill>
                          <a:effectLst/>
                          <a:latin typeface="Times New Roman" panose="02020603050405020304" pitchFamily="18" charset="0"/>
                        </a:rPr>
                        <a:t>Red osier dogwood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1" u="none" strike="noStrike" dirty="0">
                          <a:solidFill>
                            <a:srgbClr val="000000"/>
                          </a:solidFill>
                          <a:effectLst/>
                          <a:latin typeface="Times New Roman" panose="02020603050405020304" pitchFamily="18" charset="0"/>
                        </a:rPr>
                        <a:t>Cornus sericea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6909754"/>
                  </a:ext>
                </a:extLst>
              </a:tr>
              <a:tr h="185344">
                <a:tc>
                  <a:txBody>
                    <a:bodyPr/>
                    <a:lstStyle/>
                    <a:p>
                      <a:pPr algn="l" fontAlgn="b"/>
                      <a:r>
                        <a:rPr lang="en-US" sz="1200" b="0" i="0" u="none" strike="noStrike" dirty="0">
                          <a:solidFill>
                            <a:srgbClr val="000000"/>
                          </a:solidFill>
                          <a:effectLst/>
                          <a:latin typeface="Times New Roman" panose="02020603050405020304" pitchFamily="18" charset="0"/>
                        </a:rPr>
                        <a:t>Pacific willow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1" u="none" strike="noStrike" dirty="0">
                          <a:solidFill>
                            <a:srgbClr val="000000"/>
                          </a:solidFill>
                          <a:effectLst/>
                          <a:latin typeface="Times New Roman" panose="02020603050405020304" pitchFamily="18" charset="0"/>
                        </a:rPr>
                        <a:t>Salix lucida var lasiandra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07291"/>
                  </a:ext>
                </a:extLst>
              </a:tr>
              <a:tr h="185344">
                <a:tc>
                  <a:txBody>
                    <a:bodyPr/>
                    <a:lstStyle/>
                    <a:p>
                      <a:pPr algn="l" fontAlgn="b"/>
                      <a:r>
                        <a:rPr lang="en-US" sz="1200" b="0" i="0" u="none" strike="noStrike" dirty="0">
                          <a:solidFill>
                            <a:srgbClr val="000000"/>
                          </a:solidFill>
                          <a:effectLst/>
                          <a:latin typeface="Times New Roman" panose="02020603050405020304" pitchFamily="18" charset="0"/>
                        </a:rPr>
                        <a:t>Douglas spirea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1" u="none" strike="noStrike" dirty="0">
                          <a:solidFill>
                            <a:srgbClr val="000000"/>
                          </a:solidFill>
                          <a:effectLst/>
                          <a:latin typeface="Times New Roman" panose="02020603050405020304" pitchFamily="18" charset="0"/>
                        </a:rPr>
                        <a:t>Spirea douglassii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8449181"/>
                  </a:ext>
                </a:extLst>
              </a:tr>
              <a:tr h="185344">
                <a:tc>
                  <a:txBody>
                    <a:bodyPr/>
                    <a:lstStyle/>
                    <a:p>
                      <a:pPr algn="l" fontAlgn="b"/>
                      <a:r>
                        <a:rPr lang="en-US" sz="1200" b="0" i="0" u="none" strike="noStrike" dirty="0">
                          <a:solidFill>
                            <a:srgbClr val="000000"/>
                          </a:solidFill>
                          <a:effectLst/>
                          <a:latin typeface="Times New Roman" panose="02020603050405020304" pitchFamily="18" charset="0"/>
                        </a:rPr>
                        <a:t>Oregon ash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1" u="none" strike="noStrike" dirty="0">
                          <a:solidFill>
                            <a:srgbClr val="000000"/>
                          </a:solidFill>
                          <a:effectLst/>
                          <a:latin typeface="Times New Roman" panose="02020603050405020304" pitchFamily="18" charset="0"/>
                        </a:rPr>
                        <a:t>Fraxinus latifolia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7147697"/>
                  </a:ext>
                </a:extLst>
              </a:tr>
              <a:tr h="185344">
                <a:tc>
                  <a:txBody>
                    <a:bodyPr/>
                    <a:lstStyle/>
                    <a:p>
                      <a:pPr algn="l" fontAlgn="b"/>
                      <a:r>
                        <a:rPr lang="en-US" sz="1200" b="0" i="0" u="none" strike="noStrike" dirty="0">
                          <a:solidFill>
                            <a:srgbClr val="000000"/>
                          </a:solidFill>
                          <a:effectLst/>
                          <a:latin typeface="Times New Roman" panose="02020603050405020304" pitchFamily="18" charset="0"/>
                        </a:rPr>
                        <a:t>Scouler's willow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1" u="none" strike="noStrike" dirty="0">
                          <a:solidFill>
                            <a:srgbClr val="000000"/>
                          </a:solidFill>
                          <a:effectLst/>
                          <a:latin typeface="Times New Roman" panose="02020603050405020304" pitchFamily="18" charset="0"/>
                        </a:rPr>
                        <a:t>Salix scouleriana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3255330"/>
                  </a:ext>
                </a:extLst>
              </a:tr>
              <a:tr h="185344">
                <a:tc>
                  <a:txBody>
                    <a:bodyPr/>
                    <a:lstStyle/>
                    <a:p>
                      <a:pPr algn="l" fontAlgn="b"/>
                      <a:r>
                        <a:rPr lang="en-US" sz="1200" b="0" i="0" u="none" strike="noStrike" dirty="0">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1" u="none" strike="noStrike" dirty="0">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2505725"/>
                  </a:ext>
                </a:extLst>
              </a:tr>
              <a:tr h="185344">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l" fontAlgn="b"/>
                      <a:r>
                        <a:rPr lang="en-US" sz="1200" b="0" i="0" u="none" strike="noStrike" dirty="0">
                          <a:solidFill>
                            <a:srgbClr val="000000"/>
                          </a:solidFill>
                          <a:effectLst/>
                          <a:latin typeface="Times New Roman" panose="02020603050405020304" pitchFamily="18" charset="0"/>
                        </a:rPr>
                        <a:t>Total Number of Stems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11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23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25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3793696"/>
                  </a:ext>
                </a:extLst>
              </a:tr>
              <a:tr h="185344">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r>
                        <a:rPr lang="en-US" sz="1200" b="0" i="0" u="none" strike="noStrike" dirty="0">
                          <a:solidFill>
                            <a:srgbClr val="000000"/>
                          </a:solidFill>
                          <a:effectLst/>
                          <a:latin typeface="Times New Roman" panose="02020603050405020304" pitchFamily="18" charset="0"/>
                        </a:rPr>
                        <a:t>Mean Stems per Sample Plot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Times New Roman" panose="02020603050405020304" pitchFamily="18" charset="0"/>
                        </a:rPr>
                        <a:t>10.56</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879226"/>
                  </a:ext>
                </a:extLst>
              </a:tr>
              <a:tr h="361512">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r>
                        <a:rPr lang="en-US" sz="1200" b="0" i="0" u="none" strike="noStrike" dirty="0">
                          <a:solidFill>
                            <a:srgbClr val="000000"/>
                          </a:solidFill>
                          <a:effectLst/>
                          <a:latin typeface="Times New Roman" panose="02020603050405020304" pitchFamily="18" charset="0"/>
                        </a:rPr>
                        <a:t>Acres per Sample Plot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Times New Roman" panose="02020603050405020304" pitchFamily="18" charset="0"/>
                        </a:rPr>
                        <a:t>0.006986741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2817308"/>
                  </a:ext>
                </a:extLst>
              </a:tr>
              <a:tr h="214705">
                <a:tc>
                  <a:txBody>
                    <a:bodyPr/>
                    <a:lstStyle/>
                    <a:p>
                      <a:pPr algn="ctr" fontAlgn="b"/>
                      <a:r>
                        <a:rPr lang="en-US" sz="1400" b="0" i="0" u="none" strike="noStrike" dirty="0">
                          <a:solidFill>
                            <a:srgbClr val="000000"/>
                          </a:solidFill>
                          <a:effectLst/>
                          <a:latin typeface="Times New Roman" panose="02020603050405020304" pitchFamily="18" charset="0"/>
                        </a:rPr>
                        <a:t>Shrub</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r>
                        <a:rPr lang="en-US" sz="1200" b="0" i="0" u="none" strike="noStrike" dirty="0">
                          <a:solidFill>
                            <a:srgbClr val="000000"/>
                          </a:solidFill>
                          <a:effectLst/>
                          <a:latin typeface="Times New Roman" panose="02020603050405020304" pitchFamily="18" charset="0"/>
                        </a:rPr>
                        <a:t>Estimated Stems per Acre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Times New Roman" panose="02020603050405020304" pitchFamily="18" charset="0"/>
                        </a:rPr>
                        <a:t>1511.79</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1620885"/>
                  </a:ext>
                </a:extLst>
              </a:tr>
              <a:tr h="214705">
                <a:tc>
                  <a:txBody>
                    <a:bodyPr/>
                    <a:lstStyle/>
                    <a:p>
                      <a:pPr algn="ctr" fontAlgn="b"/>
                      <a:r>
                        <a:rPr lang="en-US" sz="1400" b="0" i="0" u="none" strike="noStrike" dirty="0">
                          <a:solidFill>
                            <a:srgbClr val="000000"/>
                          </a:solidFill>
                          <a:effectLst/>
                          <a:latin typeface="Times New Roman" panose="02020603050405020304" pitchFamily="18" charset="0"/>
                        </a:rPr>
                        <a:t>Statistics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r>
                        <a:rPr lang="en-US" sz="1200" b="0" i="0" u="none" strike="noStrike" dirty="0">
                          <a:solidFill>
                            <a:srgbClr val="000000"/>
                          </a:solidFill>
                          <a:effectLst/>
                          <a:latin typeface="Times New Roman" panose="02020603050405020304" pitchFamily="18" charset="0"/>
                        </a:rPr>
                        <a:t>Weed Index</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6990391"/>
                  </a:ext>
                </a:extLst>
              </a:tr>
              <a:tr h="214705">
                <a:tc>
                  <a:txBody>
                    <a:bodyPr/>
                    <a:lstStyle/>
                    <a:p>
                      <a:pPr algn="ctr" fontAlgn="b"/>
                      <a:r>
                        <a:rPr lang="en-US" sz="1400" b="0" i="0" u="none" strike="noStrike" dirty="0">
                          <a:solidFill>
                            <a:srgbClr val="000000"/>
                          </a:solidFill>
                          <a:effectLst/>
                          <a:latin typeface="Times New Roman" panose="02020603050405020304" pitchFamily="18"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200" b="0" i="0" u="none" strike="noStrike" dirty="0">
                          <a:solidFill>
                            <a:srgbClr val="000000"/>
                          </a:solidFill>
                          <a:effectLst/>
                          <a:latin typeface="Times New Roman" panose="02020603050405020304" pitchFamily="18" charset="0"/>
                        </a:rPr>
                        <a:t>Moisture Index</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0507025"/>
                  </a:ext>
                </a:extLst>
              </a:tr>
            </a:tbl>
          </a:graphicData>
        </a:graphic>
      </p:graphicFrame>
      <p:graphicFrame>
        <p:nvGraphicFramePr>
          <p:cNvPr id="5" name="Table 4">
            <a:extLst>
              <a:ext uri="{FF2B5EF4-FFF2-40B4-BE49-F238E27FC236}">
                <a16:creationId xmlns:a16="http://schemas.microsoft.com/office/drawing/2014/main" id="{5AFFB0A2-1A68-46CF-A58A-012A8ECB1A00}"/>
              </a:ext>
            </a:extLst>
          </p:cNvPr>
          <p:cNvGraphicFramePr>
            <a:graphicFrameLocks noGrp="1"/>
          </p:cNvGraphicFramePr>
          <p:nvPr>
            <p:extLst>
              <p:ext uri="{D42A27DB-BD31-4B8C-83A1-F6EECF244321}">
                <p14:modId xmlns:p14="http://schemas.microsoft.com/office/powerpoint/2010/main" val="1512913906"/>
              </p:ext>
            </p:extLst>
          </p:nvPr>
        </p:nvGraphicFramePr>
        <p:xfrm>
          <a:off x="4921250" y="5145022"/>
          <a:ext cx="2349500" cy="1038225"/>
        </p:xfrm>
        <a:graphic>
          <a:graphicData uri="http://schemas.openxmlformats.org/drawingml/2006/table">
            <a:tbl>
              <a:tblPr/>
              <a:tblGrid>
                <a:gridCol w="2349500">
                  <a:extLst>
                    <a:ext uri="{9D8B030D-6E8A-4147-A177-3AD203B41FA5}">
                      <a16:colId xmlns:a16="http://schemas.microsoft.com/office/drawing/2014/main" val="3061287560"/>
                    </a:ext>
                  </a:extLst>
                </a:gridCol>
              </a:tblGrid>
              <a:tr h="238125">
                <a:tc>
                  <a:txBody>
                    <a:bodyPr/>
                    <a:lstStyle/>
                    <a:p>
                      <a:pPr algn="ctr" fontAlgn="b"/>
                      <a:r>
                        <a:rPr lang="en-US" sz="1400" b="0" i="0" u="none" strike="noStrike" dirty="0">
                          <a:solidFill>
                            <a:srgbClr val="000000"/>
                          </a:solidFill>
                          <a:effectLst/>
                          <a:latin typeface="Times New Roman" panose="02020603050405020304" pitchFamily="18" charset="0"/>
                        </a:rPr>
                        <a:t>Stem Density</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36227747"/>
                  </a:ext>
                </a:extLst>
              </a:tr>
              <a:tr h="190500">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3204609"/>
                  </a:ext>
                </a:extLst>
              </a:tr>
              <a:tr h="200025">
                <a:tc>
                  <a:txBody>
                    <a:bodyPr/>
                    <a:lstStyle/>
                    <a:p>
                      <a:pPr algn="ctr" fontAlgn="b"/>
                      <a:r>
                        <a:rPr lang="en-US" sz="1200" b="0" i="0" u="none" strike="noStrike" dirty="0">
                          <a:solidFill>
                            <a:srgbClr val="000000"/>
                          </a:solidFill>
                          <a:effectLst/>
                          <a:latin typeface="Times New Roman" panose="02020603050405020304" pitchFamily="18" charset="0"/>
                        </a:rPr>
                        <a:t>&gt; 1600 / acre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208253908"/>
                  </a:ext>
                </a:extLst>
              </a:tr>
              <a:tr h="200025">
                <a:tc>
                  <a:txBody>
                    <a:bodyPr/>
                    <a:lstStyle/>
                    <a:p>
                      <a:pPr algn="ctr" fontAlgn="b"/>
                      <a:r>
                        <a:rPr lang="en-US" sz="1200" b="0" i="0" u="none" strike="noStrike" dirty="0">
                          <a:solidFill>
                            <a:srgbClr val="000000"/>
                          </a:solidFill>
                          <a:effectLst/>
                          <a:latin typeface="Times New Roman" panose="02020603050405020304" pitchFamily="18" charset="0"/>
                        </a:rPr>
                        <a:t>1200 to 1600 / acre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157104034"/>
                  </a:ext>
                </a:extLst>
              </a:tr>
              <a:tr h="209550">
                <a:tc>
                  <a:txBody>
                    <a:bodyPr/>
                    <a:lstStyle/>
                    <a:p>
                      <a:pPr algn="ctr" fontAlgn="b"/>
                      <a:r>
                        <a:rPr lang="en-US" sz="1200" b="0" i="0" u="none" strike="noStrike" dirty="0">
                          <a:solidFill>
                            <a:srgbClr val="000000"/>
                          </a:solidFill>
                          <a:effectLst/>
                          <a:latin typeface="Times New Roman" panose="02020603050405020304" pitchFamily="18" charset="0"/>
                        </a:rPr>
                        <a:t>&lt; 1200 / acre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224276117"/>
                  </a:ext>
                </a:extLst>
              </a:tr>
            </a:tbl>
          </a:graphicData>
        </a:graphic>
      </p:graphicFrame>
    </p:spTree>
    <p:extLst>
      <p:ext uri="{BB962C8B-B14F-4D97-AF65-F5344CB8AC3E}">
        <p14:creationId xmlns:p14="http://schemas.microsoft.com/office/powerpoint/2010/main" val="68765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F8D04-6C54-40F9-8E85-04083C4B8422}"/>
              </a:ext>
            </a:extLst>
          </p:cNvPr>
          <p:cNvSpPr>
            <a:spLocks noGrp="1"/>
          </p:cNvSpPr>
          <p:nvPr>
            <p:ph type="title"/>
          </p:nvPr>
        </p:nvSpPr>
        <p:spPr>
          <a:xfrm>
            <a:off x="377072" y="812377"/>
            <a:ext cx="10972800" cy="1066800"/>
          </a:xfrm>
        </p:spPr>
        <p:txBody>
          <a:bodyPr/>
          <a:lstStyle/>
          <a:p>
            <a:r>
              <a:rPr lang="en-US" dirty="0"/>
              <a:t>Shrub Percent Cover Calculation</a:t>
            </a:r>
          </a:p>
        </p:txBody>
      </p:sp>
      <p:sp>
        <p:nvSpPr>
          <p:cNvPr id="3" name="Content Placeholder 2">
            <a:extLst>
              <a:ext uri="{FF2B5EF4-FFF2-40B4-BE49-F238E27FC236}">
                <a16:creationId xmlns:a16="http://schemas.microsoft.com/office/drawing/2014/main" id="{AA2485FD-03D5-4125-B28C-70B7D6892C4C}"/>
              </a:ext>
            </a:extLst>
          </p:cNvPr>
          <p:cNvSpPr>
            <a:spLocks noGrp="1"/>
          </p:cNvSpPr>
          <p:nvPr>
            <p:ph sz="half" idx="1"/>
          </p:nvPr>
        </p:nvSpPr>
        <p:spPr>
          <a:xfrm>
            <a:off x="239161" y="2139885"/>
            <a:ext cx="5684947" cy="4451415"/>
          </a:xfrm>
        </p:spPr>
        <p:txBody>
          <a:bodyPr>
            <a:normAutofit fontScale="85000" lnSpcReduction="10000"/>
          </a:bodyPr>
          <a:lstStyle/>
          <a:p>
            <a:r>
              <a:rPr lang="en-US" dirty="0"/>
              <a:t>Sum the total shrub species percent covers for all the sample plots on the transect and divide by the number of sample plots to calculate their mean percent cover in the transect.</a:t>
            </a:r>
          </a:p>
          <a:p>
            <a:pPr marL="109728" indent="0">
              <a:buNone/>
            </a:pPr>
            <a:endParaRPr lang="en-US" dirty="0"/>
          </a:p>
          <a:p>
            <a:r>
              <a:rPr lang="en-US" dirty="0"/>
              <a:t>If there is only one transect infer the percent tree cover determined above to the entire sample unit.  Otherwise, add up each transect’s mean percent cover and divide by the number of transects to determine the mean percent cover for trees in the sample unit.</a:t>
            </a:r>
          </a:p>
          <a:p>
            <a:endParaRPr lang="en-US" dirty="0"/>
          </a:p>
          <a:p>
            <a:pPr marL="109728" indent="0">
              <a:buNone/>
            </a:pPr>
            <a:r>
              <a:rPr lang="en-US" sz="1600" dirty="0"/>
              <a:t>Note: If there are focal species (e.g., invasive nonnative species, native species, rare species, etc.) the same procedure can be applied to each shrub species or focal group independently. It is not uncommon to see calculations of the percent cover of all layers in a sample plot in an aggregate metric.  Percent cover metrics are sometimes relativized for performance evaluations (e.g., 35% cover natives, 15% cover nonnative invasives, 50% cover nonnative non-invasives).</a:t>
            </a:r>
          </a:p>
          <a:p>
            <a:endParaRPr lang="en-US" dirty="0"/>
          </a:p>
        </p:txBody>
      </p:sp>
      <mc:AlternateContent xmlns:mc="http://schemas.openxmlformats.org/markup-compatibility/2006" xmlns:p14="http://schemas.microsoft.com/office/powerpoint/2010/main">
        <mc:Choice Requires="p14">
          <p:contentPart p14:bwMode="auto" r:id="rId2">
            <p14:nvContentPartPr>
              <p14:cNvPr id="35" name="Ink 34">
                <a:extLst>
                  <a:ext uri="{FF2B5EF4-FFF2-40B4-BE49-F238E27FC236}">
                    <a16:creationId xmlns:a16="http://schemas.microsoft.com/office/drawing/2014/main" id="{02D0053F-4D69-4A1A-9808-9693EF6A540C}"/>
                  </a:ext>
                </a:extLst>
              </p14:cNvPr>
              <p14:cNvContentPartPr/>
              <p14:nvPr/>
            </p14:nvContentPartPr>
            <p14:xfrm>
              <a:off x="9954397" y="5770759"/>
              <a:ext cx="16920" cy="7560"/>
            </p14:xfrm>
          </p:contentPart>
        </mc:Choice>
        <mc:Fallback xmlns="">
          <p:pic>
            <p:nvPicPr>
              <p:cNvPr id="35" name="Ink 34">
                <a:extLst>
                  <a:ext uri="{FF2B5EF4-FFF2-40B4-BE49-F238E27FC236}">
                    <a16:creationId xmlns:a16="http://schemas.microsoft.com/office/drawing/2014/main" id="{02D0053F-4D69-4A1A-9808-9693EF6A540C}"/>
                  </a:ext>
                </a:extLst>
              </p:cNvPr>
              <p:cNvPicPr/>
              <p:nvPr/>
            </p:nvPicPr>
            <p:blipFill>
              <a:blip r:embed="rId3"/>
              <a:stretch>
                <a:fillRect/>
              </a:stretch>
            </p:blipFill>
            <p:spPr>
              <a:xfrm>
                <a:off x="9945757" y="5762119"/>
                <a:ext cx="34560" cy="25200"/>
              </a:xfrm>
              <a:prstGeom prst="rect">
                <a:avLst/>
              </a:prstGeom>
            </p:spPr>
          </p:pic>
        </mc:Fallback>
      </mc:AlternateContent>
      <p:sp>
        <p:nvSpPr>
          <p:cNvPr id="47" name="Content Placeholder 3">
            <a:extLst>
              <a:ext uri="{FF2B5EF4-FFF2-40B4-BE49-F238E27FC236}">
                <a16:creationId xmlns:a16="http://schemas.microsoft.com/office/drawing/2014/main" id="{C60E3730-D3B3-4573-9AF7-FF6647184669}"/>
              </a:ext>
            </a:extLst>
          </p:cNvPr>
          <p:cNvSpPr>
            <a:spLocks noGrp="1"/>
          </p:cNvSpPr>
          <p:nvPr>
            <p:ph sz="half" idx="2"/>
          </p:nvPr>
        </p:nvSpPr>
        <p:spPr>
          <a:xfrm>
            <a:off x="6197600" y="2249425"/>
            <a:ext cx="5384800" cy="4341875"/>
          </a:xfrm>
          <a:ln>
            <a:solidFill>
              <a:srgbClr val="0070C0"/>
            </a:solidFill>
          </a:ln>
        </p:spPr>
        <p:txBody>
          <a:bodyPr>
            <a:normAutofit fontScale="85000" lnSpcReduction="10000"/>
          </a:bodyPr>
          <a:lstStyle/>
          <a:p>
            <a:pPr marL="109728" indent="0">
              <a:buNone/>
            </a:pPr>
            <a:r>
              <a:rPr lang="en-US" dirty="0"/>
              <a:t>Shrub Sample Plot (706.5 sq. ft.)</a:t>
            </a:r>
          </a:p>
        </p:txBody>
      </p:sp>
      <p:sp>
        <p:nvSpPr>
          <p:cNvPr id="48" name="Oval 47">
            <a:extLst>
              <a:ext uri="{FF2B5EF4-FFF2-40B4-BE49-F238E27FC236}">
                <a16:creationId xmlns:a16="http://schemas.microsoft.com/office/drawing/2014/main" id="{7C14FCAB-3734-4341-AC68-BFC39F1BD260}"/>
              </a:ext>
            </a:extLst>
          </p:cNvPr>
          <p:cNvSpPr/>
          <p:nvPr/>
        </p:nvSpPr>
        <p:spPr>
          <a:xfrm>
            <a:off x="7354956" y="2830664"/>
            <a:ext cx="3275937" cy="332364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EF942F86-30E1-4454-929D-A91308472FA3}"/>
              </a:ext>
            </a:extLst>
          </p:cNvPr>
          <p:cNvSpPr/>
          <p:nvPr/>
        </p:nvSpPr>
        <p:spPr>
          <a:xfrm>
            <a:off x="7566082" y="3938909"/>
            <a:ext cx="732297" cy="490497"/>
          </a:xfrm>
          <a:prstGeom prst="ellipse">
            <a:avLst/>
          </a:prstGeom>
          <a:solidFill>
            <a:srgbClr val="A875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SPDO</a:t>
            </a:r>
          </a:p>
        </p:txBody>
      </p:sp>
      <p:sp>
        <p:nvSpPr>
          <p:cNvPr id="23" name="Oval 22">
            <a:extLst>
              <a:ext uri="{FF2B5EF4-FFF2-40B4-BE49-F238E27FC236}">
                <a16:creationId xmlns:a16="http://schemas.microsoft.com/office/drawing/2014/main" id="{39E0C880-442D-44E5-B5CE-F934B350C0EB}"/>
              </a:ext>
            </a:extLst>
          </p:cNvPr>
          <p:cNvSpPr/>
          <p:nvPr/>
        </p:nvSpPr>
        <p:spPr>
          <a:xfrm>
            <a:off x="8106448" y="3702642"/>
            <a:ext cx="676189" cy="671200"/>
          </a:xfrm>
          <a:prstGeom prst="ellipse">
            <a:avLst/>
          </a:prstGeom>
          <a:solidFill>
            <a:srgbClr val="A875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SPDO</a:t>
            </a:r>
          </a:p>
        </p:txBody>
      </p:sp>
      <p:sp>
        <p:nvSpPr>
          <p:cNvPr id="24" name="Oval 23">
            <a:extLst>
              <a:ext uri="{FF2B5EF4-FFF2-40B4-BE49-F238E27FC236}">
                <a16:creationId xmlns:a16="http://schemas.microsoft.com/office/drawing/2014/main" id="{88D205AE-03CF-4E19-9D09-5E9DC9813545}"/>
              </a:ext>
            </a:extLst>
          </p:cNvPr>
          <p:cNvSpPr/>
          <p:nvPr/>
        </p:nvSpPr>
        <p:spPr>
          <a:xfrm>
            <a:off x="8469511" y="4944407"/>
            <a:ext cx="732297" cy="697437"/>
          </a:xfrm>
          <a:prstGeom prst="ellipse">
            <a:avLst/>
          </a:prstGeom>
          <a:solidFill>
            <a:srgbClr val="A875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COSE</a:t>
            </a:r>
          </a:p>
        </p:txBody>
      </p:sp>
      <p:sp>
        <p:nvSpPr>
          <p:cNvPr id="26" name="Oval 25">
            <a:extLst>
              <a:ext uri="{FF2B5EF4-FFF2-40B4-BE49-F238E27FC236}">
                <a16:creationId xmlns:a16="http://schemas.microsoft.com/office/drawing/2014/main" id="{8A4DC925-C50B-46E8-9446-AA83DBE400F9}"/>
              </a:ext>
            </a:extLst>
          </p:cNvPr>
          <p:cNvSpPr/>
          <p:nvPr/>
        </p:nvSpPr>
        <p:spPr>
          <a:xfrm>
            <a:off x="7683445" y="4373842"/>
            <a:ext cx="668703" cy="570565"/>
          </a:xfrm>
          <a:prstGeom prst="ellipse">
            <a:avLst/>
          </a:prstGeom>
          <a:solidFill>
            <a:srgbClr val="A875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ACMI</a:t>
            </a:r>
          </a:p>
        </p:txBody>
      </p:sp>
      <p:pic>
        <p:nvPicPr>
          <p:cNvPr id="4" name="Picture 3">
            <a:extLst>
              <a:ext uri="{FF2B5EF4-FFF2-40B4-BE49-F238E27FC236}">
                <a16:creationId xmlns:a16="http://schemas.microsoft.com/office/drawing/2014/main" id="{1FE624D8-17D6-4439-A79B-B01386858BC7}"/>
              </a:ext>
            </a:extLst>
          </p:cNvPr>
          <p:cNvPicPr>
            <a:picLocks noChangeAspect="1"/>
          </p:cNvPicPr>
          <p:nvPr/>
        </p:nvPicPr>
        <p:blipFill>
          <a:blip r:embed="rId4"/>
          <a:stretch>
            <a:fillRect/>
          </a:stretch>
        </p:blipFill>
        <p:spPr>
          <a:xfrm>
            <a:off x="8783467" y="2894055"/>
            <a:ext cx="749873" cy="707197"/>
          </a:xfrm>
          <a:prstGeom prst="rect">
            <a:avLst/>
          </a:prstGeom>
        </p:spPr>
      </p:pic>
      <p:pic>
        <p:nvPicPr>
          <p:cNvPr id="5" name="Picture 4">
            <a:extLst>
              <a:ext uri="{FF2B5EF4-FFF2-40B4-BE49-F238E27FC236}">
                <a16:creationId xmlns:a16="http://schemas.microsoft.com/office/drawing/2014/main" id="{08BFDE99-9CE0-4050-912E-78FABC8DAE30}"/>
              </a:ext>
            </a:extLst>
          </p:cNvPr>
          <p:cNvPicPr>
            <a:picLocks noChangeAspect="1"/>
          </p:cNvPicPr>
          <p:nvPr/>
        </p:nvPicPr>
        <p:blipFill>
          <a:blip r:embed="rId4"/>
          <a:stretch>
            <a:fillRect/>
          </a:stretch>
        </p:blipFill>
        <p:spPr>
          <a:xfrm>
            <a:off x="9609291" y="4772942"/>
            <a:ext cx="749873" cy="707197"/>
          </a:xfrm>
          <a:prstGeom prst="rect">
            <a:avLst/>
          </a:prstGeom>
        </p:spPr>
      </p:pic>
      <p:pic>
        <p:nvPicPr>
          <p:cNvPr id="6" name="Picture 5">
            <a:extLst>
              <a:ext uri="{FF2B5EF4-FFF2-40B4-BE49-F238E27FC236}">
                <a16:creationId xmlns:a16="http://schemas.microsoft.com/office/drawing/2014/main" id="{33889129-1723-4C6C-80C6-5603A2B53E79}"/>
              </a:ext>
            </a:extLst>
          </p:cNvPr>
          <p:cNvPicPr>
            <a:picLocks noChangeAspect="1"/>
          </p:cNvPicPr>
          <p:nvPr/>
        </p:nvPicPr>
        <p:blipFill>
          <a:blip r:embed="rId4"/>
          <a:stretch>
            <a:fillRect/>
          </a:stretch>
        </p:blipFill>
        <p:spPr>
          <a:xfrm>
            <a:off x="9755891" y="3527023"/>
            <a:ext cx="749873" cy="707197"/>
          </a:xfrm>
          <a:prstGeom prst="rect">
            <a:avLst/>
          </a:prstGeom>
        </p:spPr>
      </p:pic>
      <p:sp>
        <p:nvSpPr>
          <p:cNvPr id="33" name="Oval 32">
            <a:extLst>
              <a:ext uri="{FF2B5EF4-FFF2-40B4-BE49-F238E27FC236}">
                <a16:creationId xmlns:a16="http://schemas.microsoft.com/office/drawing/2014/main" id="{20710FFF-AAC5-49C7-BDB1-C370E738C17F}"/>
              </a:ext>
            </a:extLst>
          </p:cNvPr>
          <p:cNvSpPr/>
          <p:nvPr/>
        </p:nvSpPr>
        <p:spPr>
          <a:xfrm>
            <a:off x="9153426" y="4054529"/>
            <a:ext cx="676189" cy="671200"/>
          </a:xfrm>
          <a:prstGeom prst="ellipse">
            <a:avLst/>
          </a:prstGeom>
          <a:solidFill>
            <a:srgbClr val="A875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SPDO</a:t>
            </a:r>
          </a:p>
        </p:txBody>
      </p:sp>
      <p:sp>
        <p:nvSpPr>
          <p:cNvPr id="34" name="Oval 33">
            <a:extLst>
              <a:ext uri="{FF2B5EF4-FFF2-40B4-BE49-F238E27FC236}">
                <a16:creationId xmlns:a16="http://schemas.microsoft.com/office/drawing/2014/main" id="{592474DD-BE2C-4F28-B7F0-7534FA5D0306}"/>
              </a:ext>
            </a:extLst>
          </p:cNvPr>
          <p:cNvSpPr/>
          <p:nvPr/>
        </p:nvSpPr>
        <p:spPr>
          <a:xfrm>
            <a:off x="8159727" y="3031442"/>
            <a:ext cx="676189" cy="671200"/>
          </a:xfrm>
          <a:prstGeom prst="ellipse">
            <a:avLst/>
          </a:prstGeom>
          <a:solidFill>
            <a:srgbClr val="A875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SPDO</a:t>
            </a:r>
          </a:p>
        </p:txBody>
      </p:sp>
      <p:pic>
        <p:nvPicPr>
          <p:cNvPr id="7" name="Picture 6">
            <a:extLst>
              <a:ext uri="{FF2B5EF4-FFF2-40B4-BE49-F238E27FC236}">
                <a16:creationId xmlns:a16="http://schemas.microsoft.com/office/drawing/2014/main" id="{81B18CD3-C61A-4DCD-BF27-B5FAA9003E19}"/>
              </a:ext>
            </a:extLst>
          </p:cNvPr>
          <p:cNvPicPr>
            <a:picLocks noChangeAspect="1"/>
          </p:cNvPicPr>
          <p:nvPr/>
        </p:nvPicPr>
        <p:blipFill>
          <a:blip r:embed="rId5"/>
          <a:stretch>
            <a:fillRect/>
          </a:stretch>
        </p:blipFill>
        <p:spPr>
          <a:xfrm>
            <a:off x="9133894" y="5458085"/>
            <a:ext cx="682811" cy="585267"/>
          </a:xfrm>
          <a:prstGeom prst="rect">
            <a:avLst/>
          </a:prstGeom>
        </p:spPr>
      </p:pic>
    </p:spTree>
    <p:extLst>
      <p:ext uri="{BB962C8B-B14F-4D97-AF65-F5344CB8AC3E}">
        <p14:creationId xmlns:p14="http://schemas.microsoft.com/office/powerpoint/2010/main" val="20404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F8D04-6C54-40F9-8E85-04083C4B8422}"/>
              </a:ext>
            </a:extLst>
          </p:cNvPr>
          <p:cNvSpPr>
            <a:spLocks noGrp="1"/>
          </p:cNvSpPr>
          <p:nvPr>
            <p:ph type="title"/>
          </p:nvPr>
        </p:nvSpPr>
        <p:spPr>
          <a:xfrm>
            <a:off x="377072" y="812377"/>
            <a:ext cx="10972800" cy="1066800"/>
          </a:xfrm>
        </p:spPr>
        <p:txBody>
          <a:bodyPr/>
          <a:lstStyle/>
          <a:p>
            <a:r>
              <a:rPr lang="en-US" dirty="0"/>
              <a:t>Herbaceous Percent Cover Calculation</a:t>
            </a:r>
          </a:p>
        </p:txBody>
      </p:sp>
      <p:sp>
        <p:nvSpPr>
          <p:cNvPr id="3" name="Content Placeholder 2">
            <a:extLst>
              <a:ext uri="{FF2B5EF4-FFF2-40B4-BE49-F238E27FC236}">
                <a16:creationId xmlns:a16="http://schemas.microsoft.com/office/drawing/2014/main" id="{AA2485FD-03D5-4125-B28C-70B7D6892C4C}"/>
              </a:ext>
            </a:extLst>
          </p:cNvPr>
          <p:cNvSpPr>
            <a:spLocks noGrp="1"/>
          </p:cNvSpPr>
          <p:nvPr>
            <p:ph sz="half" idx="1"/>
          </p:nvPr>
        </p:nvSpPr>
        <p:spPr>
          <a:xfrm>
            <a:off x="239161" y="2139885"/>
            <a:ext cx="5684947" cy="4451415"/>
          </a:xfrm>
        </p:spPr>
        <p:txBody>
          <a:bodyPr>
            <a:normAutofit fontScale="92500" lnSpcReduction="10000"/>
          </a:bodyPr>
          <a:lstStyle/>
          <a:p>
            <a:r>
              <a:rPr lang="en-US" dirty="0"/>
              <a:t>For each herbaceous species in the sample plots along the transect in the sample unit, create a table that sums the percent covers of all the herbaceous species in each sample plot.</a:t>
            </a:r>
          </a:p>
          <a:p>
            <a:r>
              <a:rPr lang="en-US" dirty="0"/>
              <a:t>For each sample plot, subtract total herbaceous species percent cover from 100 to derive an estimate of percent cover of bare substrate.</a:t>
            </a:r>
          </a:p>
          <a:p>
            <a:r>
              <a:rPr lang="en-US" dirty="0"/>
              <a:t>Sum the total herbaceous species percent cover for each sample plot in the transect and divide by the number of sample plots to derive the mean herbaceous species percent cover for the transect.</a:t>
            </a:r>
          </a:p>
          <a:p>
            <a:r>
              <a:rPr lang="en-US" dirty="0"/>
              <a:t>Sum the bare substrate percent cover for each sample plot in the transect and divide by the number of sample plots to derive the mean bare substrate percent cover for the transect.</a:t>
            </a:r>
          </a:p>
          <a:p>
            <a:endParaRPr lang="en-US" dirty="0"/>
          </a:p>
        </p:txBody>
      </p:sp>
      <p:sp>
        <p:nvSpPr>
          <p:cNvPr id="4" name="Content Placeholder 3">
            <a:extLst>
              <a:ext uri="{FF2B5EF4-FFF2-40B4-BE49-F238E27FC236}">
                <a16:creationId xmlns:a16="http://schemas.microsoft.com/office/drawing/2014/main" id="{51B6294E-39B1-482F-B2E2-17392504B293}"/>
              </a:ext>
            </a:extLst>
          </p:cNvPr>
          <p:cNvSpPr>
            <a:spLocks noGrp="1"/>
          </p:cNvSpPr>
          <p:nvPr>
            <p:ph sz="half" idx="2"/>
          </p:nvPr>
        </p:nvSpPr>
        <p:spPr>
          <a:xfrm>
            <a:off x="6414069" y="2139885"/>
            <a:ext cx="5265742" cy="4451415"/>
          </a:xfrm>
          <a:ln>
            <a:solidFill>
              <a:srgbClr val="0070C0"/>
            </a:solidFill>
          </a:ln>
        </p:spPr>
        <p:txBody>
          <a:bodyPr>
            <a:normAutofit fontScale="92500" lnSpcReduction="10000"/>
          </a:bodyPr>
          <a:lstStyle/>
          <a:p>
            <a:pPr marL="109728" indent="0">
              <a:buNone/>
            </a:pPr>
            <a:r>
              <a:rPr lang="en-US" dirty="0"/>
              <a:t>Herbaceous Sample Plot (314 sq. ft.)</a:t>
            </a:r>
          </a:p>
        </p:txBody>
      </p:sp>
      <p:sp>
        <p:nvSpPr>
          <p:cNvPr id="7" name="Oval 6">
            <a:extLst>
              <a:ext uri="{FF2B5EF4-FFF2-40B4-BE49-F238E27FC236}">
                <a16:creationId xmlns:a16="http://schemas.microsoft.com/office/drawing/2014/main" id="{275C5612-4162-4970-955E-397BBE2E65B0}"/>
              </a:ext>
            </a:extLst>
          </p:cNvPr>
          <p:cNvSpPr/>
          <p:nvPr/>
        </p:nvSpPr>
        <p:spPr>
          <a:xfrm>
            <a:off x="7354956" y="2830664"/>
            <a:ext cx="3275937" cy="332364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7C3FCA5D-0226-4B44-9F47-A75163DF0FF9}"/>
                  </a:ext>
                </a:extLst>
              </p14:cNvPr>
              <p14:cNvContentPartPr/>
              <p14:nvPr/>
            </p14:nvContentPartPr>
            <p14:xfrm>
              <a:off x="8493157" y="3053839"/>
              <a:ext cx="360" cy="360"/>
            </p14:xfrm>
          </p:contentPart>
        </mc:Choice>
        <mc:Fallback xmlns="">
          <p:pic>
            <p:nvPicPr>
              <p:cNvPr id="6" name="Ink 5">
                <a:extLst>
                  <a:ext uri="{FF2B5EF4-FFF2-40B4-BE49-F238E27FC236}">
                    <a16:creationId xmlns:a16="http://schemas.microsoft.com/office/drawing/2014/main" id="{7C3FCA5D-0226-4B44-9F47-A75163DF0FF9}"/>
                  </a:ext>
                </a:extLst>
              </p:cNvPr>
              <p:cNvPicPr/>
              <p:nvPr/>
            </p:nvPicPr>
            <p:blipFill>
              <a:blip r:embed="rId3"/>
              <a:stretch>
                <a:fillRect/>
              </a:stretch>
            </p:blipFill>
            <p:spPr>
              <a:xfrm>
                <a:off x="8484517" y="304519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3" name="Ink 22">
                <a:extLst>
                  <a:ext uri="{FF2B5EF4-FFF2-40B4-BE49-F238E27FC236}">
                    <a16:creationId xmlns:a16="http://schemas.microsoft.com/office/drawing/2014/main" id="{F6D2A48A-6516-4AD4-A328-B8E13B54E785}"/>
                  </a:ext>
                </a:extLst>
              </p14:cNvPr>
              <p14:cNvContentPartPr/>
              <p14:nvPr/>
            </p14:nvContentPartPr>
            <p14:xfrm>
              <a:off x="7367797" y="3053839"/>
              <a:ext cx="1409400" cy="1913400"/>
            </p14:xfrm>
          </p:contentPart>
        </mc:Choice>
        <mc:Fallback xmlns="">
          <p:pic>
            <p:nvPicPr>
              <p:cNvPr id="23" name="Ink 22">
                <a:extLst>
                  <a:ext uri="{FF2B5EF4-FFF2-40B4-BE49-F238E27FC236}">
                    <a16:creationId xmlns:a16="http://schemas.microsoft.com/office/drawing/2014/main" id="{F6D2A48A-6516-4AD4-A328-B8E13B54E785}"/>
                  </a:ext>
                </a:extLst>
              </p:cNvPr>
              <p:cNvPicPr/>
              <p:nvPr/>
            </p:nvPicPr>
            <p:blipFill>
              <a:blip r:embed="rId5"/>
              <a:stretch>
                <a:fillRect/>
              </a:stretch>
            </p:blipFill>
            <p:spPr>
              <a:xfrm>
                <a:off x="7358797" y="3045199"/>
                <a:ext cx="1427040" cy="1931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4" name="Ink 23">
                <a:extLst>
                  <a:ext uri="{FF2B5EF4-FFF2-40B4-BE49-F238E27FC236}">
                    <a16:creationId xmlns:a16="http://schemas.microsoft.com/office/drawing/2014/main" id="{CD608DD7-6170-4A72-889F-12097305C6AF}"/>
                  </a:ext>
                </a:extLst>
              </p14:cNvPr>
              <p14:cNvContentPartPr/>
              <p14:nvPr/>
            </p14:nvContentPartPr>
            <p14:xfrm>
              <a:off x="8200117" y="3044479"/>
              <a:ext cx="283680" cy="134640"/>
            </p14:xfrm>
          </p:contentPart>
        </mc:Choice>
        <mc:Fallback xmlns="">
          <p:pic>
            <p:nvPicPr>
              <p:cNvPr id="24" name="Ink 23">
                <a:extLst>
                  <a:ext uri="{FF2B5EF4-FFF2-40B4-BE49-F238E27FC236}">
                    <a16:creationId xmlns:a16="http://schemas.microsoft.com/office/drawing/2014/main" id="{CD608DD7-6170-4A72-889F-12097305C6AF}"/>
                  </a:ext>
                </a:extLst>
              </p:cNvPr>
              <p:cNvPicPr/>
              <p:nvPr/>
            </p:nvPicPr>
            <p:blipFill>
              <a:blip r:embed="rId7"/>
              <a:stretch>
                <a:fillRect/>
              </a:stretch>
            </p:blipFill>
            <p:spPr>
              <a:xfrm>
                <a:off x="8191477" y="3035479"/>
                <a:ext cx="3013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5" name="Ink 24">
                <a:extLst>
                  <a:ext uri="{FF2B5EF4-FFF2-40B4-BE49-F238E27FC236}">
                    <a16:creationId xmlns:a16="http://schemas.microsoft.com/office/drawing/2014/main" id="{34857AE4-E096-4063-B454-658E90DB1F97}"/>
                  </a:ext>
                </a:extLst>
              </p14:cNvPr>
              <p14:cNvContentPartPr/>
              <p14:nvPr/>
            </p14:nvContentPartPr>
            <p14:xfrm>
              <a:off x="8848837" y="2865559"/>
              <a:ext cx="1609200" cy="2518920"/>
            </p14:xfrm>
          </p:contentPart>
        </mc:Choice>
        <mc:Fallback xmlns="">
          <p:pic>
            <p:nvPicPr>
              <p:cNvPr id="25" name="Ink 24">
                <a:extLst>
                  <a:ext uri="{FF2B5EF4-FFF2-40B4-BE49-F238E27FC236}">
                    <a16:creationId xmlns:a16="http://schemas.microsoft.com/office/drawing/2014/main" id="{34857AE4-E096-4063-B454-658E90DB1F97}"/>
                  </a:ext>
                </a:extLst>
              </p:cNvPr>
              <p:cNvPicPr/>
              <p:nvPr/>
            </p:nvPicPr>
            <p:blipFill>
              <a:blip r:embed="rId9"/>
              <a:stretch>
                <a:fillRect/>
              </a:stretch>
            </p:blipFill>
            <p:spPr>
              <a:xfrm>
                <a:off x="8840197" y="2856559"/>
                <a:ext cx="1626840" cy="2536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8" name="Ink 27">
                <a:extLst>
                  <a:ext uri="{FF2B5EF4-FFF2-40B4-BE49-F238E27FC236}">
                    <a16:creationId xmlns:a16="http://schemas.microsoft.com/office/drawing/2014/main" id="{44934CC4-F340-44C7-AE71-838BE6065A01}"/>
                  </a:ext>
                </a:extLst>
              </p14:cNvPr>
              <p14:cNvContentPartPr/>
              <p14:nvPr/>
            </p14:nvContentPartPr>
            <p14:xfrm>
              <a:off x="7786117" y="4977679"/>
              <a:ext cx="2210040" cy="972720"/>
            </p14:xfrm>
          </p:contentPart>
        </mc:Choice>
        <mc:Fallback xmlns="">
          <p:pic>
            <p:nvPicPr>
              <p:cNvPr id="28" name="Ink 27">
                <a:extLst>
                  <a:ext uri="{FF2B5EF4-FFF2-40B4-BE49-F238E27FC236}">
                    <a16:creationId xmlns:a16="http://schemas.microsoft.com/office/drawing/2014/main" id="{44934CC4-F340-44C7-AE71-838BE6065A01}"/>
                  </a:ext>
                </a:extLst>
              </p:cNvPr>
              <p:cNvPicPr/>
              <p:nvPr/>
            </p:nvPicPr>
            <p:blipFill>
              <a:blip r:embed="rId11"/>
              <a:stretch>
                <a:fillRect/>
              </a:stretch>
            </p:blipFill>
            <p:spPr>
              <a:xfrm>
                <a:off x="7777117" y="4968679"/>
                <a:ext cx="2227680" cy="990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9" name="Ink 28">
                <a:extLst>
                  <a:ext uri="{FF2B5EF4-FFF2-40B4-BE49-F238E27FC236}">
                    <a16:creationId xmlns:a16="http://schemas.microsoft.com/office/drawing/2014/main" id="{F726976B-9ED7-4BCA-A8FA-C7FAE8310910}"/>
                  </a:ext>
                </a:extLst>
              </p14:cNvPr>
              <p14:cNvContentPartPr/>
              <p14:nvPr/>
            </p14:nvContentPartPr>
            <p14:xfrm>
              <a:off x="8208397" y="4250119"/>
              <a:ext cx="870480" cy="949320"/>
            </p14:xfrm>
          </p:contentPart>
        </mc:Choice>
        <mc:Fallback xmlns="">
          <p:pic>
            <p:nvPicPr>
              <p:cNvPr id="29" name="Ink 28">
                <a:extLst>
                  <a:ext uri="{FF2B5EF4-FFF2-40B4-BE49-F238E27FC236}">
                    <a16:creationId xmlns:a16="http://schemas.microsoft.com/office/drawing/2014/main" id="{F726976B-9ED7-4BCA-A8FA-C7FAE8310910}"/>
                  </a:ext>
                </a:extLst>
              </p:cNvPr>
              <p:cNvPicPr/>
              <p:nvPr/>
            </p:nvPicPr>
            <p:blipFill>
              <a:blip r:embed="rId13"/>
              <a:stretch>
                <a:fillRect/>
              </a:stretch>
            </p:blipFill>
            <p:spPr>
              <a:xfrm>
                <a:off x="8199757" y="4241479"/>
                <a:ext cx="888120" cy="966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0" name="Ink 29">
                <a:extLst>
                  <a:ext uri="{FF2B5EF4-FFF2-40B4-BE49-F238E27FC236}">
                    <a16:creationId xmlns:a16="http://schemas.microsoft.com/office/drawing/2014/main" id="{422FE7C5-5A26-4D35-918C-97C05E447DB9}"/>
                  </a:ext>
                </a:extLst>
              </p14:cNvPr>
              <p14:cNvContentPartPr/>
              <p14:nvPr/>
            </p14:nvContentPartPr>
            <p14:xfrm>
              <a:off x="7371397" y="3055999"/>
              <a:ext cx="854280" cy="1365120"/>
            </p14:xfrm>
          </p:contentPart>
        </mc:Choice>
        <mc:Fallback xmlns="">
          <p:pic>
            <p:nvPicPr>
              <p:cNvPr id="30" name="Ink 29">
                <a:extLst>
                  <a:ext uri="{FF2B5EF4-FFF2-40B4-BE49-F238E27FC236}">
                    <a16:creationId xmlns:a16="http://schemas.microsoft.com/office/drawing/2014/main" id="{422FE7C5-5A26-4D35-918C-97C05E447DB9}"/>
                  </a:ext>
                </a:extLst>
              </p:cNvPr>
              <p:cNvPicPr/>
              <p:nvPr/>
            </p:nvPicPr>
            <p:blipFill>
              <a:blip r:embed="rId15"/>
              <a:stretch>
                <a:fillRect/>
              </a:stretch>
            </p:blipFill>
            <p:spPr>
              <a:xfrm>
                <a:off x="7362397" y="3047359"/>
                <a:ext cx="871920" cy="1382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1" name="Ink 30">
                <a:extLst>
                  <a:ext uri="{FF2B5EF4-FFF2-40B4-BE49-F238E27FC236}">
                    <a16:creationId xmlns:a16="http://schemas.microsoft.com/office/drawing/2014/main" id="{2230FA1E-9C87-421D-9A1C-E1A31FEF65EA}"/>
                  </a:ext>
                </a:extLst>
              </p14:cNvPr>
              <p14:cNvContentPartPr/>
              <p14:nvPr/>
            </p14:nvContentPartPr>
            <p14:xfrm>
              <a:off x="7758037" y="5542519"/>
              <a:ext cx="2198520" cy="510120"/>
            </p14:xfrm>
          </p:contentPart>
        </mc:Choice>
        <mc:Fallback xmlns="">
          <p:pic>
            <p:nvPicPr>
              <p:cNvPr id="31" name="Ink 30">
                <a:extLst>
                  <a:ext uri="{FF2B5EF4-FFF2-40B4-BE49-F238E27FC236}">
                    <a16:creationId xmlns:a16="http://schemas.microsoft.com/office/drawing/2014/main" id="{2230FA1E-9C87-421D-9A1C-E1A31FEF65EA}"/>
                  </a:ext>
                </a:extLst>
              </p:cNvPr>
              <p:cNvPicPr/>
              <p:nvPr/>
            </p:nvPicPr>
            <p:blipFill>
              <a:blip r:embed="rId17"/>
              <a:stretch>
                <a:fillRect/>
              </a:stretch>
            </p:blipFill>
            <p:spPr>
              <a:xfrm>
                <a:off x="7749037" y="5533519"/>
                <a:ext cx="2216160" cy="527760"/>
              </a:xfrm>
              <a:prstGeom prst="rect">
                <a:avLst/>
              </a:prstGeom>
            </p:spPr>
          </p:pic>
        </mc:Fallback>
      </mc:AlternateContent>
      <p:grpSp>
        <p:nvGrpSpPr>
          <p:cNvPr id="34" name="Group 33">
            <a:extLst>
              <a:ext uri="{FF2B5EF4-FFF2-40B4-BE49-F238E27FC236}">
                <a16:creationId xmlns:a16="http://schemas.microsoft.com/office/drawing/2014/main" id="{92DF53AD-08FD-45A1-ACD1-C6BA8216C151}"/>
              </a:ext>
            </a:extLst>
          </p:cNvPr>
          <p:cNvGrpSpPr/>
          <p:nvPr/>
        </p:nvGrpSpPr>
        <p:grpSpPr>
          <a:xfrm>
            <a:off x="8907877" y="2846479"/>
            <a:ext cx="1546560" cy="943200"/>
            <a:chOff x="8907877" y="2846479"/>
            <a:chExt cx="1546560" cy="943200"/>
          </a:xfrm>
        </p:grpSpPr>
        <mc:AlternateContent xmlns:mc="http://schemas.openxmlformats.org/markup-compatibility/2006" xmlns:p14="http://schemas.microsoft.com/office/powerpoint/2010/main">
          <mc:Choice Requires="p14">
            <p:contentPart p14:bwMode="auto" r:id="rId18">
              <p14:nvContentPartPr>
                <p14:cNvPr id="32" name="Ink 31">
                  <a:extLst>
                    <a:ext uri="{FF2B5EF4-FFF2-40B4-BE49-F238E27FC236}">
                      <a16:creationId xmlns:a16="http://schemas.microsoft.com/office/drawing/2014/main" id="{374FDF43-6256-4088-AB28-5175999E186C}"/>
                    </a:ext>
                  </a:extLst>
                </p14:cNvPr>
                <p14:cNvContentPartPr/>
                <p14:nvPr/>
              </p14:nvContentPartPr>
              <p14:xfrm>
                <a:off x="8907877" y="2846479"/>
                <a:ext cx="1546560" cy="914040"/>
              </p14:xfrm>
            </p:contentPart>
          </mc:Choice>
          <mc:Fallback xmlns="">
            <p:pic>
              <p:nvPicPr>
                <p:cNvPr id="32" name="Ink 31">
                  <a:extLst>
                    <a:ext uri="{FF2B5EF4-FFF2-40B4-BE49-F238E27FC236}">
                      <a16:creationId xmlns:a16="http://schemas.microsoft.com/office/drawing/2014/main" id="{374FDF43-6256-4088-AB28-5175999E186C}"/>
                    </a:ext>
                  </a:extLst>
                </p:cNvPr>
                <p:cNvPicPr/>
                <p:nvPr/>
              </p:nvPicPr>
              <p:blipFill>
                <a:blip r:embed="rId19"/>
                <a:stretch>
                  <a:fillRect/>
                </a:stretch>
              </p:blipFill>
              <p:spPr>
                <a:xfrm>
                  <a:off x="8899237" y="2837839"/>
                  <a:ext cx="1564200" cy="931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3" name="Ink 32">
                  <a:extLst>
                    <a:ext uri="{FF2B5EF4-FFF2-40B4-BE49-F238E27FC236}">
                      <a16:creationId xmlns:a16="http://schemas.microsoft.com/office/drawing/2014/main" id="{E7BD926F-21BA-4F8C-9076-CA367EF60DA8}"/>
                    </a:ext>
                  </a:extLst>
                </p14:cNvPr>
                <p14:cNvContentPartPr/>
                <p14:nvPr/>
              </p14:nvContentPartPr>
              <p14:xfrm>
                <a:off x="10442917" y="3763399"/>
                <a:ext cx="2160" cy="26280"/>
              </p14:xfrm>
            </p:contentPart>
          </mc:Choice>
          <mc:Fallback xmlns="">
            <p:pic>
              <p:nvPicPr>
                <p:cNvPr id="33" name="Ink 32">
                  <a:extLst>
                    <a:ext uri="{FF2B5EF4-FFF2-40B4-BE49-F238E27FC236}">
                      <a16:creationId xmlns:a16="http://schemas.microsoft.com/office/drawing/2014/main" id="{E7BD926F-21BA-4F8C-9076-CA367EF60DA8}"/>
                    </a:ext>
                  </a:extLst>
                </p:cNvPr>
                <p:cNvPicPr/>
                <p:nvPr/>
              </p:nvPicPr>
              <p:blipFill>
                <a:blip r:embed="rId21"/>
                <a:stretch>
                  <a:fillRect/>
                </a:stretch>
              </p:blipFill>
              <p:spPr>
                <a:xfrm>
                  <a:off x="10434277" y="3754759"/>
                  <a:ext cx="19800" cy="43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35" name="Ink 34">
                <a:extLst>
                  <a:ext uri="{FF2B5EF4-FFF2-40B4-BE49-F238E27FC236}">
                    <a16:creationId xmlns:a16="http://schemas.microsoft.com/office/drawing/2014/main" id="{02D0053F-4D69-4A1A-9808-9693EF6A540C}"/>
                  </a:ext>
                </a:extLst>
              </p14:cNvPr>
              <p14:cNvContentPartPr/>
              <p14:nvPr/>
            </p14:nvContentPartPr>
            <p14:xfrm>
              <a:off x="9954397" y="5770759"/>
              <a:ext cx="16920" cy="7560"/>
            </p14:xfrm>
          </p:contentPart>
        </mc:Choice>
        <mc:Fallback xmlns="">
          <p:pic>
            <p:nvPicPr>
              <p:cNvPr id="35" name="Ink 34">
                <a:extLst>
                  <a:ext uri="{FF2B5EF4-FFF2-40B4-BE49-F238E27FC236}">
                    <a16:creationId xmlns:a16="http://schemas.microsoft.com/office/drawing/2014/main" id="{02D0053F-4D69-4A1A-9808-9693EF6A540C}"/>
                  </a:ext>
                </a:extLst>
              </p:cNvPr>
              <p:cNvPicPr/>
              <p:nvPr/>
            </p:nvPicPr>
            <p:blipFill>
              <a:blip r:embed="rId23"/>
              <a:stretch>
                <a:fillRect/>
              </a:stretch>
            </p:blipFill>
            <p:spPr>
              <a:xfrm>
                <a:off x="9945757" y="5762119"/>
                <a:ext cx="345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6" name="Ink 35">
                <a:extLst>
                  <a:ext uri="{FF2B5EF4-FFF2-40B4-BE49-F238E27FC236}">
                    <a16:creationId xmlns:a16="http://schemas.microsoft.com/office/drawing/2014/main" id="{2F3678E4-3015-4478-AC41-C1115055C4FD}"/>
                  </a:ext>
                </a:extLst>
              </p14:cNvPr>
              <p14:cNvContentPartPr/>
              <p14:nvPr/>
            </p14:nvContentPartPr>
            <p14:xfrm>
              <a:off x="7417477" y="3184519"/>
              <a:ext cx="1257120" cy="1644840"/>
            </p14:xfrm>
          </p:contentPart>
        </mc:Choice>
        <mc:Fallback xmlns="">
          <p:pic>
            <p:nvPicPr>
              <p:cNvPr id="36" name="Ink 35">
                <a:extLst>
                  <a:ext uri="{FF2B5EF4-FFF2-40B4-BE49-F238E27FC236}">
                    <a16:creationId xmlns:a16="http://schemas.microsoft.com/office/drawing/2014/main" id="{2F3678E4-3015-4478-AC41-C1115055C4FD}"/>
                  </a:ext>
                </a:extLst>
              </p:cNvPr>
              <p:cNvPicPr/>
              <p:nvPr/>
            </p:nvPicPr>
            <p:blipFill>
              <a:blip r:embed="rId25"/>
              <a:stretch>
                <a:fillRect/>
              </a:stretch>
            </p:blipFill>
            <p:spPr>
              <a:xfrm>
                <a:off x="7363477" y="3076879"/>
                <a:ext cx="1364760" cy="1860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7" name="Ink 36">
                <a:extLst>
                  <a:ext uri="{FF2B5EF4-FFF2-40B4-BE49-F238E27FC236}">
                    <a16:creationId xmlns:a16="http://schemas.microsoft.com/office/drawing/2014/main" id="{40752472-1AD1-48B1-9671-B45290FAF9F5}"/>
                  </a:ext>
                </a:extLst>
              </p14:cNvPr>
              <p14:cNvContentPartPr/>
              <p14:nvPr/>
            </p14:nvContentPartPr>
            <p14:xfrm>
              <a:off x="7912837" y="5118439"/>
              <a:ext cx="1134720" cy="840600"/>
            </p14:xfrm>
          </p:contentPart>
        </mc:Choice>
        <mc:Fallback xmlns="">
          <p:pic>
            <p:nvPicPr>
              <p:cNvPr id="37" name="Ink 36">
                <a:extLst>
                  <a:ext uri="{FF2B5EF4-FFF2-40B4-BE49-F238E27FC236}">
                    <a16:creationId xmlns:a16="http://schemas.microsoft.com/office/drawing/2014/main" id="{40752472-1AD1-48B1-9671-B45290FAF9F5}"/>
                  </a:ext>
                </a:extLst>
              </p:cNvPr>
              <p:cNvPicPr/>
              <p:nvPr/>
            </p:nvPicPr>
            <p:blipFill>
              <a:blip r:embed="rId27"/>
              <a:stretch>
                <a:fillRect/>
              </a:stretch>
            </p:blipFill>
            <p:spPr>
              <a:xfrm>
                <a:off x="7858837" y="5010439"/>
                <a:ext cx="1242360" cy="10562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8" name="Ink 37">
                <a:extLst>
                  <a:ext uri="{FF2B5EF4-FFF2-40B4-BE49-F238E27FC236}">
                    <a16:creationId xmlns:a16="http://schemas.microsoft.com/office/drawing/2014/main" id="{71089E9A-6C4D-4F74-BD0B-A3251181042F}"/>
                  </a:ext>
                </a:extLst>
              </p14:cNvPr>
              <p14:cNvContentPartPr/>
              <p14:nvPr/>
            </p14:nvContentPartPr>
            <p14:xfrm>
              <a:off x="8293357" y="4378279"/>
              <a:ext cx="663480" cy="682920"/>
            </p14:xfrm>
          </p:contentPart>
        </mc:Choice>
        <mc:Fallback xmlns="">
          <p:pic>
            <p:nvPicPr>
              <p:cNvPr id="38" name="Ink 37">
                <a:extLst>
                  <a:ext uri="{FF2B5EF4-FFF2-40B4-BE49-F238E27FC236}">
                    <a16:creationId xmlns:a16="http://schemas.microsoft.com/office/drawing/2014/main" id="{71089E9A-6C4D-4F74-BD0B-A3251181042F}"/>
                  </a:ext>
                </a:extLst>
              </p:cNvPr>
              <p:cNvPicPr/>
              <p:nvPr/>
            </p:nvPicPr>
            <p:blipFill>
              <a:blip r:embed="rId29"/>
              <a:stretch>
                <a:fillRect/>
              </a:stretch>
            </p:blipFill>
            <p:spPr>
              <a:xfrm>
                <a:off x="8239717" y="4270279"/>
                <a:ext cx="771120" cy="8985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9" name="Ink 38">
                <a:extLst>
                  <a:ext uri="{FF2B5EF4-FFF2-40B4-BE49-F238E27FC236}">
                    <a16:creationId xmlns:a16="http://schemas.microsoft.com/office/drawing/2014/main" id="{D8A11C23-7BB3-4B29-AE3E-CAA9CA0E3AC9}"/>
                  </a:ext>
                </a:extLst>
              </p14:cNvPr>
              <p14:cNvContentPartPr/>
              <p14:nvPr/>
            </p14:nvContentPartPr>
            <p14:xfrm>
              <a:off x="8943157" y="3000919"/>
              <a:ext cx="1431360" cy="2222280"/>
            </p14:xfrm>
          </p:contentPart>
        </mc:Choice>
        <mc:Fallback xmlns="">
          <p:pic>
            <p:nvPicPr>
              <p:cNvPr id="39" name="Ink 38">
                <a:extLst>
                  <a:ext uri="{FF2B5EF4-FFF2-40B4-BE49-F238E27FC236}">
                    <a16:creationId xmlns:a16="http://schemas.microsoft.com/office/drawing/2014/main" id="{D8A11C23-7BB3-4B29-AE3E-CAA9CA0E3AC9}"/>
                  </a:ext>
                </a:extLst>
              </p:cNvPr>
              <p:cNvPicPr/>
              <p:nvPr/>
            </p:nvPicPr>
            <p:blipFill>
              <a:blip r:embed="rId31"/>
              <a:stretch>
                <a:fillRect/>
              </a:stretch>
            </p:blipFill>
            <p:spPr>
              <a:xfrm>
                <a:off x="8889517" y="2892919"/>
                <a:ext cx="1539000" cy="24379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0" name="Ink 39">
                <a:extLst>
                  <a:ext uri="{FF2B5EF4-FFF2-40B4-BE49-F238E27FC236}">
                    <a16:creationId xmlns:a16="http://schemas.microsoft.com/office/drawing/2014/main" id="{B0F89E2F-36E4-4A70-B6F5-74306D0186FC}"/>
                  </a:ext>
                </a:extLst>
              </p14:cNvPr>
              <p14:cNvContentPartPr/>
              <p14:nvPr/>
            </p14:nvContentPartPr>
            <p14:xfrm>
              <a:off x="9077797" y="5825479"/>
              <a:ext cx="697680" cy="124920"/>
            </p14:xfrm>
          </p:contentPart>
        </mc:Choice>
        <mc:Fallback xmlns="">
          <p:pic>
            <p:nvPicPr>
              <p:cNvPr id="40" name="Ink 39">
                <a:extLst>
                  <a:ext uri="{FF2B5EF4-FFF2-40B4-BE49-F238E27FC236}">
                    <a16:creationId xmlns:a16="http://schemas.microsoft.com/office/drawing/2014/main" id="{B0F89E2F-36E4-4A70-B6F5-74306D0186FC}"/>
                  </a:ext>
                </a:extLst>
              </p:cNvPr>
              <p:cNvPicPr/>
              <p:nvPr/>
            </p:nvPicPr>
            <p:blipFill>
              <a:blip r:embed="rId33"/>
              <a:stretch>
                <a:fillRect/>
              </a:stretch>
            </p:blipFill>
            <p:spPr>
              <a:xfrm>
                <a:off x="9024157" y="5717839"/>
                <a:ext cx="80532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1" name="Ink 40">
                <a:extLst>
                  <a:ext uri="{FF2B5EF4-FFF2-40B4-BE49-F238E27FC236}">
                    <a16:creationId xmlns:a16="http://schemas.microsoft.com/office/drawing/2014/main" id="{B938759A-16C7-436A-9F09-C8FBF010B31E}"/>
                  </a:ext>
                </a:extLst>
              </p14:cNvPr>
              <p14:cNvContentPartPr/>
              <p14:nvPr/>
            </p14:nvContentPartPr>
            <p14:xfrm>
              <a:off x="8247997" y="3430759"/>
              <a:ext cx="360" cy="360"/>
            </p14:xfrm>
          </p:contentPart>
        </mc:Choice>
        <mc:Fallback xmlns="">
          <p:pic>
            <p:nvPicPr>
              <p:cNvPr id="41" name="Ink 40">
                <a:extLst>
                  <a:ext uri="{FF2B5EF4-FFF2-40B4-BE49-F238E27FC236}">
                    <a16:creationId xmlns:a16="http://schemas.microsoft.com/office/drawing/2014/main" id="{B938759A-16C7-436A-9F09-C8FBF010B31E}"/>
                  </a:ext>
                </a:extLst>
              </p:cNvPr>
              <p:cNvPicPr/>
              <p:nvPr/>
            </p:nvPicPr>
            <p:blipFill>
              <a:blip r:embed="rId35"/>
              <a:stretch>
                <a:fillRect/>
              </a:stretch>
            </p:blipFill>
            <p:spPr>
              <a:xfrm>
                <a:off x="8194357" y="3323119"/>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2" name="Ink 41">
                <a:extLst>
                  <a:ext uri="{FF2B5EF4-FFF2-40B4-BE49-F238E27FC236}">
                    <a16:creationId xmlns:a16="http://schemas.microsoft.com/office/drawing/2014/main" id="{9CE517B7-0AE4-4ACE-A9B1-1E5B91FCC78F}"/>
                  </a:ext>
                </a:extLst>
              </p14:cNvPr>
              <p14:cNvContentPartPr/>
              <p14:nvPr/>
            </p14:nvContentPartPr>
            <p14:xfrm>
              <a:off x="7439077" y="3210799"/>
              <a:ext cx="1271880" cy="1597320"/>
            </p14:xfrm>
          </p:contentPart>
        </mc:Choice>
        <mc:Fallback xmlns="">
          <p:pic>
            <p:nvPicPr>
              <p:cNvPr id="42" name="Ink 41">
                <a:extLst>
                  <a:ext uri="{FF2B5EF4-FFF2-40B4-BE49-F238E27FC236}">
                    <a16:creationId xmlns:a16="http://schemas.microsoft.com/office/drawing/2014/main" id="{9CE517B7-0AE4-4ACE-A9B1-1E5B91FCC78F}"/>
                  </a:ext>
                </a:extLst>
              </p:cNvPr>
              <p:cNvPicPr/>
              <p:nvPr/>
            </p:nvPicPr>
            <p:blipFill>
              <a:blip r:embed="rId37"/>
              <a:stretch>
                <a:fillRect/>
              </a:stretch>
            </p:blipFill>
            <p:spPr>
              <a:xfrm>
                <a:off x="7385077" y="3102799"/>
                <a:ext cx="1379520" cy="18129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3" name="Ink 42">
                <a:extLst>
                  <a:ext uri="{FF2B5EF4-FFF2-40B4-BE49-F238E27FC236}">
                    <a16:creationId xmlns:a16="http://schemas.microsoft.com/office/drawing/2014/main" id="{BC27B776-52F5-4A20-B863-03C7108E9776}"/>
                  </a:ext>
                </a:extLst>
              </p14:cNvPr>
              <p14:cNvContentPartPr/>
              <p14:nvPr/>
            </p14:nvContentPartPr>
            <p14:xfrm>
              <a:off x="8924077" y="2978959"/>
              <a:ext cx="1461240" cy="2272320"/>
            </p14:xfrm>
          </p:contentPart>
        </mc:Choice>
        <mc:Fallback xmlns="">
          <p:pic>
            <p:nvPicPr>
              <p:cNvPr id="43" name="Ink 42">
                <a:extLst>
                  <a:ext uri="{FF2B5EF4-FFF2-40B4-BE49-F238E27FC236}">
                    <a16:creationId xmlns:a16="http://schemas.microsoft.com/office/drawing/2014/main" id="{BC27B776-52F5-4A20-B863-03C7108E9776}"/>
                  </a:ext>
                </a:extLst>
              </p:cNvPr>
              <p:cNvPicPr/>
              <p:nvPr/>
            </p:nvPicPr>
            <p:blipFill>
              <a:blip r:embed="rId39"/>
              <a:stretch>
                <a:fillRect/>
              </a:stretch>
            </p:blipFill>
            <p:spPr>
              <a:xfrm>
                <a:off x="8870437" y="2870959"/>
                <a:ext cx="1568880" cy="2487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4" name="Ink 43">
                <a:extLst>
                  <a:ext uri="{FF2B5EF4-FFF2-40B4-BE49-F238E27FC236}">
                    <a16:creationId xmlns:a16="http://schemas.microsoft.com/office/drawing/2014/main" id="{983895E9-C324-4112-981F-908C2DFA4121}"/>
                  </a:ext>
                </a:extLst>
              </p14:cNvPr>
              <p14:cNvContentPartPr/>
              <p14:nvPr/>
            </p14:nvContentPartPr>
            <p14:xfrm>
              <a:off x="8289757" y="4319239"/>
              <a:ext cx="715680" cy="763560"/>
            </p14:xfrm>
          </p:contentPart>
        </mc:Choice>
        <mc:Fallback xmlns="">
          <p:pic>
            <p:nvPicPr>
              <p:cNvPr id="44" name="Ink 43">
                <a:extLst>
                  <a:ext uri="{FF2B5EF4-FFF2-40B4-BE49-F238E27FC236}">
                    <a16:creationId xmlns:a16="http://schemas.microsoft.com/office/drawing/2014/main" id="{983895E9-C324-4112-981F-908C2DFA4121}"/>
                  </a:ext>
                </a:extLst>
              </p:cNvPr>
              <p:cNvPicPr/>
              <p:nvPr/>
            </p:nvPicPr>
            <p:blipFill>
              <a:blip r:embed="rId41"/>
              <a:stretch>
                <a:fillRect/>
              </a:stretch>
            </p:blipFill>
            <p:spPr>
              <a:xfrm>
                <a:off x="8235757" y="4211239"/>
                <a:ext cx="823320" cy="9792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5" name="Ink 44">
                <a:extLst>
                  <a:ext uri="{FF2B5EF4-FFF2-40B4-BE49-F238E27FC236}">
                    <a16:creationId xmlns:a16="http://schemas.microsoft.com/office/drawing/2014/main" id="{2C9F454E-FCAA-4C01-A617-23F4EFD6200E}"/>
                  </a:ext>
                </a:extLst>
              </p14:cNvPr>
              <p14:cNvContentPartPr/>
              <p14:nvPr/>
            </p14:nvContentPartPr>
            <p14:xfrm>
              <a:off x="7923997" y="5071279"/>
              <a:ext cx="1582200" cy="962640"/>
            </p14:xfrm>
          </p:contentPart>
        </mc:Choice>
        <mc:Fallback xmlns="">
          <p:pic>
            <p:nvPicPr>
              <p:cNvPr id="45" name="Ink 44">
                <a:extLst>
                  <a:ext uri="{FF2B5EF4-FFF2-40B4-BE49-F238E27FC236}">
                    <a16:creationId xmlns:a16="http://schemas.microsoft.com/office/drawing/2014/main" id="{2C9F454E-FCAA-4C01-A617-23F4EFD6200E}"/>
                  </a:ext>
                </a:extLst>
              </p:cNvPr>
              <p:cNvPicPr/>
              <p:nvPr/>
            </p:nvPicPr>
            <p:blipFill>
              <a:blip r:embed="rId43"/>
              <a:stretch>
                <a:fillRect/>
              </a:stretch>
            </p:blipFill>
            <p:spPr>
              <a:xfrm>
                <a:off x="7870357" y="4963279"/>
                <a:ext cx="1689840" cy="11782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6" name="Ink 45">
                <a:extLst>
                  <a:ext uri="{FF2B5EF4-FFF2-40B4-BE49-F238E27FC236}">
                    <a16:creationId xmlns:a16="http://schemas.microsoft.com/office/drawing/2014/main" id="{477D9886-8271-4EDB-B94B-8D81743C239A}"/>
                  </a:ext>
                </a:extLst>
              </p14:cNvPr>
              <p14:cNvContentPartPr/>
              <p14:nvPr/>
            </p14:nvContentPartPr>
            <p14:xfrm>
              <a:off x="9552277" y="5825479"/>
              <a:ext cx="242280" cy="94680"/>
            </p14:xfrm>
          </p:contentPart>
        </mc:Choice>
        <mc:Fallback xmlns="">
          <p:pic>
            <p:nvPicPr>
              <p:cNvPr id="46" name="Ink 45">
                <a:extLst>
                  <a:ext uri="{FF2B5EF4-FFF2-40B4-BE49-F238E27FC236}">
                    <a16:creationId xmlns:a16="http://schemas.microsoft.com/office/drawing/2014/main" id="{477D9886-8271-4EDB-B94B-8D81743C239A}"/>
                  </a:ext>
                </a:extLst>
              </p:cNvPr>
              <p:cNvPicPr/>
              <p:nvPr/>
            </p:nvPicPr>
            <p:blipFill>
              <a:blip r:embed="rId45"/>
              <a:stretch>
                <a:fillRect/>
              </a:stretch>
            </p:blipFill>
            <p:spPr>
              <a:xfrm>
                <a:off x="9498637" y="5717839"/>
                <a:ext cx="349920" cy="310320"/>
              </a:xfrm>
              <a:prstGeom prst="rect">
                <a:avLst/>
              </a:prstGeom>
            </p:spPr>
          </p:pic>
        </mc:Fallback>
      </mc:AlternateContent>
    </p:spTree>
    <p:extLst>
      <p:ext uri="{BB962C8B-B14F-4D97-AF65-F5344CB8AC3E}">
        <p14:creationId xmlns:p14="http://schemas.microsoft.com/office/powerpoint/2010/main" val="1448133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963" y="865896"/>
            <a:ext cx="5043777" cy="5654173"/>
          </a:xfrm>
        </p:spPr>
        <p:txBody>
          <a:bodyPr>
            <a:normAutofit fontScale="85000" lnSpcReduction="20000"/>
          </a:bodyPr>
          <a:lstStyle/>
          <a:p>
            <a:pPr marL="109728" marR="0" lvl="0" indent="0" algn="ctr" defTabSz="914400" rtl="0" eaLnBrk="1" fontAlgn="auto" latinLnBrk="0" hangingPunct="1">
              <a:lnSpc>
                <a:spcPct val="100000"/>
              </a:lnSpc>
              <a:spcBef>
                <a:spcPts val="300"/>
              </a:spcBef>
              <a:spcAft>
                <a:spcPts val="0"/>
              </a:spcAft>
              <a:buClr>
                <a:srgbClr val="37A76F">
                  <a:lumMod val="75000"/>
                </a:srgbClr>
              </a:buClr>
              <a:buSzTx/>
              <a:buFont typeface="Georgia"/>
              <a:buNone/>
              <a:tabLst/>
              <a:defRPr/>
            </a:pPr>
            <a:r>
              <a:rPr kumimoji="0" lang="en-US" sz="2400" b="0" i="0" u="none" strike="noStrike" kern="1200" cap="none" spc="0" normalizeH="0" baseline="0" noProof="0" dirty="0">
                <a:ln>
                  <a:noFill/>
                </a:ln>
                <a:solidFill>
                  <a:srgbClr val="455F51"/>
                </a:solidFill>
                <a:effectLst/>
                <a:uLnTx/>
                <a:uFillTx/>
                <a:latin typeface="Calibri" panose="020F0502020204030204"/>
                <a:ea typeface="+mn-ea"/>
                <a:cs typeface="+mn-cs"/>
              </a:rPr>
              <a:t>Herbaceous Vegetation Performance Standard Attribute Definitions</a:t>
            </a:r>
          </a:p>
          <a:p>
            <a:pPr marL="109728" marR="0" lvl="0" indent="0" algn="ctr" defTabSz="914400" rtl="0" eaLnBrk="1" fontAlgn="auto" latinLnBrk="0" hangingPunct="1">
              <a:lnSpc>
                <a:spcPct val="100000"/>
              </a:lnSpc>
              <a:spcBef>
                <a:spcPts val="300"/>
              </a:spcBef>
              <a:spcAft>
                <a:spcPts val="0"/>
              </a:spcAft>
              <a:buClr>
                <a:srgbClr val="37A76F">
                  <a:lumMod val="75000"/>
                </a:srgbClr>
              </a:buClr>
              <a:buSzTx/>
              <a:buFont typeface="Georgia"/>
              <a:buNone/>
              <a:tabLst/>
              <a:defRPr/>
            </a:pPr>
            <a:endParaRPr kumimoji="0" lang="en-US" sz="1000" b="0" i="0" u="none" strike="noStrike" kern="1200" cap="none" spc="0" normalizeH="0" baseline="0" noProof="0" dirty="0">
              <a:ln>
                <a:noFill/>
              </a:ln>
              <a:solidFill>
                <a:srgbClr val="455F51"/>
              </a:solidFill>
              <a:effectLst/>
              <a:uLnTx/>
              <a:uFillTx/>
              <a:latin typeface="Calibri" panose="020F0502020204030204"/>
              <a:ea typeface="+mn-ea"/>
              <a:cs typeface="+mn-cs"/>
            </a:endParaRPr>
          </a:p>
          <a:p>
            <a:pPr marL="365760" marR="0" lvl="0" indent="-256032" algn="l" defTabSz="914400" rtl="0" eaLnBrk="1" fontAlgn="auto" latinLnBrk="0" hangingPunct="1">
              <a:lnSpc>
                <a:spcPct val="100000"/>
              </a:lnSpc>
              <a:spcBef>
                <a:spcPts val="300"/>
              </a:spcBef>
              <a:spcAft>
                <a:spcPts val="0"/>
              </a:spcAft>
              <a:buClr>
                <a:srgbClr val="37A76F">
                  <a:lumMod val="75000"/>
                </a:srgbClr>
              </a:buClr>
              <a:buSzTx/>
              <a:buFont typeface="Georgia"/>
              <a:buChar char="•"/>
              <a:tabLst/>
              <a:defRPr/>
            </a:pPr>
            <a:r>
              <a:rPr kumimoji="0" lang="en-US" sz="1700" b="0" i="0" u="none" strike="noStrike" kern="1200" cap="none" spc="0" normalizeH="0" baseline="0" noProof="0" dirty="0">
                <a:ln>
                  <a:noFill/>
                </a:ln>
                <a:solidFill>
                  <a:srgbClr val="455F51"/>
                </a:solidFill>
                <a:effectLst/>
                <a:uLnTx/>
                <a:uFillTx/>
                <a:latin typeface="Calibri" panose="020F0502020204030204"/>
                <a:ea typeface="+mn-ea"/>
                <a:cs typeface="+mn-cs"/>
              </a:rPr>
              <a:t>Percent cover: By species, from top / down view, the area covered by herbaceous species canopy in the sample unit area.</a:t>
            </a:r>
          </a:p>
          <a:p>
            <a:pPr marL="365760" marR="0" lvl="0" indent="-256032" algn="l" defTabSz="914400" rtl="0" eaLnBrk="1" fontAlgn="auto" latinLnBrk="0" hangingPunct="1">
              <a:lnSpc>
                <a:spcPct val="100000"/>
              </a:lnSpc>
              <a:spcBef>
                <a:spcPts val="300"/>
              </a:spcBef>
              <a:spcAft>
                <a:spcPts val="0"/>
              </a:spcAft>
              <a:buClr>
                <a:srgbClr val="37A76F">
                  <a:lumMod val="75000"/>
                </a:srgbClr>
              </a:buClr>
              <a:buSzTx/>
              <a:buFont typeface="Georgia"/>
              <a:buChar char="•"/>
              <a:tabLst/>
              <a:defRPr/>
            </a:pPr>
            <a:endParaRPr kumimoji="0" lang="en-US" sz="1700" b="0" i="0" u="none" strike="noStrike" kern="1200" cap="none" spc="0" normalizeH="0" baseline="0" noProof="0" dirty="0">
              <a:ln>
                <a:noFill/>
              </a:ln>
              <a:solidFill>
                <a:srgbClr val="455F51"/>
              </a:solidFill>
              <a:effectLst/>
              <a:uLnTx/>
              <a:uFillTx/>
              <a:latin typeface="Calibri" panose="020F0502020204030204"/>
              <a:ea typeface="+mn-ea"/>
              <a:cs typeface="+mn-cs"/>
            </a:endParaRPr>
          </a:p>
          <a:p>
            <a:pPr marL="365760" marR="0" lvl="0" indent="-256032" algn="l" defTabSz="914400" rtl="0" eaLnBrk="1" fontAlgn="auto" latinLnBrk="0" hangingPunct="1">
              <a:lnSpc>
                <a:spcPct val="100000"/>
              </a:lnSpc>
              <a:spcBef>
                <a:spcPts val="300"/>
              </a:spcBef>
              <a:spcAft>
                <a:spcPts val="0"/>
              </a:spcAft>
              <a:buClr>
                <a:srgbClr val="37A76F">
                  <a:lumMod val="75000"/>
                </a:srgbClr>
              </a:buClr>
              <a:buSzTx/>
              <a:buFont typeface="Georgia"/>
              <a:buChar char="•"/>
              <a:tabLst/>
              <a:defRPr/>
            </a:pPr>
            <a:r>
              <a:rPr kumimoji="0" lang="en-US" sz="1700" b="0" i="0" u="none" strike="noStrike" kern="1200" cap="none" spc="0" normalizeH="0" baseline="0" noProof="0" dirty="0">
                <a:ln>
                  <a:noFill/>
                </a:ln>
                <a:solidFill>
                  <a:srgbClr val="455F51"/>
                </a:solidFill>
                <a:effectLst/>
                <a:uLnTx/>
                <a:uFillTx/>
                <a:latin typeface="Calibri" panose="020F0502020204030204"/>
                <a:ea typeface="+mn-ea"/>
                <a:cs typeface="+mn-cs"/>
              </a:rPr>
              <a:t>Moisture Index: By species, numeric indicator of tolerance (1 : high tolerance to 5 : low tolerance) of low oxygen levels in the root zone due </a:t>
            </a:r>
            <a:r>
              <a:rPr lang="en-US" sz="1700" dirty="0">
                <a:solidFill>
                  <a:srgbClr val="455F51"/>
                </a:solidFill>
                <a:latin typeface="Calibri" panose="020F0502020204030204"/>
              </a:rPr>
              <a:t>to high </a:t>
            </a:r>
            <a:r>
              <a:rPr kumimoji="0" lang="en-US" sz="1700" b="0" i="0" u="none" strike="noStrike" kern="1200" cap="none" spc="0" normalizeH="0" baseline="0" noProof="0" dirty="0">
                <a:ln>
                  <a:noFill/>
                </a:ln>
                <a:solidFill>
                  <a:srgbClr val="455F51"/>
                </a:solidFill>
                <a:effectLst/>
                <a:uLnTx/>
                <a:uFillTx/>
                <a:latin typeface="Calibri" panose="020F0502020204030204"/>
                <a:ea typeface="+mn-ea"/>
                <a:cs typeface="+mn-cs"/>
              </a:rPr>
              <a:t>water levels.</a:t>
            </a:r>
          </a:p>
          <a:p>
            <a:pPr marL="109728" marR="0" lvl="0" indent="0" algn="l" defTabSz="914400" rtl="0" eaLnBrk="1" fontAlgn="auto" latinLnBrk="0" hangingPunct="1">
              <a:lnSpc>
                <a:spcPct val="100000"/>
              </a:lnSpc>
              <a:spcBef>
                <a:spcPts val="300"/>
              </a:spcBef>
              <a:spcAft>
                <a:spcPts val="0"/>
              </a:spcAft>
              <a:buClr>
                <a:srgbClr val="37A76F">
                  <a:lumMod val="75000"/>
                </a:srgbClr>
              </a:buClr>
              <a:buSzTx/>
              <a:buNone/>
              <a:tabLst/>
              <a:defRPr/>
            </a:pPr>
            <a:endParaRPr kumimoji="0" lang="en-US" sz="1700" b="0" i="0" u="none" strike="noStrike" kern="1200" cap="none" spc="0" normalizeH="0" baseline="0" noProof="0" dirty="0">
              <a:ln>
                <a:noFill/>
              </a:ln>
              <a:solidFill>
                <a:srgbClr val="455F51"/>
              </a:solidFill>
              <a:effectLst/>
              <a:uLnTx/>
              <a:uFillTx/>
              <a:latin typeface="Calibri" panose="020F0502020204030204"/>
              <a:ea typeface="+mn-ea"/>
              <a:cs typeface="+mn-cs"/>
            </a:endParaRPr>
          </a:p>
          <a:p>
            <a:pPr marL="365760" marR="0" lvl="0" indent="-256032" algn="l" defTabSz="914400" rtl="0" eaLnBrk="1" fontAlgn="auto" latinLnBrk="0" hangingPunct="1">
              <a:lnSpc>
                <a:spcPct val="100000"/>
              </a:lnSpc>
              <a:spcBef>
                <a:spcPts val="300"/>
              </a:spcBef>
              <a:spcAft>
                <a:spcPts val="0"/>
              </a:spcAft>
              <a:buClr>
                <a:srgbClr val="37A76F">
                  <a:lumMod val="75000"/>
                </a:srgbClr>
              </a:buClr>
              <a:buSzTx/>
              <a:buFont typeface="Georgia"/>
              <a:buChar char="•"/>
              <a:tabLst/>
              <a:defRPr/>
            </a:pPr>
            <a:r>
              <a:rPr kumimoji="0" lang="en-US" sz="1700" b="0" i="0" u="none" strike="noStrike" kern="1200" cap="none" spc="0" normalizeH="0" baseline="0" noProof="0" dirty="0">
                <a:ln>
                  <a:noFill/>
                </a:ln>
                <a:solidFill>
                  <a:srgbClr val="455F51"/>
                </a:solidFill>
                <a:effectLst/>
                <a:uLnTx/>
                <a:uFillTx/>
                <a:latin typeface="Calibri" panose="020F0502020204030204"/>
                <a:ea typeface="+mn-ea"/>
                <a:cs typeface="+mn-cs"/>
              </a:rPr>
              <a:t>Weed Index: By species, numeric indicator of the species nativity (1 :  Native, 2: Nonnative, and 3: Nonnative Invasive).</a:t>
            </a:r>
          </a:p>
          <a:p>
            <a:pPr marL="109728" marR="0" lvl="0" indent="0" algn="l" defTabSz="914400" rtl="0" eaLnBrk="1" fontAlgn="auto" latinLnBrk="0" hangingPunct="1">
              <a:lnSpc>
                <a:spcPct val="100000"/>
              </a:lnSpc>
              <a:spcBef>
                <a:spcPts val="300"/>
              </a:spcBef>
              <a:spcAft>
                <a:spcPts val="0"/>
              </a:spcAft>
              <a:buClr>
                <a:srgbClr val="37A76F">
                  <a:lumMod val="75000"/>
                </a:srgbClr>
              </a:buClr>
              <a:buSzTx/>
              <a:buNone/>
              <a:tabLst/>
              <a:defRPr/>
            </a:pPr>
            <a:endParaRPr kumimoji="0" lang="en-US" sz="1700" b="0" i="0" u="none" strike="noStrike" kern="1200" cap="none" spc="0" normalizeH="0" baseline="0" noProof="0" dirty="0">
              <a:ln>
                <a:noFill/>
              </a:ln>
              <a:solidFill>
                <a:srgbClr val="455F51"/>
              </a:solidFill>
              <a:effectLst/>
              <a:uLnTx/>
              <a:uFillTx/>
              <a:latin typeface="Calibri" panose="020F0502020204030204"/>
              <a:ea typeface="+mn-ea"/>
              <a:cs typeface="+mn-cs"/>
            </a:endParaRPr>
          </a:p>
          <a:p>
            <a:pPr marL="109728" marR="0" lvl="0" indent="0" algn="l" defTabSz="914400" rtl="0" eaLnBrk="1" fontAlgn="auto" latinLnBrk="0" hangingPunct="1">
              <a:lnSpc>
                <a:spcPct val="100000"/>
              </a:lnSpc>
              <a:spcBef>
                <a:spcPts val="300"/>
              </a:spcBef>
              <a:spcAft>
                <a:spcPts val="0"/>
              </a:spcAft>
              <a:buClr>
                <a:srgbClr val="37A76F">
                  <a:lumMod val="75000"/>
                </a:srgbClr>
              </a:buClr>
              <a:buSzTx/>
              <a:buNone/>
              <a:tabLst/>
              <a:defRPr/>
            </a:pPr>
            <a:r>
              <a:rPr lang="en-US" sz="1500" dirty="0">
                <a:solidFill>
                  <a:srgbClr val="455F51"/>
                </a:solidFill>
                <a:latin typeface="Calibri" panose="020F0502020204030204"/>
              </a:rPr>
              <a:t>Note: The high percent cover of bare ground in these samples may indicate the vegetation is not yet meeting the target percent cover objectives. The determination of need for remedial actions is contingent on other field and remote sensing observations:</a:t>
            </a:r>
          </a:p>
          <a:p>
            <a:pPr>
              <a:buClr>
                <a:srgbClr val="37A76F">
                  <a:lumMod val="75000"/>
                </a:srgbClr>
              </a:buClr>
              <a:defRPr/>
            </a:pPr>
            <a:r>
              <a:rPr lang="en-US" sz="1500" dirty="0">
                <a:solidFill>
                  <a:srgbClr val="455F51"/>
                </a:solidFill>
                <a:latin typeface="Calibri" panose="020F0502020204030204"/>
              </a:rPr>
              <a:t>Are there seasonally frequent and long periods of inundation in this sample unit?</a:t>
            </a:r>
          </a:p>
          <a:p>
            <a:pPr>
              <a:buClr>
                <a:srgbClr val="37A76F">
                  <a:lumMod val="75000"/>
                </a:srgbClr>
              </a:buClr>
              <a:defRPr/>
            </a:pPr>
            <a:r>
              <a:rPr lang="en-US" sz="1500" dirty="0">
                <a:solidFill>
                  <a:srgbClr val="455F51"/>
                </a:solidFill>
                <a:latin typeface="Calibri" panose="020F0502020204030204"/>
              </a:rPr>
              <a:t>Are the plants observed reflecting natural colonization or recent planting?</a:t>
            </a:r>
          </a:p>
          <a:p>
            <a:pPr>
              <a:buClr>
                <a:srgbClr val="37A76F">
                  <a:lumMod val="75000"/>
                </a:srgbClr>
              </a:buClr>
              <a:defRPr/>
            </a:pPr>
            <a:r>
              <a:rPr lang="en-US" sz="1500" dirty="0">
                <a:solidFill>
                  <a:srgbClr val="455F51"/>
                </a:solidFill>
                <a:latin typeface="Calibri" panose="020F0502020204030204"/>
              </a:rPr>
              <a:t>Do they receive extensive shade from a dense tree and / or shrub canopy?</a:t>
            </a:r>
          </a:p>
          <a:p>
            <a:pPr marL="109728" indent="0">
              <a:buClr>
                <a:srgbClr val="37A76F">
                  <a:lumMod val="75000"/>
                </a:srgbClr>
              </a:buClr>
              <a:buNone/>
              <a:defRPr/>
            </a:pPr>
            <a:endParaRPr lang="en-US" sz="1500" dirty="0">
              <a:solidFill>
                <a:srgbClr val="455F51"/>
              </a:solidFill>
              <a:latin typeface="Calibri" panose="020F0502020204030204"/>
            </a:endParaRPr>
          </a:p>
          <a:p>
            <a:pPr marL="109728" marR="0" lvl="0" indent="0" algn="l" defTabSz="914400" rtl="0" eaLnBrk="1" fontAlgn="auto" latinLnBrk="0" hangingPunct="1">
              <a:lnSpc>
                <a:spcPct val="100000"/>
              </a:lnSpc>
              <a:spcBef>
                <a:spcPts val="300"/>
              </a:spcBef>
              <a:spcAft>
                <a:spcPts val="0"/>
              </a:spcAft>
              <a:buClr>
                <a:srgbClr val="37A76F">
                  <a:lumMod val="75000"/>
                </a:srgbClr>
              </a:buClr>
              <a:buSzTx/>
              <a:buNone/>
              <a:tabLst/>
              <a:defRPr/>
            </a:pPr>
            <a:r>
              <a:rPr lang="en-US" sz="1500" dirty="0">
                <a:solidFill>
                  <a:srgbClr val="455F51"/>
                </a:solidFill>
                <a:latin typeface="Calibri" panose="020F0502020204030204"/>
              </a:rPr>
              <a:t>Determining the circumstances contributing to the bare ground and why there is a FACU species in the same sample plot as two OBL species are both contingent on having sample plot spatial coordinates and field visit verifications during the appropriate field season(s).</a:t>
            </a:r>
            <a:endParaRPr kumimoji="0" lang="en-US" sz="1500" b="0" i="0" u="none" strike="noStrike" kern="1200" cap="none" spc="0" normalizeH="0" baseline="0" noProof="0" dirty="0">
              <a:ln>
                <a:noFill/>
              </a:ln>
              <a:solidFill>
                <a:srgbClr val="455F51"/>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81FD179E-DE8D-48C8-9956-E07E18EA973A}"/>
              </a:ext>
            </a:extLst>
          </p:cNvPr>
          <p:cNvGraphicFramePr>
            <a:graphicFrameLocks noGrp="1"/>
          </p:cNvGraphicFramePr>
          <p:nvPr>
            <p:extLst>
              <p:ext uri="{D42A27DB-BD31-4B8C-83A1-F6EECF244321}">
                <p14:modId xmlns:p14="http://schemas.microsoft.com/office/powerpoint/2010/main" val="2935625850"/>
              </p:ext>
            </p:extLst>
          </p:nvPr>
        </p:nvGraphicFramePr>
        <p:xfrm>
          <a:off x="5589767" y="1079983"/>
          <a:ext cx="6315928" cy="3110865"/>
        </p:xfrm>
        <a:graphic>
          <a:graphicData uri="http://schemas.openxmlformats.org/drawingml/2006/table">
            <a:tbl>
              <a:tblPr/>
              <a:tblGrid>
                <a:gridCol w="1670425">
                  <a:extLst>
                    <a:ext uri="{9D8B030D-6E8A-4147-A177-3AD203B41FA5}">
                      <a16:colId xmlns:a16="http://schemas.microsoft.com/office/drawing/2014/main" val="2820605444"/>
                    </a:ext>
                  </a:extLst>
                </a:gridCol>
                <a:gridCol w="1726339">
                  <a:extLst>
                    <a:ext uri="{9D8B030D-6E8A-4147-A177-3AD203B41FA5}">
                      <a16:colId xmlns:a16="http://schemas.microsoft.com/office/drawing/2014/main" val="1994617301"/>
                    </a:ext>
                  </a:extLst>
                </a:gridCol>
                <a:gridCol w="663976">
                  <a:extLst>
                    <a:ext uri="{9D8B030D-6E8A-4147-A177-3AD203B41FA5}">
                      <a16:colId xmlns:a16="http://schemas.microsoft.com/office/drawing/2014/main" val="894404306"/>
                    </a:ext>
                  </a:extLst>
                </a:gridCol>
                <a:gridCol w="447310">
                  <a:extLst>
                    <a:ext uri="{9D8B030D-6E8A-4147-A177-3AD203B41FA5}">
                      <a16:colId xmlns:a16="http://schemas.microsoft.com/office/drawing/2014/main" val="181480176"/>
                    </a:ext>
                  </a:extLst>
                </a:gridCol>
                <a:gridCol w="447310">
                  <a:extLst>
                    <a:ext uri="{9D8B030D-6E8A-4147-A177-3AD203B41FA5}">
                      <a16:colId xmlns:a16="http://schemas.microsoft.com/office/drawing/2014/main" val="4198472407"/>
                    </a:ext>
                  </a:extLst>
                </a:gridCol>
                <a:gridCol w="447310">
                  <a:extLst>
                    <a:ext uri="{9D8B030D-6E8A-4147-A177-3AD203B41FA5}">
                      <a16:colId xmlns:a16="http://schemas.microsoft.com/office/drawing/2014/main" val="3671277494"/>
                    </a:ext>
                  </a:extLst>
                </a:gridCol>
                <a:gridCol w="447310">
                  <a:extLst>
                    <a:ext uri="{9D8B030D-6E8A-4147-A177-3AD203B41FA5}">
                      <a16:colId xmlns:a16="http://schemas.microsoft.com/office/drawing/2014/main" val="3210401033"/>
                    </a:ext>
                  </a:extLst>
                </a:gridCol>
                <a:gridCol w="465948">
                  <a:extLst>
                    <a:ext uri="{9D8B030D-6E8A-4147-A177-3AD203B41FA5}">
                      <a16:colId xmlns:a16="http://schemas.microsoft.com/office/drawing/2014/main" val="154100981"/>
                    </a:ext>
                  </a:extLst>
                </a:gridCol>
              </a:tblGrid>
              <a:tr h="210822">
                <a:tc>
                  <a:txBody>
                    <a:bodyPr/>
                    <a:lstStyle/>
                    <a:p>
                      <a:pPr algn="l" fontAlgn="b"/>
                      <a:r>
                        <a:rPr lang="en-US" sz="1400" b="0" i="0" u="none" strike="noStrike" dirty="0">
                          <a:solidFill>
                            <a:srgbClr val="000000"/>
                          </a:solidFill>
                          <a:effectLst/>
                          <a:latin typeface="Times New Roman" panose="02020603050405020304" pitchFamily="18" charset="0"/>
                        </a:rPr>
                        <a:t>Herbaceous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200" b="0" i="0" u="none" strike="noStrike" dirty="0">
                          <a:solidFill>
                            <a:srgbClr val="000000"/>
                          </a:solidFill>
                          <a:effectLst/>
                          <a:latin typeface="Times New Roman" panose="02020603050405020304" pitchFamily="18" charset="0"/>
                        </a:rPr>
                        <a:t>Sample Plots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dirty="0">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880475278"/>
                  </a:ext>
                </a:extLst>
              </a:tr>
              <a:tr h="210822">
                <a:tc>
                  <a:txBody>
                    <a:bodyPr/>
                    <a:lstStyle/>
                    <a:p>
                      <a:pPr algn="l" fontAlgn="b"/>
                      <a:r>
                        <a:rPr lang="en-US" sz="1400" b="0" i="0" u="none" strike="noStrike" dirty="0">
                          <a:solidFill>
                            <a:srgbClr val="000000"/>
                          </a:solidFill>
                          <a:effectLst/>
                          <a:latin typeface="Times New Roman" panose="02020603050405020304" pitchFamily="18"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23931898"/>
                  </a:ext>
                </a:extLst>
              </a:tr>
              <a:tr h="181991">
                <a:tc>
                  <a:txBody>
                    <a:bodyPr/>
                    <a:lstStyle/>
                    <a:p>
                      <a:pPr algn="l" fontAlgn="b"/>
                      <a:r>
                        <a:rPr lang="en-US" sz="1200" b="0" i="0" u="none" strike="noStrike" dirty="0">
                          <a:solidFill>
                            <a:srgbClr val="000000"/>
                          </a:solidFill>
                          <a:effectLst/>
                          <a:latin typeface="Times New Roman" panose="02020603050405020304" pitchFamily="18" charset="0"/>
                        </a:rPr>
                        <a:t>Common</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200" b="0" i="0" u="none" strike="noStrike" dirty="0">
                          <a:solidFill>
                            <a:srgbClr val="000000"/>
                          </a:solidFill>
                          <a:effectLst/>
                          <a:latin typeface="Times New Roman" panose="02020603050405020304" pitchFamily="18" charset="0"/>
                        </a:rPr>
                        <a:t>Latin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629367632"/>
                  </a:ext>
                </a:extLst>
              </a:tr>
              <a:tr h="181991">
                <a:tc>
                  <a:txBody>
                    <a:bodyPr/>
                    <a:lstStyle/>
                    <a:p>
                      <a:pPr algn="l" fontAlgn="b"/>
                      <a:r>
                        <a:rPr lang="en-US" sz="1100" b="0" i="0" u="none" strike="noStrike" dirty="0">
                          <a:solidFill>
                            <a:srgbClr val="000000"/>
                          </a:solidFill>
                          <a:effectLst/>
                          <a:latin typeface="Times New Roman" panose="02020603050405020304" pitchFamily="18" charset="0"/>
                        </a:rPr>
                        <a:t>Spike bentgrass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1" u="none" strike="noStrike" dirty="0">
                          <a:solidFill>
                            <a:srgbClr val="000000"/>
                          </a:solidFill>
                          <a:effectLst/>
                          <a:latin typeface="Times New Roman" panose="02020603050405020304" pitchFamily="18" charset="0"/>
                        </a:rPr>
                        <a:t>Agrostis exarata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4512626"/>
                  </a:ext>
                </a:extLst>
              </a:tr>
              <a:tr h="181991">
                <a:tc>
                  <a:txBody>
                    <a:bodyPr/>
                    <a:lstStyle/>
                    <a:p>
                      <a:pPr algn="l" fontAlgn="b"/>
                      <a:r>
                        <a:rPr lang="en-US" sz="1100" b="0" i="0" u="none" strike="noStrike" dirty="0">
                          <a:solidFill>
                            <a:srgbClr val="000000"/>
                          </a:solidFill>
                          <a:effectLst/>
                          <a:latin typeface="Times New Roman" panose="02020603050405020304" pitchFamily="18" charset="0"/>
                        </a:rPr>
                        <a:t>Columbia stickseed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1" u="none" strike="noStrike" dirty="0">
                          <a:solidFill>
                            <a:srgbClr val="000000"/>
                          </a:solidFill>
                          <a:effectLst/>
                          <a:highlight>
                            <a:srgbClr val="FF00FF"/>
                          </a:highlight>
                          <a:latin typeface="Times New Roman" panose="02020603050405020304" pitchFamily="18" charset="0"/>
                        </a:rPr>
                        <a:t>Coreopsis tinctoria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highlight>
                            <a:srgbClr val="FF00FF"/>
                          </a:highlight>
                          <a:latin typeface="Calibri" panose="020F050202020403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1672892"/>
                  </a:ext>
                </a:extLst>
              </a:tr>
              <a:tr h="181991">
                <a:tc>
                  <a:txBody>
                    <a:bodyPr/>
                    <a:lstStyle/>
                    <a:p>
                      <a:pPr algn="l" fontAlgn="b"/>
                      <a:r>
                        <a:rPr lang="en-US" sz="1100" b="0" i="0" u="none" strike="noStrike" dirty="0">
                          <a:solidFill>
                            <a:srgbClr val="000000"/>
                          </a:solidFill>
                          <a:effectLst/>
                          <a:latin typeface="Times New Roman" panose="02020603050405020304" pitchFamily="18" charset="0"/>
                        </a:rPr>
                        <a:t>Water purslane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1" u="none" strike="noStrike" dirty="0">
                          <a:solidFill>
                            <a:srgbClr val="000000"/>
                          </a:solidFill>
                          <a:effectLst/>
                          <a:latin typeface="Times New Roman" panose="02020603050405020304" pitchFamily="18" charset="0"/>
                        </a:rPr>
                        <a:t>Lythrum portula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5617614"/>
                  </a:ext>
                </a:extLst>
              </a:tr>
              <a:tr h="181991">
                <a:tc>
                  <a:txBody>
                    <a:bodyPr/>
                    <a:lstStyle/>
                    <a:p>
                      <a:pPr algn="l" fontAlgn="b"/>
                      <a:r>
                        <a:rPr lang="en-US" sz="1100" b="0" i="0" u="none" strike="noStrike" dirty="0">
                          <a:solidFill>
                            <a:srgbClr val="000000"/>
                          </a:solidFill>
                          <a:effectLst/>
                          <a:latin typeface="Times New Roman" panose="02020603050405020304" pitchFamily="18" charset="0"/>
                        </a:rPr>
                        <a:t>Creeping spikerush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0" i="1" u="none" strike="noStrike" dirty="0">
                          <a:solidFill>
                            <a:srgbClr val="000000"/>
                          </a:solidFill>
                          <a:effectLst/>
                          <a:latin typeface="Times New Roman" panose="02020603050405020304" pitchFamily="18" charset="0"/>
                        </a:rPr>
                        <a:t>Eleocharis palustris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4348561"/>
                  </a:ext>
                </a:extLst>
              </a:tr>
              <a:tr h="181991">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l" fontAlgn="b"/>
                      <a:r>
                        <a:rPr lang="en-US" sz="1200" b="0" i="0" u="none" strike="noStrike" dirty="0">
                          <a:solidFill>
                            <a:srgbClr val="000000"/>
                          </a:solidFill>
                          <a:effectLst/>
                          <a:latin typeface="Times New Roman" panose="02020603050405020304" pitchFamily="18" charset="0"/>
                        </a:rPr>
                        <a:t>Total Percent Cover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Times New Roman" panose="02020603050405020304" pitchFamily="18" charset="0"/>
                        </a:rPr>
                        <a:t>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Times New Roman" panose="02020603050405020304" pitchFamily="18"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Times New Roman" panose="02020603050405020304" pitchFamily="18"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Times New Roman" panose="02020603050405020304" pitchFamily="18"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Times New Roman" panose="02020603050405020304" pitchFamily="18" charset="0"/>
                        </a:rPr>
                        <a:t>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Times New Roman" panose="02020603050405020304" pitchFamily="18" charset="0"/>
                        </a:rPr>
                        <a:t>17.5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4882996"/>
                  </a:ext>
                </a:extLst>
              </a:tr>
              <a:tr h="354973">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r>
                        <a:rPr lang="en-US" sz="1200" b="0" i="0" u="none" strike="noStrike" dirty="0">
                          <a:solidFill>
                            <a:srgbClr val="000000"/>
                          </a:solidFill>
                          <a:effectLst/>
                          <a:latin typeface="Times New Roman" panose="02020603050405020304" pitchFamily="18" charset="0"/>
                        </a:rPr>
                        <a:t>Estimated Percent Bare Ground</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Times New Roman" panose="02020603050405020304" pitchFamily="18" charset="0"/>
                        </a:rPr>
                        <a:t>100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Times New Roman" panose="02020603050405020304" pitchFamily="18"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Times New Roman" panose="02020603050405020304" pitchFamily="18"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Times New Roman" panose="02020603050405020304" pitchFamily="18" charset="0"/>
                        </a:rPr>
                        <a:t>97.5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Times New Roman" panose="02020603050405020304" pitchFamily="18" charset="0"/>
                        </a:rPr>
                        <a:t>92.5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Times New Roman" panose="02020603050405020304" pitchFamily="18" charset="0"/>
                        </a:rPr>
                        <a:t>82.5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9697931"/>
                  </a:ext>
                </a:extLst>
              </a:tr>
              <a:tr h="354973">
                <a:tc>
                  <a:txBody>
                    <a:bodyPr/>
                    <a:lstStyle/>
                    <a:p>
                      <a:pPr algn="ctr" fontAlgn="b"/>
                      <a:r>
                        <a:rPr lang="en-US" sz="1400" b="0" i="0" u="none" strike="noStrike" dirty="0">
                          <a:solidFill>
                            <a:srgbClr val="000000"/>
                          </a:solidFill>
                          <a:effectLst/>
                          <a:latin typeface="Times New Roman" panose="02020603050405020304" pitchFamily="18" charset="0"/>
                        </a:rPr>
                        <a:t>Herbaceous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r>
                        <a:rPr lang="en-US" sz="1200" b="0" i="0" u="none" strike="noStrike" dirty="0">
                          <a:solidFill>
                            <a:srgbClr val="000000"/>
                          </a:solidFill>
                          <a:effectLst/>
                          <a:latin typeface="Times New Roman" panose="02020603050405020304" pitchFamily="18" charset="0"/>
                        </a:rPr>
                        <a:t>Estimated Mean Percent Cover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Times New Roman" panose="02020603050405020304" pitchFamily="18" charset="0"/>
                        </a:rPr>
                        <a:t>8.75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493732"/>
                  </a:ext>
                </a:extLst>
              </a:tr>
              <a:tr h="354973">
                <a:tc>
                  <a:txBody>
                    <a:bodyPr/>
                    <a:lstStyle/>
                    <a:p>
                      <a:pPr algn="ctr" fontAlgn="b"/>
                      <a:r>
                        <a:rPr lang="en-US" sz="1400" b="0" i="0" u="none" strike="noStrike" dirty="0">
                          <a:solidFill>
                            <a:srgbClr val="000000"/>
                          </a:solidFill>
                          <a:effectLst/>
                          <a:latin typeface="Times New Roman" panose="02020603050405020304" pitchFamily="18" charset="0"/>
                        </a:rPr>
                        <a:t>Statistics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r>
                        <a:rPr lang="en-US" sz="1200" b="0" i="0" u="none" strike="noStrike" dirty="0">
                          <a:solidFill>
                            <a:srgbClr val="000000"/>
                          </a:solidFill>
                          <a:effectLst/>
                          <a:latin typeface="Times New Roman" panose="02020603050405020304" pitchFamily="18" charset="0"/>
                        </a:rPr>
                        <a:t>Estimated Mean Percent Bare Ground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Times New Roman" panose="02020603050405020304" pitchFamily="18" charset="0"/>
                        </a:rPr>
                        <a:t>91.25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200" b="0" i="0" u="none" strike="noStrike" dirty="0">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7809749"/>
                  </a:ext>
                </a:extLst>
              </a:tr>
              <a:tr h="181991">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r>
                        <a:rPr lang="en-US" sz="1200" b="0" i="0" u="none" strike="noStrike" dirty="0">
                          <a:solidFill>
                            <a:srgbClr val="000000"/>
                          </a:solidFill>
                          <a:effectLst/>
                          <a:latin typeface="Times New Roman" panose="02020603050405020304" pitchFamily="18" charset="0"/>
                        </a:rPr>
                        <a:t>Weed Index</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Times New Roman" panose="02020603050405020304" pitchFamily="18" charset="0"/>
                        </a:rPr>
                        <a:t>5.00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US" sz="1200" b="0" i="0" u="none" strike="noStrike" dirty="0">
                          <a:solidFill>
                            <a:srgbClr val="000000"/>
                          </a:solidFill>
                          <a:effectLst/>
                          <a:latin typeface="Times New Roman" panose="02020603050405020304" pitchFamily="18" charset="0"/>
                        </a:rPr>
                        <a:t>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US" sz="1200" b="0" i="0" u="none" strike="noStrike" dirty="0">
                          <a:solidFill>
                            <a:srgbClr val="000000"/>
                          </a:solidFill>
                          <a:effectLst/>
                          <a:latin typeface="Times New Roman" panose="02020603050405020304" pitchFamily="18" charset="0"/>
                        </a:rPr>
                        <a:t>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US" sz="1200" b="0" i="0" u="none" strike="noStrike" dirty="0">
                          <a:solidFill>
                            <a:srgbClr val="000000"/>
                          </a:solidFill>
                          <a:effectLst/>
                          <a:latin typeface="Times New Roman" panose="02020603050405020304" pitchFamily="18" charset="0"/>
                        </a:rPr>
                        <a:t>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US" sz="1200" b="0" i="0" u="none" strike="noStrike" dirty="0">
                          <a:solidFill>
                            <a:srgbClr val="000000"/>
                          </a:solidFill>
                          <a:effectLst/>
                          <a:latin typeface="Times New Roman" panose="02020603050405020304" pitchFamily="18" charset="0"/>
                        </a:rPr>
                        <a:t>2.33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sz="1200" b="0" i="0" u="none" strike="noStrike" dirty="0">
                          <a:solidFill>
                            <a:srgbClr val="000000"/>
                          </a:solidFill>
                          <a:effectLst/>
                          <a:latin typeface="Times New Roman" panose="02020603050405020304" pitchFamily="18"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297743856"/>
                  </a:ext>
                </a:extLst>
              </a:tr>
              <a:tr h="181991">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200" b="0" i="0" u="none" strike="noStrike" dirty="0">
                          <a:solidFill>
                            <a:srgbClr val="000000"/>
                          </a:solidFill>
                          <a:effectLst/>
                          <a:latin typeface="Times New Roman" panose="02020603050405020304" pitchFamily="18" charset="0"/>
                        </a:rPr>
                        <a:t>Moisture Index</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Times New Roman" panose="02020603050405020304" pitchFamily="18" charset="0"/>
                        </a:rPr>
                        <a:t>1.00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r" fontAlgn="b"/>
                      <a:r>
                        <a:rPr lang="en-US" sz="1200" b="0" i="0" u="none" strike="noStrike" dirty="0">
                          <a:solidFill>
                            <a:srgbClr val="000000"/>
                          </a:solidFill>
                          <a:effectLst/>
                          <a:latin typeface="Times New Roman" panose="02020603050405020304" pitchFamily="18"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r" fontAlgn="b"/>
                      <a:r>
                        <a:rPr lang="en-US" sz="1200" b="0" i="0" u="none" strike="noStrike" dirty="0">
                          <a:solidFill>
                            <a:srgbClr val="000000"/>
                          </a:solidFill>
                          <a:effectLst/>
                          <a:latin typeface="Times New Roman" panose="02020603050405020304" pitchFamily="18"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r" fontAlgn="b"/>
                      <a:r>
                        <a:rPr lang="en-US" sz="1200" b="0" i="0" u="none" strike="noStrike" dirty="0">
                          <a:solidFill>
                            <a:srgbClr val="000000"/>
                          </a:solidFill>
                          <a:effectLst/>
                          <a:latin typeface="Times New Roman" panose="02020603050405020304" pitchFamily="18"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r" fontAlgn="b"/>
                      <a:r>
                        <a:rPr lang="en-US" sz="1200" b="0" i="0" u="none" strike="noStrike" dirty="0">
                          <a:solidFill>
                            <a:srgbClr val="000000"/>
                          </a:solidFill>
                          <a:effectLst/>
                          <a:latin typeface="Times New Roman" panose="02020603050405020304" pitchFamily="18" charset="0"/>
                        </a:rPr>
                        <a:t>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r" fontAlgn="b"/>
                      <a:r>
                        <a:rPr lang="en-US" sz="1200" b="0" i="0" u="none" strike="noStrike" dirty="0">
                          <a:solidFill>
                            <a:srgbClr val="000000"/>
                          </a:solidFill>
                          <a:effectLst/>
                          <a:latin typeface="Times New Roman" panose="02020603050405020304" pitchFamily="18" charset="0"/>
                        </a:rPr>
                        <a:t>2.29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055891206"/>
                  </a:ext>
                </a:extLst>
              </a:tr>
            </a:tbl>
          </a:graphicData>
        </a:graphic>
      </p:graphicFrame>
      <p:graphicFrame>
        <p:nvGraphicFramePr>
          <p:cNvPr id="7" name="Table 6">
            <a:extLst>
              <a:ext uri="{FF2B5EF4-FFF2-40B4-BE49-F238E27FC236}">
                <a16:creationId xmlns:a16="http://schemas.microsoft.com/office/drawing/2014/main" id="{F10F68EC-130E-47B0-8BC2-061F54953DBB}"/>
              </a:ext>
            </a:extLst>
          </p:cNvPr>
          <p:cNvGraphicFramePr>
            <a:graphicFrameLocks noGrp="1"/>
          </p:cNvGraphicFramePr>
          <p:nvPr>
            <p:extLst>
              <p:ext uri="{D42A27DB-BD31-4B8C-83A1-F6EECF244321}">
                <p14:modId xmlns:p14="http://schemas.microsoft.com/office/powerpoint/2010/main" val="2426132948"/>
              </p:ext>
            </p:extLst>
          </p:nvPr>
        </p:nvGraphicFramePr>
        <p:xfrm>
          <a:off x="5589767" y="5037656"/>
          <a:ext cx="4622800" cy="1038225"/>
        </p:xfrm>
        <a:graphic>
          <a:graphicData uri="http://schemas.openxmlformats.org/drawingml/2006/table">
            <a:tbl>
              <a:tblPr/>
              <a:tblGrid>
                <a:gridCol w="2273352">
                  <a:extLst>
                    <a:ext uri="{9D8B030D-6E8A-4147-A177-3AD203B41FA5}">
                      <a16:colId xmlns:a16="http://schemas.microsoft.com/office/drawing/2014/main" val="1729328163"/>
                    </a:ext>
                  </a:extLst>
                </a:gridCol>
                <a:gridCol w="2349448">
                  <a:extLst>
                    <a:ext uri="{9D8B030D-6E8A-4147-A177-3AD203B41FA5}">
                      <a16:colId xmlns:a16="http://schemas.microsoft.com/office/drawing/2014/main" val="1173736029"/>
                    </a:ext>
                  </a:extLst>
                </a:gridCol>
              </a:tblGrid>
              <a:tr h="238125">
                <a:tc>
                  <a:txBody>
                    <a:bodyPr/>
                    <a:lstStyle/>
                    <a:p>
                      <a:pPr algn="ctr" fontAlgn="b"/>
                      <a:r>
                        <a:rPr lang="en-US" sz="1400" b="0" i="0" u="none" strike="noStrike" dirty="0">
                          <a:solidFill>
                            <a:srgbClr val="000000"/>
                          </a:solidFill>
                          <a:effectLst/>
                          <a:latin typeface="Times New Roman" panose="02020603050405020304" pitchFamily="18" charset="0"/>
                        </a:rPr>
                        <a:t>Moisture Index</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dirty="0">
                          <a:solidFill>
                            <a:srgbClr val="000000"/>
                          </a:solidFill>
                          <a:effectLst/>
                          <a:latin typeface="Times New Roman" panose="02020603050405020304" pitchFamily="18" charset="0"/>
                        </a:rPr>
                        <a:t>Weed Index</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80488480"/>
                  </a:ext>
                </a:extLst>
              </a:tr>
              <a:tr h="190500">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6471518"/>
                  </a:ext>
                </a:extLst>
              </a:tr>
              <a:tr h="200025">
                <a:tc>
                  <a:txBody>
                    <a:bodyPr/>
                    <a:lstStyle/>
                    <a:p>
                      <a:pPr algn="ctr" fontAlgn="b"/>
                      <a:r>
                        <a:rPr lang="en-US" sz="1200" b="0" i="0" u="none" strike="noStrike" dirty="0">
                          <a:solidFill>
                            <a:srgbClr val="000000"/>
                          </a:solidFill>
                          <a:effectLst/>
                          <a:latin typeface="Times New Roman" panose="02020603050405020304" pitchFamily="18" charset="0"/>
                        </a:rPr>
                        <a:t>1 to 3</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200" b="0" i="0" u="none" strike="noStrike" dirty="0">
                          <a:solidFill>
                            <a:srgbClr val="000000"/>
                          </a:solidFill>
                          <a:effectLst/>
                          <a:latin typeface="Times New Roman" panose="02020603050405020304" pitchFamily="18" charset="0"/>
                        </a:rPr>
                        <a:t>1 to 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3723015605"/>
                  </a:ext>
                </a:extLst>
              </a:tr>
              <a:tr h="200025">
                <a:tc>
                  <a:txBody>
                    <a:bodyPr/>
                    <a:lstStyle/>
                    <a:p>
                      <a:pPr algn="ctr" fontAlgn="b"/>
                      <a:r>
                        <a:rPr lang="en-US" sz="1200" b="0" i="0" u="none" strike="noStrike" dirty="0">
                          <a:solidFill>
                            <a:srgbClr val="000000"/>
                          </a:solidFill>
                          <a:effectLst/>
                          <a:latin typeface="Times New Roman" panose="02020603050405020304" pitchFamily="18" charset="0"/>
                        </a:rPr>
                        <a:t>3 to 4</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200" b="0" i="0" u="none" strike="noStrike" dirty="0">
                          <a:solidFill>
                            <a:srgbClr val="000000"/>
                          </a:solidFill>
                          <a:effectLst/>
                          <a:latin typeface="Times New Roman" panose="02020603050405020304" pitchFamily="18" charset="0"/>
                        </a:rPr>
                        <a:t>3 to 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523513359"/>
                  </a:ext>
                </a:extLst>
              </a:tr>
              <a:tr h="209550">
                <a:tc>
                  <a:txBody>
                    <a:bodyPr/>
                    <a:lstStyle/>
                    <a:p>
                      <a:pPr algn="ctr" fontAlgn="b"/>
                      <a:r>
                        <a:rPr lang="en-US" sz="1200" b="0" i="0" u="none" strike="noStrike" dirty="0">
                          <a:solidFill>
                            <a:srgbClr val="000000"/>
                          </a:solidFill>
                          <a:effectLst/>
                          <a:latin typeface="Times New Roman" panose="02020603050405020304" pitchFamily="18" charset="0"/>
                        </a:rPr>
                        <a:t>4 to 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5911"/>
                    </a:solidFill>
                  </a:tcPr>
                </a:tc>
                <a:tc>
                  <a:txBody>
                    <a:bodyPr/>
                    <a:lstStyle/>
                    <a:p>
                      <a:pPr algn="ctr" fontAlgn="b"/>
                      <a:r>
                        <a:rPr lang="en-US" sz="1200" b="0" i="0" u="none" strike="noStrike" dirty="0">
                          <a:solidFill>
                            <a:srgbClr val="000000"/>
                          </a:solidFill>
                          <a:effectLst/>
                          <a:latin typeface="Times New Roman" panose="02020603050405020304" pitchFamily="18" charset="0"/>
                        </a:rPr>
                        <a:t>4 to 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716803440"/>
                  </a:ext>
                </a:extLst>
              </a:tr>
            </a:tbl>
          </a:graphicData>
        </a:graphic>
      </p:graphicFrame>
      <p:sp>
        <p:nvSpPr>
          <p:cNvPr id="2" name="TextBox 1">
            <a:extLst>
              <a:ext uri="{FF2B5EF4-FFF2-40B4-BE49-F238E27FC236}">
                <a16:creationId xmlns:a16="http://schemas.microsoft.com/office/drawing/2014/main" id="{9BE82228-0A2F-4EFF-A391-81F96D89F1E4}"/>
              </a:ext>
            </a:extLst>
          </p:cNvPr>
          <p:cNvSpPr txBox="1"/>
          <p:nvPr/>
        </p:nvSpPr>
        <p:spPr>
          <a:xfrm>
            <a:off x="8158038" y="4429586"/>
            <a:ext cx="2547492" cy="307777"/>
          </a:xfrm>
          <a:prstGeom prst="rect">
            <a:avLst/>
          </a:prstGeom>
          <a:noFill/>
        </p:spPr>
        <p:txBody>
          <a:bodyPr wrap="none" rtlCol="0">
            <a:spAutoFit/>
          </a:bodyPr>
          <a:lstStyle/>
          <a:p>
            <a:r>
              <a:rPr lang="en-US" sz="1400" dirty="0"/>
              <a:t>Extrapolated from Sample Plot 4</a:t>
            </a:r>
          </a:p>
        </p:txBody>
      </p:sp>
      <p:cxnSp>
        <p:nvCxnSpPr>
          <p:cNvPr id="9" name="Straight Arrow Connector 8">
            <a:extLst>
              <a:ext uri="{FF2B5EF4-FFF2-40B4-BE49-F238E27FC236}">
                <a16:creationId xmlns:a16="http://schemas.microsoft.com/office/drawing/2014/main" id="{C0BDDE83-FD12-484F-A238-4958959650A5}"/>
              </a:ext>
            </a:extLst>
          </p:cNvPr>
          <p:cNvCxnSpPr>
            <a:cxnSpLocks/>
          </p:cNvCxnSpPr>
          <p:nvPr/>
        </p:nvCxnSpPr>
        <p:spPr>
          <a:xfrm flipV="1">
            <a:off x="9128097" y="3896140"/>
            <a:ext cx="71562" cy="53344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4922D3B-262A-4E77-BAF5-74AE82AB1D69}"/>
              </a:ext>
            </a:extLst>
          </p:cNvPr>
          <p:cNvSpPr txBox="1"/>
          <p:nvPr/>
        </p:nvSpPr>
        <p:spPr>
          <a:xfrm>
            <a:off x="5557665" y="4321864"/>
            <a:ext cx="2169376" cy="646331"/>
          </a:xfrm>
          <a:prstGeom prst="rect">
            <a:avLst/>
          </a:prstGeom>
          <a:noFill/>
        </p:spPr>
        <p:txBody>
          <a:bodyPr wrap="none" rtlCol="0">
            <a:spAutoFit/>
          </a:bodyPr>
          <a:lstStyle/>
          <a:p>
            <a:r>
              <a:rPr lang="en-US" sz="1200" dirty="0"/>
              <a:t>Why is there a FACU species </a:t>
            </a:r>
          </a:p>
          <a:p>
            <a:r>
              <a:rPr lang="en-US" sz="1200" dirty="0"/>
              <a:t>In the same sample plot as two </a:t>
            </a:r>
          </a:p>
          <a:p>
            <a:r>
              <a:rPr lang="en-US" sz="1200" dirty="0"/>
              <a:t>OBL species?</a:t>
            </a:r>
          </a:p>
        </p:txBody>
      </p:sp>
      <p:cxnSp>
        <p:nvCxnSpPr>
          <p:cNvPr id="15" name="Straight Arrow Connector 14">
            <a:extLst>
              <a:ext uri="{FF2B5EF4-FFF2-40B4-BE49-F238E27FC236}">
                <a16:creationId xmlns:a16="http://schemas.microsoft.com/office/drawing/2014/main" id="{E32E6DA3-BA34-49C4-B362-E44EFE1C6857}"/>
              </a:ext>
            </a:extLst>
          </p:cNvPr>
          <p:cNvCxnSpPr>
            <a:cxnSpLocks/>
          </p:cNvCxnSpPr>
          <p:nvPr/>
        </p:nvCxnSpPr>
        <p:spPr>
          <a:xfrm flipV="1">
            <a:off x="7458323" y="2043485"/>
            <a:ext cx="357809" cy="2278379"/>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1BB4CD4-C83A-4062-8E3F-5BB34FAA8937}"/>
              </a:ext>
            </a:extLst>
          </p:cNvPr>
          <p:cNvSpPr txBox="1"/>
          <p:nvPr/>
        </p:nvSpPr>
        <p:spPr>
          <a:xfrm>
            <a:off x="5557665" y="6145342"/>
            <a:ext cx="6348030" cy="646331"/>
          </a:xfrm>
          <a:prstGeom prst="rect">
            <a:avLst/>
          </a:prstGeom>
          <a:noFill/>
        </p:spPr>
        <p:txBody>
          <a:bodyPr wrap="square" rtlCol="0">
            <a:spAutoFit/>
          </a:bodyPr>
          <a:lstStyle/>
          <a:p>
            <a:r>
              <a:rPr lang="en-US" sz="1200" dirty="0"/>
              <a:t>Note: The red highlighted areas with arrows asking questions are placed here to illustrate what a IRT member thinks about when preparing for a field visit to verify mitigation bank performance standard monitoring reports before deciding whether to recommend credit releases.</a:t>
            </a:r>
          </a:p>
        </p:txBody>
      </p:sp>
    </p:spTree>
    <p:extLst>
      <p:ext uri="{BB962C8B-B14F-4D97-AF65-F5344CB8AC3E}">
        <p14:creationId xmlns:p14="http://schemas.microsoft.com/office/powerpoint/2010/main" val="887642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a:t>Habitat Equivalency Analysis (HEA)</a:t>
            </a:r>
          </a:p>
        </p:txBody>
      </p:sp>
      <p:sp>
        <p:nvSpPr>
          <p:cNvPr id="9" name="Text Placeholder 2">
            <a:extLst>
              <a:ext uri="{FF2B5EF4-FFF2-40B4-BE49-F238E27FC236}">
                <a16:creationId xmlns:a16="http://schemas.microsoft.com/office/drawing/2014/main" id="{8ADCBF03-A080-4AD9-981F-746193AAE397}"/>
              </a:ext>
            </a:extLst>
          </p:cNvPr>
          <p:cNvSpPr>
            <a:spLocks noGrp="1"/>
          </p:cNvSpPr>
          <p:nvPr>
            <p:ph type="body" idx="1"/>
          </p:nvPr>
        </p:nvSpPr>
        <p:spPr/>
        <p:txBody>
          <a:bodyPr/>
          <a:lstStyle/>
          <a:p>
            <a:endParaRPr lang="en-US" dirty="0"/>
          </a:p>
          <a:p>
            <a:pPr algn="ctr"/>
            <a:r>
              <a:rPr lang="en-US" dirty="0"/>
              <a:t>Portland Harbor Superfund HEA Site</a:t>
            </a:r>
          </a:p>
          <a:p>
            <a:endParaRPr lang="en-US" dirty="0"/>
          </a:p>
        </p:txBody>
      </p:sp>
      <p:sp>
        <p:nvSpPr>
          <p:cNvPr id="11" name="Content Placeholder 3">
            <a:extLst>
              <a:ext uri="{FF2B5EF4-FFF2-40B4-BE49-F238E27FC236}">
                <a16:creationId xmlns:a16="http://schemas.microsoft.com/office/drawing/2014/main" id="{FF005658-8329-4BB3-ABB6-C5BA4EA04153}"/>
              </a:ext>
            </a:extLst>
          </p:cNvPr>
          <p:cNvSpPr>
            <a:spLocks noGrp="1"/>
          </p:cNvSpPr>
          <p:nvPr>
            <p:ph sz="quarter" idx="2"/>
          </p:nvPr>
        </p:nvSpPr>
        <p:spPr/>
        <p:txBody>
          <a:bodyPr/>
          <a:lstStyle/>
          <a:p>
            <a:pPr marL="109728" indent="0">
              <a:buNone/>
            </a:pPr>
            <a:endParaRPr lang="en-US" dirty="0"/>
          </a:p>
        </p:txBody>
      </p:sp>
      <p:sp>
        <p:nvSpPr>
          <p:cNvPr id="13" name="Text Placeholder 4">
            <a:extLst>
              <a:ext uri="{FF2B5EF4-FFF2-40B4-BE49-F238E27FC236}">
                <a16:creationId xmlns:a16="http://schemas.microsoft.com/office/drawing/2014/main" id="{1E9582A3-7332-4426-9CF4-B6ED63E2FC21}"/>
              </a:ext>
            </a:extLst>
          </p:cNvPr>
          <p:cNvSpPr>
            <a:spLocks noGrp="1"/>
          </p:cNvSpPr>
          <p:nvPr>
            <p:ph type="body" sz="half" idx="3"/>
          </p:nvPr>
        </p:nvSpPr>
        <p:spPr/>
        <p:txBody>
          <a:bodyPr/>
          <a:lstStyle/>
          <a:p>
            <a:pPr algn="ctr"/>
            <a:r>
              <a:rPr lang="en-US" dirty="0"/>
              <a:t>Portland Harbor Superfund HEA Facts</a:t>
            </a:r>
          </a:p>
        </p:txBody>
      </p:sp>
      <p:graphicFrame>
        <p:nvGraphicFramePr>
          <p:cNvPr id="5" name="Content Placeholder 2">
            <a:extLst>
              <a:ext uri="{FF2B5EF4-FFF2-40B4-BE49-F238E27FC236}">
                <a16:creationId xmlns:a16="http://schemas.microsoft.com/office/drawing/2014/main" id="{365E0FAA-9A7F-4176-90C6-B3DC80931644}"/>
              </a:ext>
            </a:extLst>
          </p:cNvPr>
          <p:cNvGraphicFramePr>
            <a:graphicFrameLocks noGrp="1"/>
          </p:cNvGraphicFramePr>
          <p:nvPr>
            <p:ph sz="quarter" idx="4"/>
            <p:extLst>
              <p:ext uri="{D42A27DB-BD31-4B8C-83A1-F6EECF244321}">
                <p14:modId xmlns:p14="http://schemas.microsoft.com/office/powerpoint/2010/main" val="3454433468"/>
              </p:ext>
            </p:extLst>
          </p:nvPr>
        </p:nvGraphicFramePr>
        <p:xfrm>
          <a:off x="6291263" y="2708275"/>
          <a:ext cx="5389562"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descr="A picture containing tree, outdoor, grass, rock&#10;&#10;Description automatically generated">
            <a:extLst>
              <a:ext uri="{FF2B5EF4-FFF2-40B4-BE49-F238E27FC236}">
                <a16:creationId xmlns:a16="http://schemas.microsoft.com/office/drawing/2014/main" id="{D2FA0AFE-A4FE-42AF-B4C4-62C6980E209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9011" r="1607" b="3"/>
          <a:stretch/>
        </p:blipFill>
        <p:spPr>
          <a:xfrm>
            <a:off x="914400" y="2734292"/>
            <a:ext cx="4567967" cy="3840972"/>
          </a:xfrm>
          <a:prstGeom prst="rect">
            <a:avLst/>
          </a:prstGeom>
        </p:spPr>
      </p:pic>
    </p:spTree>
    <p:extLst>
      <p:ext uri="{BB962C8B-B14F-4D97-AF65-F5344CB8AC3E}">
        <p14:creationId xmlns:p14="http://schemas.microsoft.com/office/powerpoint/2010/main" val="384888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8740C-A28B-4DED-A1FF-1617C0A84075}"/>
              </a:ext>
            </a:extLst>
          </p:cNvPr>
          <p:cNvSpPr>
            <a:spLocks noGrp="1"/>
          </p:cNvSpPr>
          <p:nvPr>
            <p:ph type="title"/>
          </p:nvPr>
        </p:nvSpPr>
        <p:spPr/>
        <p:txBody>
          <a:bodyPr/>
          <a:lstStyle/>
          <a:p>
            <a:r>
              <a:rPr lang="en-US" dirty="0"/>
              <a:t>Vegetation Manager Database</a:t>
            </a:r>
          </a:p>
        </p:txBody>
      </p:sp>
      <p:pic>
        <p:nvPicPr>
          <p:cNvPr id="6" name="Content Placeholder 5" descr="A picture containing diagram&#10;&#10;Description automatically generated">
            <a:extLst>
              <a:ext uri="{FF2B5EF4-FFF2-40B4-BE49-F238E27FC236}">
                <a16:creationId xmlns:a16="http://schemas.microsoft.com/office/drawing/2014/main" id="{94E69A59-C7B9-4DC5-8557-86EA78FF22F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09600" y="2308961"/>
            <a:ext cx="10972800" cy="4222865"/>
          </a:xfrm>
        </p:spPr>
      </p:pic>
    </p:spTree>
    <p:extLst>
      <p:ext uri="{BB962C8B-B14F-4D97-AF65-F5344CB8AC3E}">
        <p14:creationId xmlns:p14="http://schemas.microsoft.com/office/powerpoint/2010/main" val="245471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69CBE-EDB2-4F55-AC10-1C3063B2298F}"/>
              </a:ext>
            </a:extLst>
          </p:cNvPr>
          <p:cNvSpPr>
            <a:spLocks noGrp="1"/>
          </p:cNvSpPr>
          <p:nvPr>
            <p:ph type="title"/>
          </p:nvPr>
        </p:nvSpPr>
        <p:spPr/>
        <p:txBody>
          <a:bodyPr>
            <a:normAutofit/>
          </a:bodyPr>
          <a:lstStyle/>
          <a:p>
            <a:r>
              <a:rPr lang="en-US" dirty="0"/>
              <a:t>Moisture Index (Mindex)	  Weed Index (Windex)</a:t>
            </a:r>
          </a:p>
        </p:txBody>
      </p:sp>
      <p:sp>
        <p:nvSpPr>
          <p:cNvPr id="3" name="Content Placeholder 2">
            <a:extLst>
              <a:ext uri="{FF2B5EF4-FFF2-40B4-BE49-F238E27FC236}">
                <a16:creationId xmlns:a16="http://schemas.microsoft.com/office/drawing/2014/main" id="{A1294F0E-2A6F-44C1-8A97-661D9C39FCAB}"/>
              </a:ext>
            </a:extLst>
          </p:cNvPr>
          <p:cNvSpPr>
            <a:spLocks noGrp="1"/>
          </p:cNvSpPr>
          <p:nvPr>
            <p:ph sz="half" idx="1"/>
          </p:nvPr>
        </p:nvSpPr>
        <p:spPr/>
        <p:txBody>
          <a:bodyPr/>
          <a:lstStyle/>
          <a:p>
            <a:pPr marL="109728" indent="0">
              <a:buNone/>
            </a:pPr>
            <a:r>
              <a:rPr lang="en-US" dirty="0"/>
              <a:t>Obligate (OBL) = 1.0</a:t>
            </a:r>
          </a:p>
          <a:p>
            <a:pPr marL="109728" indent="0">
              <a:buNone/>
            </a:pPr>
            <a:r>
              <a:rPr lang="en-US" dirty="0"/>
              <a:t>Facultative-wet (FACW) = 2.0</a:t>
            </a:r>
          </a:p>
          <a:p>
            <a:pPr marL="109728" indent="0">
              <a:buNone/>
            </a:pPr>
            <a:r>
              <a:rPr lang="en-US" dirty="0"/>
              <a:t>Facultative (FAC) = 3.0</a:t>
            </a:r>
          </a:p>
          <a:p>
            <a:pPr marL="109728" indent="0">
              <a:buNone/>
            </a:pPr>
            <a:r>
              <a:rPr lang="en-US" dirty="0"/>
              <a:t>Facultative upland (FACU) = 4.0)</a:t>
            </a:r>
          </a:p>
          <a:p>
            <a:pPr marL="109728" indent="0">
              <a:buNone/>
            </a:pPr>
            <a:r>
              <a:rPr lang="en-US" dirty="0"/>
              <a:t>Upland (U) = 5.0 </a:t>
            </a:r>
          </a:p>
          <a:p>
            <a:pPr marL="109728" indent="0">
              <a:buNone/>
            </a:pPr>
            <a:endParaRPr lang="en-US" dirty="0"/>
          </a:p>
          <a:p>
            <a:pPr marL="109728" indent="0">
              <a:buNone/>
            </a:pPr>
            <a:endParaRPr lang="en-US" dirty="0"/>
          </a:p>
        </p:txBody>
      </p:sp>
      <p:sp>
        <p:nvSpPr>
          <p:cNvPr id="4" name="Content Placeholder 3">
            <a:extLst>
              <a:ext uri="{FF2B5EF4-FFF2-40B4-BE49-F238E27FC236}">
                <a16:creationId xmlns:a16="http://schemas.microsoft.com/office/drawing/2014/main" id="{85510EB7-E926-4BA8-9F25-656033A8D5DA}"/>
              </a:ext>
            </a:extLst>
          </p:cNvPr>
          <p:cNvSpPr>
            <a:spLocks noGrp="1"/>
          </p:cNvSpPr>
          <p:nvPr>
            <p:ph sz="half" idx="2"/>
          </p:nvPr>
        </p:nvSpPr>
        <p:spPr/>
        <p:txBody>
          <a:bodyPr/>
          <a:lstStyle/>
          <a:p>
            <a:pPr marL="109728" indent="0">
              <a:buNone/>
            </a:pPr>
            <a:r>
              <a:rPr lang="en-US" dirty="0"/>
              <a:t>Native species = 1.0</a:t>
            </a:r>
          </a:p>
          <a:p>
            <a:pPr marL="109728" indent="0">
              <a:buNone/>
            </a:pPr>
            <a:r>
              <a:rPr lang="en-US" dirty="0"/>
              <a:t>Nonnative species = 3.0</a:t>
            </a:r>
          </a:p>
          <a:p>
            <a:pPr marL="109728" indent="0">
              <a:buNone/>
            </a:pPr>
            <a:r>
              <a:rPr lang="en-US" dirty="0"/>
              <a:t>Nonnative Invasive = 5.0</a:t>
            </a:r>
          </a:p>
        </p:txBody>
      </p:sp>
      <p:graphicFrame>
        <p:nvGraphicFramePr>
          <p:cNvPr id="5" name="Table 5">
            <a:extLst>
              <a:ext uri="{FF2B5EF4-FFF2-40B4-BE49-F238E27FC236}">
                <a16:creationId xmlns:a16="http://schemas.microsoft.com/office/drawing/2014/main" id="{53625E45-68FC-4E42-9C34-0F168A48C756}"/>
              </a:ext>
            </a:extLst>
          </p:cNvPr>
          <p:cNvGraphicFramePr>
            <a:graphicFrameLocks noGrp="1"/>
          </p:cNvGraphicFramePr>
          <p:nvPr>
            <p:extLst>
              <p:ext uri="{D42A27DB-BD31-4B8C-83A1-F6EECF244321}">
                <p14:modId xmlns:p14="http://schemas.microsoft.com/office/powerpoint/2010/main" val="4029601865"/>
              </p:ext>
            </p:extLst>
          </p:nvPr>
        </p:nvGraphicFramePr>
        <p:xfrm>
          <a:off x="609599" y="4195475"/>
          <a:ext cx="4844145" cy="2194560"/>
        </p:xfrm>
        <a:graphic>
          <a:graphicData uri="http://schemas.openxmlformats.org/drawingml/2006/table">
            <a:tbl>
              <a:tblPr firstRow="1" bandRow="1">
                <a:tableStyleId>{3B4B98B0-60AC-42C2-AFA5-B58CD77FA1E5}</a:tableStyleId>
              </a:tblPr>
              <a:tblGrid>
                <a:gridCol w="968829">
                  <a:extLst>
                    <a:ext uri="{9D8B030D-6E8A-4147-A177-3AD203B41FA5}">
                      <a16:colId xmlns:a16="http://schemas.microsoft.com/office/drawing/2014/main" val="3039410650"/>
                    </a:ext>
                  </a:extLst>
                </a:gridCol>
                <a:gridCol w="968829">
                  <a:extLst>
                    <a:ext uri="{9D8B030D-6E8A-4147-A177-3AD203B41FA5}">
                      <a16:colId xmlns:a16="http://schemas.microsoft.com/office/drawing/2014/main" val="3830580922"/>
                    </a:ext>
                  </a:extLst>
                </a:gridCol>
                <a:gridCol w="968829">
                  <a:extLst>
                    <a:ext uri="{9D8B030D-6E8A-4147-A177-3AD203B41FA5}">
                      <a16:colId xmlns:a16="http://schemas.microsoft.com/office/drawing/2014/main" val="2044093350"/>
                    </a:ext>
                  </a:extLst>
                </a:gridCol>
                <a:gridCol w="1729378">
                  <a:extLst>
                    <a:ext uri="{9D8B030D-6E8A-4147-A177-3AD203B41FA5}">
                      <a16:colId xmlns:a16="http://schemas.microsoft.com/office/drawing/2014/main" val="1344271042"/>
                    </a:ext>
                  </a:extLst>
                </a:gridCol>
                <a:gridCol w="208280">
                  <a:extLst>
                    <a:ext uri="{9D8B030D-6E8A-4147-A177-3AD203B41FA5}">
                      <a16:colId xmlns:a16="http://schemas.microsoft.com/office/drawing/2014/main" val="953464835"/>
                    </a:ext>
                  </a:extLst>
                </a:gridCol>
              </a:tblGrid>
              <a:tr h="357434">
                <a:tc>
                  <a:txBody>
                    <a:bodyPr/>
                    <a:lstStyle/>
                    <a:p>
                      <a:r>
                        <a:rPr lang="en-US" dirty="0"/>
                        <a:t>Species</a:t>
                      </a:r>
                    </a:p>
                  </a:txBody>
                  <a:tcPr/>
                </a:tc>
                <a:tc>
                  <a:txBody>
                    <a:bodyPr/>
                    <a:lstStyle/>
                    <a:p>
                      <a:r>
                        <a:rPr lang="en-US" dirty="0"/>
                        <a:t>Mindex</a:t>
                      </a:r>
                    </a:p>
                  </a:txBody>
                  <a:tcPr/>
                </a:tc>
                <a:tc>
                  <a:txBody>
                    <a:bodyPr/>
                    <a:lstStyle/>
                    <a:p>
                      <a:r>
                        <a:rPr lang="en-US" dirty="0"/>
                        <a:t>% Cover</a:t>
                      </a:r>
                    </a:p>
                  </a:txBody>
                  <a:tcPr/>
                </a:tc>
                <a:tc>
                  <a:txBody>
                    <a:bodyPr/>
                    <a:lstStyle/>
                    <a:p>
                      <a:r>
                        <a:rPr lang="en-US" dirty="0"/>
                        <a:t>Weight % Cover</a:t>
                      </a:r>
                    </a:p>
                  </a:txBody>
                  <a:tcPr/>
                </a:tc>
                <a:tc>
                  <a:txBody>
                    <a:bodyPr/>
                    <a:lstStyle/>
                    <a:p>
                      <a:endParaRPr lang="en-US" dirty="0"/>
                    </a:p>
                  </a:txBody>
                  <a:tcPr/>
                </a:tc>
                <a:extLst>
                  <a:ext uri="{0D108BD9-81ED-4DB2-BD59-A6C34878D82A}">
                    <a16:rowId xmlns:a16="http://schemas.microsoft.com/office/drawing/2014/main" val="4240833440"/>
                  </a:ext>
                </a:extLst>
              </a:tr>
              <a:tr h="357434">
                <a:tc>
                  <a:txBody>
                    <a:bodyPr/>
                    <a:lstStyle/>
                    <a:p>
                      <a:r>
                        <a:rPr lang="en-US" dirty="0"/>
                        <a:t>ALGE</a:t>
                      </a:r>
                    </a:p>
                  </a:txBody>
                  <a:tcPr/>
                </a:tc>
                <a:tc>
                  <a:txBody>
                    <a:bodyPr/>
                    <a:lstStyle/>
                    <a:p>
                      <a:r>
                        <a:rPr lang="en-US" dirty="0"/>
                        <a:t>1</a:t>
                      </a:r>
                    </a:p>
                  </a:txBody>
                  <a:tcPr/>
                </a:tc>
                <a:tc>
                  <a:txBody>
                    <a:bodyPr/>
                    <a:lstStyle/>
                    <a:p>
                      <a:r>
                        <a:rPr lang="en-US" dirty="0"/>
                        <a:t>5</a:t>
                      </a:r>
                    </a:p>
                  </a:txBody>
                  <a:tcPr/>
                </a:tc>
                <a:tc>
                  <a:txBody>
                    <a:bodyPr/>
                    <a:lstStyle/>
                    <a:p>
                      <a:r>
                        <a:rPr lang="en-US" dirty="0"/>
                        <a:t>5</a:t>
                      </a:r>
                    </a:p>
                  </a:txBody>
                  <a:tcPr/>
                </a:tc>
                <a:tc>
                  <a:txBody>
                    <a:bodyPr/>
                    <a:lstStyle/>
                    <a:p>
                      <a:endParaRPr lang="en-US" dirty="0"/>
                    </a:p>
                  </a:txBody>
                  <a:tcPr/>
                </a:tc>
                <a:extLst>
                  <a:ext uri="{0D108BD9-81ED-4DB2-BD59-A6C34878D82A}">
                    <a16:rowId xmlns:a16="http://schemas.microsoft.com/office/drawing/2014/main" val="3914280468"/>
                  </a:ext>
                </a:extLst>
              </a:tr>
              <a:tr h="357434">
                <a:tc>
                  <a:txBody>
                    <a:bodyPr/>
                    <a:lstStyle/>
                    <a:p>
                      <a:r>
                        <a:rPr lang="en-US" dirty="0"/>
                        <a:t>DECE</a:t>
                      </a:r>
                    </a:p>
                  </a:txBody>
                  <a:tcPr/>
                </a:tc>
                <a:tc>
                  <a:txBody>
                    <a:bodyPr/>
                    <a:lstStyle/>
                    <a:p>
                      <a:r>
                        <a:rPr lang="en-US" dirty="0"/>
                        <a:t>2</a:t>
                      </a:r>
                    </a:p>
                  </a:txBody>
                  <a:tcPr/>
                </a:tc>
                <a:tc>
                  <a:txBody>
                    <a:bodyPr/>
                    <a:lstStyle/>
                    <a:p>
                      <a:r>
                        <a:rPr lang="en-US" dirty="0"/>
                        <a:t>63</a:t>
                      </a:r>
                    </a:p>
                  </a:txBody>
                  <a:tcPr/>
                </a:tc>
                <a:tc>
                  <a:txBody>
                    <a:bodyPr/>
                    <a:lstStyle/>
                    <a:p>
                      <a:r>
                        <a:rPr lang="en-US" dirty="0"/>
                        <a:t>126</a:t>
                      </a:r>
                    </a:p>
                  </a:txBody>
                  <a:tcPr/>
                </a:tc>
                <a:tc>
                  <a:txBody>
                    <a:bodyPr/>
                    <a:lstStyle/>
                    <a:p>
                      <a:endParaRPr lang="en-US" dirty="0"/>
                    </a:p>
                  </a:txBody>
                  <a:tcPr/>
                </a:tc>
                <a:extLst>
                  <a:ext uri="{0D108BD9-81ED-4DB2-BD59-A6C34878D82A}">
                    <a16:rowId xmlns:a16="http://schemas.microsoft.com/office/drawing/2014/main" val="1062110171"/>
                  </a:ext>
                </a:extLst>
              </a:tr>
              <a:tr h="357434">
                <a:tc>
                  <a:txBody>
                    <a:bodyPr/>
                    <a:lstStyle/>
                    <a:p>
                      <a:r>
                        <a:rPr lang="en-US" dirty="0"/>
                        <a:t>MEPU</a:t>
                      </a:r>
                    </a:p>
                  </a:txBody>
                  <a:tcPr/>
                </a:tc>
                <a:tc>
                  <a:txBody>
                    <a:bodyPr/>
                    <a:lstStyle/>
                    <a:p>
                      <a:r>
                        <a:rPr lang="en-US" dirty="0"/>
                        <a:t>1</a:t>
                      </a:r>
                    </a:p>
                  </a:txBody>
                  <a:tcPr/>
                </a:tc>
                <a:tc>
                  <a:txBody>
                    <a:bodyPr/>
                    <a:lstStyle/>
                    <a:p>
                      <a:r>
                        <a:rPr lang="en-US" dirty="0"/>
                        <a:t>63</a:t>
                      </a:r>
                    </a:p>
                  </a:txBody>
                  <a:tcPr/>
                </a:tc>
                <a:tc>
                  <a:txBody>
                    <a:bodyPr/>
                    <a:lstStyle/>
                    <a:p>
                      <a:r>
                        <a:rPr lang="en-US" dirty="0"/>
                        <a:t>63</a:t>
                      </a:r>
                    </a:p>
                  </a:txBody>
                  <a:tcPr/>
                </a:tc>
                <a:tc>
                  <a:txBody>
                    <a:bodyPr/>
                    <a:lstStyle/>
                    <a:p>
                      <a:endParaRPr lang="en-US" dirty="0"/>
                    </a:p>
                  </a:txBody>
                  <a:tcPr/>
                </a:tc>
                <a:extLst>
                  <a:ext uri="{0D108BD9-81ED-4DB2-BD59-A6C34878D82A}">
                    <a16:rowId xmlns:a16="http://schemas.microsoft.com/office/drawing/2014/main" val="3902440693"/>
                  </a:ext>
                </a:extLst>
              </a:tr>
              <a:tr h="357434">
                <a:tc>
                  <a:txBody>
                    <a:bodyPr/>
                    <a:lstStyle/>
                    <a:p>
                      <a:r>
                        <a:rPr lang="en-US" dirty="0"/>
                        <a:t>Total</a:t>
                      </a:r>
                    </a:p>
                  </a:txBody>
                  <a:tcPr/>
                </a:tc>
                <a:tc>
                  <a:txBody>
                    <a:bodyPr/>
                    <a:lstStyle/>
                    <a:p>
                      <a:endParaRPr lang="en-US" dirty="0"/>
                    </a:p>
                  </a:txBody>
                  <a:tcPr/>
                </a:tc>
                <a:tc>
                  <a:txBody>
                    <a:bodyPr/>
                    <a:lstStyle/>
                    <a:p>
                      <a:r>
                        <a:rPr lang="en-US" dirty="0"/>
                        <a:t>131</a:t>
                      </a:r>
                    </a:p>
                  </a:txBody>
                  <a:tcPr/>
                </a:tc>
                <a:tc>
                  <a:txBody>
                    <a:bodyPr/>
                    <a:lstStyle/>
                    <a:p>
                      <a:r>
                        <a:rPr lang="en-US" dirty="0"/>
                        <a:t>194</a:t>
                      </a:r>
                    </a:p>
                  </a:txBody>
                  <a:tcPr/>
                </a:tc>
                <a:tc>
                  <a:txBody>
                    <a:bodyPr/>
                    <a:lstStyle/>
                    <a:p>
                      <a:endParaRPr lang="en-US" dirty="0"/>
                    </a:p>
                  </a:txBody>
                  <a:tcPr/>
                </a:tc>
                <a:extLst>
                  <a:ext uri="{0D108BD9-81ED-4DB2-BD59-A6C34878D82A}">
                    <a16:rowId xmlns:a16="http://schemas.microsoft.com/office/drawing/2014/main" val="1724554884"/>
                  </a:ext>
                </a:extLst>
              </a:tr>
              <a:tr h="357434">
                <a:tc>
                  <a:txBody>
                    <a:bodyPr/>
                    <a:lstStyle/>
                    <a:p>
                      <a:r>
                        <a:rPr lang="en-US" dirty="0"/>
                        <a:t>SMind</a:t>
                      </a:r>
                    </a:p>
                  </a:txBody>
                  <a:tcPr/>
                </a:tc>
                <a:tc>
                  <a:txBody>
                    <a:bodyPr/>
                    <a:lstStyle/>
                    <a:p>
                      <a:r>
                        <a:rPr lang="en-US" dirty="0"/>
                        <a:t>1.5</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814998803"/>
                  </a:ext>
                </a:extLst>
              </a:tr>
            </a:tbl>
          </a:graphicData>
        </a:graphic>
      </p:graphicFrame>
      <p:graphicFrame>
        <p:nvGraphicFramePr>
          <p:cNvPr id="6" name="Table 5">
            <a:extLst>
              <a:ext uri="{FF2B5EF4-FFF2-40B4-BE49-F238E27FC236}">
                <a16:creationId xmlns:a16="http://schemas.microsoft.com/office/drawing/2014/main" id="{0EF375F0-EDC7-450B-BD90-6701733728BD}"/>
              </a:ext>
            </a:extLst>
          </p:cNvPr>
          <p:cNvGraphicFramePr>
            <a:graphicFrameLocks noGrp="1"/>
          </p:cNvGraphicFramePr>
          <p:nvPr>
            <p:extLst>
              <p:ext uri="{D42A27DB-BD31-4B8C-83A1-F6EECF244321}">
                <p14:modId xmlns:p14="http://schemas.microsoft.com/office/powerpoint/2010/main" val="1556951696"/>
              </p:ext>
            </p:extLst>
          </p:nvPr>
        </p:nvGraphicFramePr>
        <p:xfrm>
          <a:off x="6467927" y="4195475"/>
          <a:ext cx="4844145" cy="2194560"/>
        </p:xfrm>
        <a:graphic>
          <a:graphicData uri="http://schemas.openxmlformats.org/drawingml/2006/table">
            <a:tbl>
              <a:tblPr firstRow="1" bandRow="1">
                <a:tableStyleId>{3B4B98B0-60AC-42C2-AFA5-B58CD77FA1E5}</a:tableStyleId>
              </a:tblPr>
              <a:tblGrid>
                <a:gridCol w="968829">
                  <a:extLst>
                    <a:ext uri="{9D8B030D-6E8A-4147-A177-3AD203B41FA5}">
                      <a16:colId xmlns:a16="http://schemas.microsoft.com/office/drawing/2014/main" val="3039410650"/>
                    </a:ext>
                  </a:extLst>
                </a:gridCol>
                <a:gridCol w="968829">
                  <a:extLst>
                    <a:ext uri="{9D8B030D-6E8A-4147-A177-3AD203B41FA5}">
                      <a16:colId xmlns:a16="http://schemas.microsoft.com/office/drawing/2014/main" val="3830580922"/>
                    </a:ext>
                  </a:extLst>
                </a:gridCol>
                <a:gridCol w="968829">
                  <a:extLst>
                    <a:ext uri="{9D8B030D-6E8A-4147-A177-3AD203B41FA5}">
                      <a16:colId xmlns:a16="http://schemas.microsoft.com/office/drawing/2014/main" val="2044093350"/>
                    </a:ext>
                  </a:extLst>
                </a:gridCol>
                <a:gridCol w="1729378">
                  <a:extLst>
                    <a:ext uri="{9D8B030D-6E8A-4147-A177-3AD203B41FA5}">
                      <a16:colId xmlns:a16="http://schemas.microsoft.com/office/drawing/2014/main" val="1344271042"/>
                    </a:ext>
                  </a:extLst>
                </a:gridCol>
                <a:gridCol w="208280">
                  <a:extLst>
                    <a:ext uri="{9D8B030D-6E8A-4147-A177-3AD203B41FA5}">
                      <a16:colId xmlns:a16="http://schemas.microsoft.com/office/drawing/2014/main" val="953464835"/>
                    </a:ext>
                  </a:extLst>
                </a:gridCol>
              </a:tblGrid>
              <a:tr h="357434">
                <a:tc>
                  <a:txBody>
                    <a:bodyPr/>
                    <a:lstStyle/>
                    <a:p>
                      <a:r>
                        <a:rPr lang="en-US" dirty="0"/>
                        <a:t>Species</a:t>
                      </a:r>
                    </a:p>
                  </a:txBody>
                  <a:tcPr/>
                </a:tc>
                <a:tc>
                  <a:txBody>
                    <a:bodyPr/>
                    <a:lstStyle/>
                    <a:p>
                      <a:r>
                        <a:rPr lang="en-US" dirty="0"/>
                        <a:t>Windex</a:t>
                      </a:r>
                    </a:p>
                  </a:txBody>
                  <a:tcPr/>
                </a:tc>
                <a:tc>
                  <a:txBody>
                    <a:bodyPr/>
                    <a:lstStyle/>
                    <a:p>
                      <a:r>
                        <a:rPr lang="en-US" dirty="0"/>
                        <a:t>% Cover</a:t>
                      </a:r>
                    </a:p>
                  </a:txBody>
                  <a:tcPr/>
                </a:tc>
                <a:tc>
                  <a:txBody>
                    <a:bodyPr/>
                    <a:lstStyle/>
                    <a:p>
                      <a:r>
                        <a:rPr lang="en-US" dirty="0"/>
                        <a:t>Weight % Cover</a:t>
                      </a:r>
                    </a:p>
                  </a:txBody>
                  <a:tcPr/>
                </a:tc>
                <a:tc>
                  <a:txBody>
                    <a:bodyPr/>
                    <a:lstStyle/>
                    <a:p>
                      <a:endParaRPr lang="en-US" dirty="0"/>
                    </a:p>
                  </a:txBody>
                  <a:tcPr/>
                </a:tc>
                <a:extLst>
                  <a:ext uri="{0D108BD9-81ED-4DB2-BD59-A6C34878D82A}">
                    <a16:rowId xmlns:a16="http://schemas.microsoft.com/office/drawing/2014/main" val="4240833440"/>
                  </a:ext>
                </a:extLst>
              </a:tr>
              <a:tr h="357434">
                <a:tc>
                  <a:txBody>
                    <a:bodyPr/>
                    <a:lstStyle/>
                    <a:p>
                      <a:r>
                        <a:rPr lang="en-US" dirty="0"/>
                        <a:t>ALGE</a:t>
                      </a:r>
                    </a:p>
                  </a:txBody>
                  <a:tcPr/>
                </a:tc>
                <a:tc>
                  <a:txBody>
                    <a:bodyPr/>
                    <a:lstStyle/>
                    <a:p>
                      <a:r>
                        <a:rPr lang="en-US" dirty="0"/>
                        <a:t>1</a:t>
                      </a:r>
                    </a:p>
                  </a:txBody>
                  <a:tcPr/>
                </a:tc>
                <a:tc>
                  <a:txBody>
                    <a:bodyPr/>
                    <a:lstStyle/>
                    <a:p>
                      <a:r>
                        <a:rPr lang="en-US" dirty="0"/>
                        <a:t>5</a:t>
                      </a:r>
                    </a:p>
                  </a:txBody>
                  <a:tcPr/>
                </a:tc>
                <a:tc>
                  <a:txBody>
                    <a:bodyPr/>
                    <a:lstStyle/>
                    <a:p>
                      <a:r>
                        <a:rPr lang="en-US" dirty="0"/>
                        <a:t>5</a:t>
                      </a:r>
                    </a:p>
                  </a:txBody>
                  <a:tcPr/>
                </a:tc>
                <a:tc>
                  <a:txBody>
                    <a:bodyPr/>
                    <a:lstStyle/>
                    <a:p>
                      <a:endParaRPr lang="en-US" dirty="0"/>
                    </a:p>
                  </a:txBody>
                  <a:tcPr/>
                </a:tc>
                <a:extLst>
                  <a:ext uri="{0D108BD9-81ED-4DB2-BD59-A6C34878D82A}">
                    <a16:rowId xmlns:a16="http://schemas.microsoft.com/office/drawing/2014/main" val="3914280468"/>
                  </a:ext>
                </a:extLst>
              </a:tr>
              <a:tr h="357434">
                <a:tc>
                  <a:txBody>
                    <a:bodyPr/>
                    <a:lstStyle/>
                    <a:p>
                      <a:r>
                        <a:rPr lang="en-US" dirty="0"/>
                        <a:t>DECE</a:t>
                      </a:r>
                    </a:p>
                  </a:txBody>
                  <a:tcPr/>
                </a:tc>
                <a:tc>
                  <a:txBody>
                    <a:bodyPr/>
                    <a:lstStyle/>
                    <a:p>
                      <a:r>
                        <a:rPr lang="en-US" dirty="0"/>
                        <a:t>1</a:t>
                      </a:r>
                    </a:p>
                  </a:txBody>
                  <a:tcPr/>
                </a:tc>
                <a:tc>
                  <a:txBody>
                    <a:bodyPr/>
                    <a:lstStyle/>
                    <a:p>
                      <a:r>
                        <a:rPr lang="en-US" dirty="0"/>
                        <a:t>63</a:t>
                      </a:r>
                    </a:p>
                  </a:txBody>
                  <a:tcPr/>
                </a:tc>
                <a:tc>
                  <a:txBody>
                    <a:bodyPr/>
                    <a:lstStyle/>
                    <a:p>
                      <a:r>
                        <a:rPr lang="en-US" dirty="0"/>
                        <a:t>63</a:t>
                      </a:r>
                    </a:p>
                  </a:txBody>
                  <a:tcPr/>
                </a:tc>
                <a:tc>
                  <a:txBody>
                    <a:bodyPr/>
                    <a:lstStyle/>
                    <a:p>
                      <a:endParaRPr lang="en-US" dirty="0"/>
                    </a:p>
                  </a:txBody>
                  <a:tcPr/>
                </a:tc>
                <a:extLst>
                  <a:ext uri="{0D108BD9-81ED-4DB2-BD59-A6C34878D82A}">
                    <a16:rowId xmlns:a16="http://schemas.microsoft.com/office/drawing/2014/main" val="1062110171"/>
                  </a:ext>
                </a:extLst>
              </a:tr>
              <a:tr h="357434">
                <a:tc>
                  <a:txBody>
                    <a:bodyPr/>
                    <a:lstStyle/>
                    <a:p>
                      <a:r>
                        <a:rPr lang="en-US" dirty="0"/>
                        <a:t>MEPU</a:t>
                      </a:r>
                    </a:p>
                  </a:txBody>
                  <a:tcPr/>
                </a:tc>
                <a:tc>
                  <a:txBody>
                    <a:bodyPr/>
                    <a:lstStyle/>
                    <a:p>
                      <a:r>
                        <a:rPr lang="en-US" dirty="0"/>
                        <a:t>5</a:t>
                      </a:r>
                    </a:p>
                  </a:txBody>
                  <a:tcPr/>
                </a:tc>
                <a:tc>
                  <a:txBody>
                    <a:bodyPr/>
                    <a:lstStyle/>
                    <a:p>
                      <a:r>
                        <a:rPr lang="en-US" dirty="0"/>
                        <a:t>63</a:t>
                      </a:r>
                    </a:p>
                  </a:txBody>
                  <a:tcPr/>
                </a:tc>
                <a:tc>
                  <a:txBody>
                    <a:bodyPr/>
                    <a:lstStyle/>
                    <a:p>
                      <a:r>
                        <a:rPr lang="en-US" dirty="0"/>
                        <a:t>315</a:t>
                      </a:r>
                    </a:p>
                  </a:txBody>
                  <a:tcPr/>
                </a:tc>
                <a:tc>
                  <a:txBody>
                    <a:bodyPr/>
                    <a:lstStyle/>
                    <a:p>
                      <a:endParaRPr lang="en-US" dirty="0"/>
                    </a:p>
                  </a:txBody>
                  <a:tcPr/>
                </a:tc>
                <a:extLst>
                  <a:ext uri="{0D108BD9-81ED-4DB2-BD59-A6C34878D82A}">
                    <a16:rowId xmlns:a16="http://schemas.microsoft.com/office/drawing/2014/main" val="3902440693"/>
                  </a:ext>
                </a:extLst>
              </a:tr>
              <a:tr h="357434">
                <a:tc>
                  <a:txBody>
                    <a:bodyPr/>
                    <a:lstStyle/>
                    <a:p>
                      <a:r>
                        <a:rPr lang="en-US" dirty="0"/>
                        <a:t>Total</a:t>
                      </a:r>
                    </a:p>
                  </a:txBody>
                  <a:tcPr/>
                </a:tc>
                <a:tc>
                  <a:txBody>
                    <a:bodyPr/>
                    <a:lstStyle/>
                    <a:p>
                      <a:endParaRPr lang="en-US" dirty="0"/>
                    </a:p>
                  </a:txBody>
                  <a:tcPr/>
                </a:tc>
                <a:tc>
                  <a:txBody>
                    <a:bodyPr/>
                    <a:lstStyle/>
                    <a:p>
                      <a:r>
                        <a:rPr lang="en-US" dirty="0"/>
                        <a:t>131</a:t>
                      </a:r>
                    </a:p>
                  </a:txBody>
                  <a:tcPr/>
                </a:tc>
                <a:tc>
                  <a:txBody>
                    <a:bodyPr/>
                    <a:lstStyle/>
                    <a:p>
                      <a:r>
                        <a:rPr lang="en-US" dirty="0"/>
                        <a:t>383</a:t>
                      </a:r>
                    </a:p>
                  </a:txBody>
                  <a:tcPr/>
                </a:tc>
                <a:tc>
                  <a:txBody>
                    <a:bodyPr/>
                    <a:lstStyle/>
                    <a:p>
                      <a:endParaRPr lang="en-US" dirty="0"/>
                    </a:p>
                  </a:txBody>
                  <a:tcPr/>
                </a:tc>
                <a:extLst>
                  <a:ext uri="{0D108BD9-81ED-4DB2-BD59-A6C34878D82A}">
                    <a16:rowId xmlns:a16="http://schemas.microsoft.com/office/drawing/2014/main" val="1724554884"/>
                  </a:ext>
                </a:extLst>
              </a:tr>
              <a:tr h="357434">
                <a:tc>
                  <a:txBody>
                    <a:bodyPr/>
                    <a:lstStyle/>
                    <a:p>
                      <a:r>
                        <a:rPr lang="en-US" dirty="0"/>
                        <a:t>SWind</a:t>
                      </a:r>
                    </a:p>
                  </a:txBody>
                  <a:tcPr/>
                </a:tc>
                <a:tc>
                  <a:txBody>
                    <a:bodyPr/>
                    <a:lstStyle/>
                    <a:p>
                      <a:r>
                        <a:rPr lang="en-US" dirty="0"/>
                        <a:t>2.9</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814998803"/>
                  </a:ext>
                </a:extLst>
              </a:tr>
            </a:tbl>
          </a:graphicData>
        </a:graphic>
      </p:graphicFrame>
    </p:spTree>
    <p:extLst>
      <p:ext uri="{BB962C8B-B14F-4D97-AF65-F5344CB8AC3E}">
        <p14:creationId xmlns:p14="http://schemas.microsoft.com/office/powerpoint/2010/main" val="262372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A00AA-1A82-40B9-BDAD-690B4EFF602D}"/>
              </a:ext>
            </a:extLst>
          </p:cNvPr>
          <p:cNvSpPr>
            <a:spLocks noGrp="1"/>
          </p:cNvSpPr>
          <p:nvPr>
            <p:ph type="title"/>
          </p:nvPr>
        </p:nvSpPr>
        <p:spPr>
          <a:xfrm>
            <a:off x="156915" y="623831"/>
            <a:ext cx="11924907" cy="696456"/>
          </a:xfrm>
        </p:spPr>
        <p:txBody>
          <a:bodyPr>
            <a:normAutofit fontScale="90000"/>
          </a:bodyPr>
          <a:lstStyle/>
          <a:p>
            <a:r>
              <a:rPr lang="en-US" sz="3200" dirty="0"/>
              <a:t>Excel Spreadsheet Reports From Vegetation Manager Database – SQL Query</a:t>
            </a:r>
          </a:p>
        </p:txBody>
      </p:sp>
      <p:pic>
        <p:nvPicPr>
          <p:cNvPr id="6" name="Content Placeholder 5" descr="Application, table, Excel&#10;&#10;Description automatically generated">
            <a:extLst>
              <a:ext uri="{FF2B5EF4-FFF2-40B4-BE49-F238E27FC236}">
                <a16:creationId xmlns:a16="http://schemas.microsoft.com/office/drawing/2014/main" id="{1F6EAA4B-3DBC-4F40-9F86-12926CB0265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6915" y="2220399"/>
            <a:ext cx="11878167" cy="4423397"/>
          </a:xfrm>
        </p:spPr>
      </p:pic>
      <p:sp>
        <p:nvSpPr>
          <p:cNvPr id="3" name="TextBox 2">
            <a:extLst>
              <a:ext uri="{FF2B5EF4-FFF2-40B4-BE49-F238E27FC236}">
                <a16:creationId xmlns:a16="http://schemas.microsoft.com/office/drawing/2014/main" id="{4D0EFB4F-9758-4267-89AB-1024F77113C3}"/>
              </a:ext>
            </a:extLst>
          </p:cNvPr>
          <p:cNvSpPr txBox="1"/>
          <p:nvPr/>
        </p:nvSpPr>
        <p:spPr>
          <a:xfrm>
            <a:off x="110177" y="1320287"/>
            <a:ext cx="11948275" cy="830997"/>
          </a:xfrm>
          <a:prstGeom prst="rect">
            <a:avLst/>
          </a:prstGeom>
          <a:noFill/>
        </p:spPr>
        <p:txBody>
          <a:bodyPr wrap="square" rtlCol="0">
            <a:spAutoFit/>
          </a:bodyPr>
          <a:lstStyle/>
          <a:p>
            <a:r>
              <a:rPr lang="en-US" sz="1200" dirty="0"/>
              <a:t>SELECT [SamplePlot].SPlotNo, Sum([SamplePlot].PCover) AS PctCoverTotal, Sum([PCover]*[MIndex]) AS MIndexTotal, Sum([PCover]*[WIndex]) AS WIndexTotal, ([MoistureIndexTotal]/[PCoverTotal]) AS Mindex, ([WeedIndTotal]/[PCoverTotal]) AS Windex, [SamplePlot].Latitude, [SamplePlot].Longitude</a:t>
            </a:r>
          </a:p>
          <a:p>
            <a:r>
              <a:rPr lang="en-US" sz="1200" dirty="0"/>
              <a:t>FROM SamplePlot</a:t>
            </a:r>
          </a:p>
          <a:p>
            <a:r>
              <a:rPr lang="en-US" sz="1200" dirty="0"/>
              <a:t>GROUP BY [SamplePlot].SPlotNo,[SamplePlot].Latitude, [SamplePlot].Longitude</a:t>
            </a:r>
          </a:p>
        </p:txBody>
      </p:sp>
    </p:spTree>
    <p:extLst>
      <p:ext uri="{BB962C8B-B14F-4D97-AF65-F5344CB8AC3E}">
        <p14:creationId xmlns:p14="http://schemas.microsoft.com/office/powerpoint/2010/main" val="4038051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801D2-BE0D-494D-B1A7-4CF2B0794BE3}"/>
              </a:ext>
            </a:extLst>
          </p:cNvPr>
          <p:cNvSpPr>
            <a:spLocks noGrp="1"/>
          </p:cNvSpPr>
          <p:nvPr>
            <p:ph type="title"/>
          </p:nvPr>
        </p:nvSpPr>
        <p:spPr>
          <a:xfrm>
            <a:off x="609600" y="753386"/>
            <a:ext cx="10410908" cy="709654"/>
          </a:xfrm>
        </p:spPr>
        <p:txBody>
          <a:bodyPr anchor="ctr">
            <a:normAutofit/>
          </a:bodyPr>
          <a:lstStyle/>
          <a:p>
            <a:r>
              <a:rPr lang="en-US" sz="3200" dirty="0"/>
              <a:t>Discovery Park Moisture and Weed Index Predictive Surfaces</a:t>
            </a:r>
          </a:p>
        </p:txBody>
      </p:sp>
      <p:pic>
        <p:nvPicPr>
          <p:cNvPr id="6" name="Content Placeholder 5" descr="Map&#10;&#10;Description automatically generated">
            <a:extLst>
              <a:ext uri="{FF2B5EF4-FFF2-40B4-BE49-F238E27FC236}">
                <a16:creationId xmlns:a16="http://schemas.microsoft.com/office/drawing/2014/main" id="{F5A48A2B-C8A2-43E0-BE4D-633474B0BAE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09600" y="2340483"/>
            <a:ext cx="5384800" cy="4159758"/>
          </a:xfrm>
          <a:noFill/>
        </p:spPr>
      </p:pic>
      <p:pic>
        <p:nvPicPr>
          <p:cNvPr id="8" name="Content Placeholder 7" descr="Map&#10;&#10;Description automatically generated">
            <a:extLst>
              <a:ext uri="{FF2B5EF4-FFF2-40B4-BE49-F238E27FC236}">
                <a16:creationId xmlns:a16="http://schemas.microsoft.com/office/drawing/2014/main" id="{7E1CD1C9-5F2C-4519-BCFA-55860893F70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97600" y="2339903"/>
            <a:ext cx="5384800" cy="4160981"/>
          </a:xfrm>
        </p:spPr>
      </p:pic>
      <p:sp>
        <p:nvSpPr>
          <p:cNvPr id="3" name="TextBox 2">
            <a:extLst>
              <a:ext uri="{FF2B5EF4-FFF2-40B4-BE49-F238E27FC236}">
                <a16:creationId xmlns:a16="http://schemas.microsoft.com/office/drawing/2014/main" id="{93D679D7-890B-44B5-AAB3-6494B62655BB}"/>
              </a:ext>
            </a:extLst>
          </p:cNvPr>
          <p:cNvSpPr txBox="1"/>
          <p:nvPr/>
        </p:nvSpPr>
        <p:spPr>
          <a:xfrm>
            <a:off x="1055757" y="1463040"/>
            <a:ext cx="10242356" cy="646331"/>
          </a:xfrm>
          <a:prstGeom prst="rect">
            <a:avLst/>
          </a:prstGeom>
          <a:noFill/>
        </p:spPr>
        <p:txBody>
          <a:bodyPr wrap="none" rtlCol="0">
            <a:spAutoFit/>
          </a:bodyPr>
          <a:lstStyle/>
          <a:p>
            <a:r>
              <a:rPr lang="en-US" dirty="0"/>
              <a:t>Predictive surfaces were created using ArcGIS Spatial Analyst inverse distance weighted technique run with </a:t>
            </a:r>
          </a:p>
          <a:p>
            <a:r>
              <a:rPr lang="en-US" dirty="0"/>
              <a:t>Discovery Park sample plot geographically referenced moisture indexes and weed indexes, respectively.</a:t>
            </a:r>
          </a:p>
        </p:txBody>
      </p:sp>
    </p:spTree>
    <p:extLst>
      <p:ext uri="{BB962C8B-B14F-4D97-AF65-F5344CB8AC3E}">
        <p14:creationId xmlns:p14="http://schemas.microsoft.com/office/powerpoint/2010/main" val="84346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166EA-5234-44F9-8F70-920DFB6834D0}"/>
              </a:ext>
            </a:extLst>
          </p:cNvPr>
          <p:cNvSpPr>
            <a:spLocks noGrp="1"/>
          </p:cNvSpPr>
          <p:nvPr>
            <p:ph type="title"/>
          </p:nvPr>
        </p:nvSpPr>
        <p:spPr>
          <a:xfrm>
            <a:off x="373848" y="756501"/>
            <a:ext cx="10972800" cy="1066800"/>
          </a:xfrm>
        </p:spPr>
        <p:txBody>
          <a:bodyPr anchor="ctr">
            <a:normAutofit/>
          </a:bodyPr>
          <a:lstStyle/>
          <a:p>
            <a:r>
              <a:rPr lang="en-US" dirty="0"/>
              <a:t>Multi-Layer Vegetation Performance Calculations</a:t>
            </a:r>
          </a:p>
        </p:txBody>
      </p:sp>
      <p:pic>
        <p:nvPicPr>
          <p:cNvPr id="6" name="Content Placeholder 5" descr="Diagram&#10;&#10;Description automatically generated">
            <a:extLst>
              <a:ext uri="{FF2B5EF4-FFF2-40B4-BE49-F238E27FC236}">
                <a16:creationId xmlns:a16="http://schemas.microsoft.com/office/drawing/2014/main" id="{1539A1F0-9B31-42B8-AC99-B94FA497AB08}"/>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73848" y="2158366"/>
            <a:ext cx="5620552" cy="4341875"/>
          </a:xfrm>
          <a:noFill/>
        </p:spPr>
      </p:pic>
      <p:sp>
        <p:nvSpPr>
          <p:cNvPr id="3" name="Content Placeholder 2">
            <a:extLst>
              <a:ext uri="{FF2B5EF4-FFF2-40B4-BE49-F238E27FC236}">
                <a16:creationId xmlns:a16="http://schemas.microsoft.com/office/drawing/2014/main" id="{74C49084-5593-4F9E-92AC-8D6658A27A26}"/>
              </a:ext>
            </a:extLst>
          </p:cNvPr>
          <p:cNvSpPr>
            <a:spLocks noGrp="1"/>
          </p:cNvSpPr>
          <p:nvPr>
            <p:ph sz="half" idx="2"/>
          </p:nvPr>
        </p:nvSpPr>
        <p:spPr>
          <a:xfrm>
            <a:off x="6197600" y="2249425"/>
            <a:ext cx="5384800" cy="4341875"/>
          </a:xfrm>
        </p:spPr>
        <p:txBody>
          <a:bodyPr>
            <a:normAutofit fontScale="92500" lnSpcReduction="10000"/>
          </a:bodyPr>
          <a:lstStyle/>
          <a:p>
            <a:pPr marL="109728" marR="0" lvl="0" indent="0" defTabSz="914400" rtl="0" eaLnBrk="1" fontAlgn="auto" latinLnBrk="0" hangingPunct="1">
              <a:spcBef>
                <a:spcPts val="300"/>
              </a:spcBef>
              <a:spcAft>
                <a:spcPts val="0"/>
              </a:spcAft>
              <a:buClr>
                <a:srgbClr val="37A76F">
                  <a:lumMod val="75000"/>
                </a:srgbClr>
              </a:buClr>
              <a:buSzTx/>
              <a:buNone/>
              <a:tabLst/>
              <a:defRPr/>
            </a:pPr>
            <a:r>
              <a:rPr kumimoji="0" lang="en-US" sz="1900" b="0" i="0" u="none" strike="noStrike" kern="1200" cap="none" spc="0" normalizeH="0" baseline="0" noProof="0" dirty="0">
                <a:ln>
                  <a:noFill/>
                </a:ln>
                <a:effectLst/>
                <a:uLnTx/>
                <a:uFillTx/>
              </a:rPr>
              <a:t>A numeric structural index of vegetation can be derived by:</a:t>
            </a:r>
          </a:p>
          <a:p>
            <a:pPr>
              <a:buClr>
                <a:srgbClr val="37A76F">
                  <a:lumMod val="75000"/>
                </a:srgbClr>
              </a:buClr>
              <a:defRPr/>
            </a:pPr>
            <a:r>
              <a:rPr kumimoji="0" lang="en-US" sz="1500" b="0" i="0" u="none" strike="noStrike" kern="1200" cap="none" spc="0" normalizeH="0" baseline="0" noProof="0" dirty="0">
                <a:ln>
                  <a:noFill/>
                </a:ln>
                <a:effectLst/>
                <a:uLnTx/>
                <a:uFillTx/>
              </a:rPr>
              <a:t>Independently aggregate the percent covers for each species in each layer type (e.g., tree, shrub, herbaceous) in the sample plot.</a:t>
            </a:r>
          </a:p>
          <a:p>
            <a:pPr>
              <a:buClr>
                <a:srgbClr val="37A76F">
                  <a:lumMod val="75000"/>
                </a:srgbClr>
              </a:buClr>
              <a:defRPr/>
            </a:pPr>
            <a:r>
              <a:rPr lang="en-US" sz="1500" dirty="0"/>
              <a:t>Determine the mean height class for all the species in each layer.</a:t>
            </a:r>
          </a:p>
          <a:p>
            <a:pPr>
              <a:buClr>
                <a:srgbClr val="37A76F">
                  <a:lumMod val="75000"/>
                </a:srgbClr>
              </a:buClr>
              <a:defRPr/>
            </a:pPr>
            <a:r>
              <a:rPr lang="en-US" sz="1500" dirty="0"/>
              <a:t>For each layer respectively, multiply the mean percent cover by the mean height class.</a:t>
            </a:r>
          </a:p>
          <a:p>
            <a:pPr>
              <a:buClr>
                <a:srgbClr val="37A76F">
                  <a:lumMod val="75000"/>
                </a:srgbClr>
              </a:buClr>
              <a:defRPr/>
            </a:pPr>
            <a:r>
              <a:rPr lang="en-US" sz="1500" dirty="0"/>
              <a:t>Sum of all the weighted outcomes to calculate a structural importance score (stands with greater heights, species abundance and diversity, and vertical diversity will tend to achieve higher structural importance scores).</a:t>
            </a:r>
          </a:p>
          <a:p>
            <a:pPr>
              <a:buClr>
                <a:srgbClr val="37A76F">
                  <a:lumMod val="75000"/>
                </a:srgbClr>
              </a:buClr>
              <a:defRPr/>
            </a:pPr>
            <a:r>
              <a:rPr lang="en-US" sz="1500" dirty="0"/>
              <a:t>Divide each of the weighted outcomes by the sum of all the weighted outcomes to derive a structural index for each layer (tree index, shrub index, her index).  This is a measure of the relative importance of each layer in the sample.</a:t>
            </a:r>
          </a:p>
          <a:p>
            <a:pPr>
              <a:buClr>
                <a:srgbClr val="37A76F">
                  <a:lumMod val="75000"/>
                </a:srgbClr>
              </a:buClr>
              <a:defRPr/>
            </a:pPr>
            <a:r>
              <a:rPr lang="en-US" sz="1500" dirty="0"/>
              <a:t>Average the results in each sample to define a mean structural score and mean importance indexes for each layer in the transect.  If there is more than one transect average the results of all the transects to derive a mean importance score and mean importance indexes for the sample unit.  </a:t>
            </a:r>
          </a:p>
          <a:p>
            <a:pPr>
              <a:buClr>
                <a:srgbClr val="37A76F">
                  <a:lumMod val="75000"/>
                </a:srgbClr>
              </a:buClr>
              <a:defRPr/>
            </a:pPr>
            <a:endParaRPr lang="en-US" sz="1600" dirty="0"/>
          </a:p>
          <a:p>
            <a:pPr>
              <a:buClr>
                <a:srgbClr val="37A76F">
                  <a:lumMod val="75000"/>
                </a:srgbClr>
              </a:buClr>
              <a:defRPr/>
            </a:pPr>
            <a:endParaRPr lang="en-US" dirty="0"/>
          </a:p>
          <a:p>
            <a:pPr>
              <a:buClr>
                <a:srgbClr val="37A76F">
                  <a:lumMod val="75000"/>
                </a:srgbClr>
              </a:buClr>
              <a:defRPr/>
            </a:pPr>
            <a:endParaRPr kumimoji="0" lang="en-US" b="0" i="0" u="none" strike="noStrike" kern="1200" cap="none" spc="0" normalizeH="0" baseline="0" noProof="0" dirty="0">
              <a:ln>
                <a:noFill/>
              </a:ln>
              <a:effectLst/>
              <a:uLnTx/>
              <a:uFillTx/>
            </a:endParaRPr>
          </a:p>
          <a:p>
            <a:pPr>
              <a:buClr>
                <a:srgbClr val="37A76F">
                  <a:lumMod val="75000"/>
                </a:srgbClr>
              </a:buClr>
              <a:defRPr/>
            </a:pPr>
            <a:endParaRPr kumimoji="0" lang="en-US" b="0" i="0" u="none" strike="noStrike" kern="1200" cap="none" spc="0" normalizeH="0" baseline="0" noProof="0" dirty="0">
              <a:ln>
                <a:noFill/>
              </a:ln>
              <a:effectLst/>
              <a:uLnTx/>
              <a:uFillTx/>
            </a:endParaRPr>
          </a:p>
          <a:p>
            <a:pPr marL="109728" indent="0">
              <a:buNone/>
            </a:pPr>
            <a:endParaRPr lang="en-US" dirty="0"/>
          </a:p>
        </p:txBody>
      </p:sp>
    </p:spTree>
    <p:extLst>
      <p:ext uri="{BB962C8B-B14F-4D97-AF65-F5344CB8AC3E}">
        <p14:creationId xmlns:p14="http://schemas.microsoft.com/office/powerpoint/2010/main" val="1377218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table&#10;&#10;Description automatically generated">
            <a:extLst>
              <a:ext uri="{FF2B5EF4-FFF2-40B4-BE49-F238E27FC236}">
                <a16:creationId xmlns:a16="http://schemas.microsoft.com/office/drawing/2014/main" id="{CCD950D5-E863-400F-9C71-206662018C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650" y="858641"/>
            <a:ext cx="11590338" cy="5766193"/>
          </a:xfrm>
          <a:noFill/>
        </p:spPr>
      </p:pic>
    </p:spTree>
    <p:extLst>
      <p:ext uri="{BB962C8B-B14F-4D97-AF65-F5344CB8AC3E}">
        <p14:creationId xmlns:p14="http://schemas.microsoft.com/office/powerpoint/2010/main" val="356898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EF2DF-1A20-4755-87A2-937E4164EF77}"/>
              </a:ext>
            </a:extLst>
          </p:cNvPr>
          <p:cNvSpPr>
            <a:spLocks noGrp="1"/>
          </p:cNvSpPr>
          <p:nvPr>
            <p:ph type="title"/>
          </p:nvPr>
        </p:nvSpPr>
        <p:spPr/>
        <p:txBody>
          <a:bodyPr>
            <a:normAutofit/>
          </a:bodyPr>
          <a:lstStyle/>
          <a:p>
            <a:r>
              <a:rPr lang="en-US" sz="3200" dirty="0"/>
              <a:t>Habitat Structural Importance Indexes Compared to Use by Birds</a:t>
            </a:r>
          </a:p>
        </p:txBody>
      </p:sp>
      <p:sp>
        <p:nvSpPr>
          <p:cNvPr id="3" name="Content Placeholder 2">
            <a:extLst>
              <a:ext uri="{FF2B5EF4-FFF2-40B4-BE49-F238E27FC236}">
                <a16:creationId xmlns:a16="http://schemas.microsoft.com/office/drawing/2014/main" id="{FC553449-BF91-415B-BBFE-3664B8458E06}"/>
              </a:ext>
            </a:extLst>
          </p:cNvPr>
          <p:cNvSpPr>
            <a:spLocks noGrp="1"/>
          </p:cNvSpPr>
          <p:nvPr>
            <p:ph sz="half" idx="1"/>
          </p:nvPr>
        </p:nvSpPr>
        <p:spPr>
          <a:xfrm>
            <a:off x="222637" y="2019631"/>
            <a:ext cx="5771763" cy="3695307"/>
          </a:xfrm>
        </p:spPr>
        <p:txBody>
          <a:bodyPr>
            <a:normAutofit fontScale="47500" lnSpcReduction="20000"/>
          </a:bodyPr>
          <a:lstStyle/>
          <a:p>
            <a:pPr marL="109728" indent="0">
              <a:buNone/>
            </a:pPr>
            <a:r>
              <a:rPr lang="en-US" sz="4000" dirty="0"/>
              <a:t>Bird Use of Vegetation Structure</a:t>
            </a:r>
          </a:p>
          <a:p>
            <a:endParaRPr lang="en-US" dirty="0"/>
          </a:p>
          <a:p>
            <a:pPr marL="109728" indent="0">
              <a:buNone/>
            </a:pPr>
            <a:r>
              <a:rPr lang="en-US" sz="3400" dirty="0"/>
              <a:t>“In studies in which landscape level forest structure was found to be more predictive of bird occurrence than stand level forest structure (Saab 1999, Mitchell et al. 2001, Grand and Cushman 2003), a mismatch between extent of bird and vegetation sampling may have influenced conclusions. The role of stand-level structure in providing habitat may therefore have been underestimated. This finding has important implications for conservation planning because it means that the structural conditions (e.g., successional or stand development stage) within a forest reserve or land management unit can influence its suitability for different organisms. Regional or landscape scale conservation planning based on assessment of cover type alone, therefore, may be insufficient to capture important habitat relationships occurring at fine scales. Information at both scales, if available, is relevant and desirable.”</a:t>
            </a:r>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p:txBody>
      </p:sp>
      <p:graphicFrame>
        <p:nvGraphicFramePr>
          <p:cNvPr id="14" name="Content Placeholder 13">
            <a:extLst>
              <a:ext uri="{FF2B5EF4-FFF2-40B4-BE49-F238E27FC236}">
                <a16:creationId xmlns:a16="http://schemas.microsoft.com/office/drawing/2014/main" id="{9A28A58D-AA6E-4CBA-8868-295252F3E750}"/>
              </a:ext>
            </a:extLst>
          </p:cNvPr>
          <p:cNvGraphicFramePr>
            <a:graphicFrameLocks noGrp="1"/>
          </p:cNvGraphicFramePr>
          <p:nvPr>
            <p:ph sz="half" idx="2"/>
            <p:extLst>
              <p:ext uri="{D42A27DB-BD31-4B8C-83A1-F6EECF244321}">
                <p14:modId xmlns:p14="http://schemas.microsoft.com/office/powerpoint/2010/main" val="992849559"/>
              </p:ext>
            </p:extLst>
          </p:nvPr>
        </p:nvGraphicFramePr>
        <p:xfrm>
          <a:off x="6273578" y="2249488"/>
          <a:ext cx="5308821" cy="3465512"/>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a:extLst>
              <a:ext uri="{FF2B5EF4-FFF2-40B4-BE49-F238E27FC236}">
                <a16:creationId xmlns:a16="http://schemas.microsoft.com/office/drawing/2014/main" id="{7343DA5A-DC2C-450D-B02A-76F8E84A12B7}"/>
              </a:ext>
            </a:extLst>
          </p:cNvPr>
          <p:cNvSpPr txBox="1"/>
          <p:nvPr/>
        </p:nvSpPr>
        <p:spPr>
          <a:xfrm>
            <a:off x="6551875" y="6011186"/>
            <a:ext cx="5239909" cy="646331"/>
          </a:xfrm>
          <a:prstGeom prst="rect">
            <a:avLst/>
          </a:prstGeom>
          <a:noFill/>
        </p:spPr>
        <p:txBody>
          <a:bodyPr wrap="square" rtlCol="0">
            <a:spAutoFit/>
          </a:bodyPr>
          <a:lstStyle/>
          <a:p>
            <a:r>
              <a:rPr lang="en-US" sz="1200" dirty="0"/>
              <a:t>Marshall, John. 1993. </a:t>
            </a:r>
            <a:r>
              <a:rPr lang="en-US" sz="1200" i="1" dirty="0"/>
              <a:t>Application of Links Wildlife Habitat Importance Index Classification and Assessment at the Astoria Airport Mitigation Bank</a:t>
            </a:r>
            <a:r>
              <a:rPr lang="en-US" sz="1200" dirty="0"/>
              <a:t>, Draft Report to: Oregon Department of State Lands, Salem, OR.</a:t>
            </a:r>
          </a:p>
        </p:txBody>
      </p:sp>
      <p:sp>
        <p:nvSpPr>
          <p:cNvPr id="18" name="TextBox 17">
            <a:extLst>
              <a:ext uri="{FF2B5EF4-FFF2-40B4-BE49-F238E27FC236}">
                <a16:creationId xmlns:a16="http://schemas.microsoft.com/office/drawing/2014/main" id="{14E89FD7-BF86-4FC7-B096-F547B1E58032}"/>
              </a:ext>
            </a:extLst>
          </p:cNvPr>
          <p:cNvSpPr txBox="1"/>
          <p:nvPr/>
        </p:nvSpPr>
        <p:spPr>
          <a:xfrm>
            <a:off x="609600" y="5857751"/>
            <a:ext cx="4881721" cy="1107996"/>
          </a:xfrm>
          <a:prstGeom prst="rect">
            <a:avLst/>
          </a:prstGeom>
          <a:noFill/>
        </p:spPr>
        <p:txBody>
          <a:bodyPr wrap="square" rtlCol="0">
            <a:spAutoFit/>
          </a:bodyPr>
          <a:lstStyle/>
          <a:p>
            <a:pPr marL="109728" indent="0" algn="l">
              <a:buNone/>
            </a:pPr>
            <a:r>
              <a:rPr lang="en-US" sz="1200" dirty="0">
                <a:solidFill>
                  <a:schemeClr val="tx1"/>
                </a:solidFill>
                <a:effectLst/>
              </a:rPr>
              <a:t>Katherine Manaras Smith, William S. Keeton, Therese M. Donovan, and </a:t>
            </a:r>
          </a:p>
          <a:p>
            <a:pPr marL="109728" indent="0" algn="l">
              <a:buNone/>
            </a:pPr>
            <a:r>
              <a:rPr lang="en-US" sz="1200" dirty="0">
                <a:solidFill>
                  <a:schemeClr val="tx1"/>
                </a:solidFill>
                <a:effectLst/>
              </a:rPr>
              <a:t>Brian Mitchel. 2008. </a:t>
            </a:r>
            <a:r>
              <a:rPr lang="en-US" sz="1200" i="1" dirty="0">
                <a:solidFill>
                  <a:schemeClr val="tx1"/>
                </a:solidFill>
                <a:effectLst/>
              </a:rPr>
              <a:t>Stand-Level Forest Structure and Avian Habitat: </a:t>
            </a:r>
          </a:p>
          <a:p>
            <a:pPr marL="109728" indent="0" algn="l">
              <a:buNone/>
            </a:pPr>
            <a:r>
              <a:rPr lang="en-US" sz="1200" i="1" dirty="0">
                <a:solidFill>
                  <a:schemeClr val="tx1"/>
                </a:solidFill>
                <a:effectLst/>
              </a:rPr>
              <a:t>Scale Dependencies in Predicting Occurrence in a Heterogeneous </a:t>
            </a:r>
          </a:p>
          <a:p>
            <a:pPr marL="109728" indent="0" algn="l">
              <a:buNone/>
            </a:pPr>
            <a:r>
              <a:rPr lang="en-US" sz="1200" i="1" dirty="0">
                <a:solidFill>
                  <a:schemeClr val="tx1"/>
                </a:solidFill>
                <a:effectLst/>
              </a:rPr>
              <a:t>Forest,</a:t>
            </a:r>
            <a:r>
              <a:rPr lang="en-US" sz="1200" dirty="0">
                <a:solidFill>
                  <a:schemeClr val="tx1"/>
                </a:solidFill>
                <a:effectLst/>
              </a:rPr>
              <a:t> </a:t>
            </a:r>
            <a:r>
              <a:rPr lang="en-US" sz="1200" dirty="0">
                <a:solidFill>
                  <a:schemeClr val="tx1"/>
                </a:solidFill>
                <a:effectLst/>
                <a:hlinkClick r:id="rId3">
                  <a:extLst>
                    <a:ext uri="{A12FA001-AC4F-418D-AE19-62706E023703}">
                      <ahyp:hlinkClr xmlns:ahyp="http://schemas.microsoft.com/office/drawing/2018/hyperlinkcolor" val="tx"/>
                    </a:ext>
                  </a:extLst>
                </a:hlinkClick>
              </a:rPr>
              <a:t>Forest Science</a:t>
            </a:r>
            <a:r>
              <a:rPr lang="en-US" sz="1200" dirty="0">
                <a:solidFill>
                  <a:schemeClr val="tx1"/>
                </a:solidFill>
                <a:effectLst/>
              </a:rPr>
              <a:t> 54(1):36-46, DOI: </a:t>
            </a:r>
            <a:r>
              <a:rPr lang="en-US" sz="1200" dirty="0">
                <a:solidFill>
                  <a:schemeClr val="tx1"/>
                </a:solidFill>
                <a:effectLst/>
                <a:hlinkClick r:id="rId4">
                  <a:extLst>
                    <a:ext uri="{A12FA001-AC4F-418D-AE19-62706E023703}">
                      <ahyp:hlinkClr xmlns:ahyp="http://schemas.microsoft.com/office/drawing/2018/hyperlinkcolor" val="tx"/>
                    </a:ext>
                  </a:extLst>
                </a:hlinkClick>
              </a:rPr>
              <a:t>10.1093/forestscience/54.1.36</a:t>
            </a:r>
            <a:r>
              <a:rPr lang="en-US" sz="1200" dirty="0">
                <a:solidFill>
                  <a:schemeClr val="tx1"/>
                </a:solidFill>
                <a:effectLst/>
                <a:latin typeface="inherit"/>
              </a:rPr>
              <a:t>.</a:t>
            </a:r>
            <a:endParaRPr lang="en-US" sz="1200" dirty="0">
              <a:solidFill>
                <a:schemeClr val="tx1"/>
              </a:solidFill>
              <a:effectLst/>
              <a:latin typeface="Roboto" panose="02000000000000000000" pitchFamily="2" charset="0"/>
            </a:endParaRPr>
          </a:p>
          <a:p>
            <a:endParaRPr lang="en-US" dirty="0"/>
          </a:p>
        </p:txBody>
      </p:sp>
    </p:spTree>
    <p:extLst>
      <p:ext uri="{BB962C8B-B14F-4D97-AF65-F5344CB8AC3E}">
        <p14:creationId xmlns:p14="http://schemas.microsoft.com/office/powerpoint/2010/main" val="3122891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166EA-5234-44F9-8F70-920DFB6834D0}"/>
              </a:ext>
            </a:extLst>
          </p:cNvPr>
          <p:cNvSpPr>
            <a:spLocks noGrp="1"/>
          </p:cNvSpPr>
          <p:nvPr>
            <p:ph type="title"/>
          </p:nvPr>
        </p:nvSpPr>
        <p:spPr>
          <a:xfrm>
            <a:off x="323353" y="472380"/>
            <a:ext cx="10972800" cy="1066800"/>
          </a:xfrm>
        </p:spPr>
        <p:txBody>
          <a:bodyPr anchor="ctr">
            <a:normAutofit fontScale="90000"/>
          </a:bodyPr>
          <a:lstStyle/>
          <a:p>
            <a:r>
              <a:rPr lang="en-US" dirty="0"/>
              <a:t>Multi-Layer Vegetation Species-Habitat Relationships</a:t>
            </a:r>
          </a:p>
        </p:txBody>
      </p:sp>
      <p:pic>
        <p:nvPicPr>
          <p:cNvPr id="8" name="Picture 7" descr="A picture containing map&#10;&#10;Description automatically generated">
            <a:extLst>
              <a:ext uri="{FF2B5EF4-FFF2-40B4-BE49-F238E27FC236}">
                <a16:creationId xmlns:a16="http://schemas.microsoft.com/office/drawing/2014/main" id="{BF04398C-6A05-4F96-97D0-E1060933B7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5920" y="1425488"/>
            <a:ext cx="8515847" cy="4118138"/>
          </a:xfrm>
          <a:prstGeom prst="rect">
            <a:avLst/>
          </a:prstGeom>
        </p:spPr>
      </p:pic>
      <p:sp>
        <p:nvSpPr>
          <p:cNvPr id="10" name="Content Placeholder 9">
            <a:extLst>
              <a:ext uri="{FF2B5EF4-FFF2-40B4-BE49-F238E27FC236}">
                <a16:creationId xmlns:a16="http://schemas.microsoft.com/office/drawing/2014/main" id="{33FCEFE1-4598-491C-A905-566D6E9405D7}"/>
              </a:ext>
            </a:extLst>
          </p:cNvPr>
          <p:cNvSpPr>
            <a:spLocks noGrp="1"/>
          </p:cNvSpPr>
          <p:nvPr>
            <p:ph sz="half" idx="1"/>
          </p:nvPr>
        </p:nvSpPr>
        <p:spPr>
          <a:xfrm>
            <a:off x="323353" y="5713804"/>
            <a:ext cx="11412771" cy="857839"/>
          </a:xfrm>
        </p:spPr>
        <p:txBody>
          <a:bodyPr>
            <a:normAutofit fontScale="77500" lnSpcReduction="20000"/>
          </a:bodyPr>
          <a:lstStyle/>
          <a:p>
            <a:pPr marL="109728" indent="0">
              <a:buNone/>
            </a:pPr>
            <a:r>
              <a:rPr lang="en-US" sz="2000" dirty="0"/>
              <a:t>The structural conditions (e.g., successional or stand development stage) within a forest management unit can influence its suitability for different organisms. That means that horizontal measures of cover classes and stem densities should be supplemented with vertical measures of vegetation types (e.g., trees, shrubs, herbaceous) to capture important species-habitat relationships.</a:t>
            </a:r>
          </a:p>
          <a:p>
            <a:pPr marL="109728" indent="0">
              <a:buNone/>
            </a:pPr>
            <a:endParaRPr lang="en-US" dirty="0"/>
          </a:p>
        </p:txBody>
      </p:sp>
    </p:spTree>
    <p:extLst>
      <p:ext uri="{BB962C8B-B14F-4D97-AF65-F5344CB8AC3E}">
        <p14:creationId xmlns:p14="http://schemas.microsoft.com/office/powerpoint/2010/main" val="297447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EB5BC-7766-43DB-9592-32F774A65926}"/>
              </a:ext>
            </a:extLst>
          </p:cNvPr>
          <p:cNvSpPr>
            <a:spLocks noGrp="1"/>
          </p:cNvSpPr>
          <p:nvPr>
            <p:ph type="title"/>
          </p:nvPr>
        </p:nvSpPr>
        <p:spPr>
          <a:xfrm>
            <a:off x="609600" y="745807"/>
            <a:ext cx="10972800" cy="1066800"/>
          </a:xfrm>
        </p:spPr>
        <p:txBody>
          <a:bodyPr anchor="ctr">
            <a:normAutofit fontScale="90000"/>
          </a:bodyPr>
          <a:lstStyle/>
          <a:p>
            <a:pPr>
              <a:lnSpc>
                <a:spcPct val="90000"/>
              </a:lnSpc>
            </a:pPr>
            <a:br>
              <a:rPr lang="en-US" sz="1600" dirty="0"/>
            </a:br>
            <a:r>
              <a:rPr lang="en-US" sz="2600" dirty="0"/>
              <a:t>Trustee Council - RIBITS / EPA Database Design Questions (e.g., unique identifier field, primary to foreign key one-to-many relationships, normalization to 3rd normal form, etc.)</a:t>
            </a:r>
            <a:br>
              <a:rPr lang="en-US" sz="1600" dirty="0"/>
            </a:br>
            <a:endParaRPr lang="en-US" sz="1600" dirty="0"/>
          </a:p>
        </p:txBody>
      </p:sp>
      <p:pic>
        <p:nvPicPr>
          <p:cNvPr id="9" name="Content Placeholder 8" descr="Map&#10;&#10;Description automatically generated">
            <a:extLst>
              <a:ext uri="{FF2B5EF4-FFF2-40B4-BE49-F238E27FC236}">
                <a16:creationId xmlns:a16="http://schemas.microsoft.com/office/drawing/2014/main" id="{7ADDFAD2-4A9E-4F1C-B521-E8143466EDE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2055" y="1812607"/>
            <a:ext cx="10007890" cy="4918934"/>
          </a:xfrm>
        </p:spPr>
      </p:pic>
    </p:spTree>
    <p:extLst>
      <p:ext uri="{BB962C8B-B14F-4D97-AF65-F5344CB8AC3E}">
        <p14:creationId xmlns:p14="http://schemas.microsoft.com/office/powerpoint/2010/main" val="3964387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AD772-1F9A-4956-8B0C-89DCA90EA3A4}"/>
              </a:ext>
            </a:extLst>
          </p:cNvPr>
          <p:cNvSpPr>
            <a:spLocks noGrp="1"/>
          </p:cNvSpPr>
          <p:nvPr>
            <p:ph type="title"/>
          </p:nvPr>
        </p:nvSpPr>
        <p:spPr>
          <a:xfrm>
            <a:off x="609600" y="1143000"/>
            <a:ext cx="10972800" cy="1066800"/>
          </a:xfrm>
        </p:spPr>
        <p:txBody>
          <a:bodyPr anchor="ctr">
            <a:normAutofit/>
          </a:bodyPr>
          <a:lstStyle/>
          <a:p>
            <a:r>
              <a:rPr lang="en-US" b="0" dirty="0"/>
              <a:t>Standardization</a:t>
            </a:r>
          </a:p>
        </p:txBody>
      </p:sp>
      <p:sp>
        <p:nvSpPr>
          <p:cNvPr id="3" name="Content Placeholder 2">
            <a:extLst>
              <a:ext uri="{FF2B5EF4-FFF2-40B4-BE49-F238E27FC236}">
                <a16:creationId xmlns:a16="http://schemas.microsoft.com/office/drawing/2014/main" id="{D1B821F4-BFB9-40DD-997E-62BCB60AE94E}"/>
              </a:ext>
            </a:extLst>
          </p:cNvPr>
          <p:cNvSpPr>
            <a:spLocks noGrp="1"/>
          </p:cNvSpPr>
          <p:nvPr>
            <p:ph sz="half" idx="1"/>
          </p:nvPr>
        </p:nvSpPr>
        <p:spPr>
          <a:xfrm>
            <a:off x="609600" y="2249425"/>
            <a:ext cx="5384800" cy="4341875"/>
          </a:xfrm>
        </p:spPr>
        <p:txBody>
          <a:bodyPr>
            <a:normAutofit/>
          </a:bodyPr>
          <a:lstStyle/>
          <a:p>
            <a:pPr marL="109728" indent="0">
              <a:lnSpc>
                <a:spcPct val="90000"/>
              </a:lnSpc>
              <a:buNone/>
            </a:pPr>
            <a:r>
              <a:rPr lang="en-US" sz="1700" dirty="0"/>
              <a:t>There are a wide range of field sampling protocols and database design schemas used to collect, archive, analyze, and report field data.  And there is on-going wide debate among resource managers regarding which protocols are the most appropriate for application.  But one thing resource managers can generally all agree upon is that standardized protocols are indeed necessary if you want to be able to compare the analytics on data collected both on-site and between sites in the area(s) of interest.  The inevitable challenge is to gather the group of individuals that will be tasked with collecting and managing the data and then asking that group to define one set of standardized protocols that everyone can and will agree to follow.  This is no small order but any serious effort to conduct intelligent natural resource manage-ment through data driven decision tools requires it.  </a:t>
            </a:r>
          </a:p>
        </p:txBody>
      </p:sp>
      <p:pic>
        <p:nvPicPr>
          <p:cNvPr id="7" name="Content Placeholder 6" descr="A group of people in a field&#10;&#10;Description automatically generated with medium confidence">
            <a:extLst>
              <a:ext uri="{FF2B5EF4-FFF2-40B4-BE49-F238E27FC236}">
                <a16:creationId xmlns:a16="http://schemas.microsoft.com/office/drawing/2014/main" id="{66D31E93-93FF-42EC-A7CD-64FC054ED77B}"/>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236644" y="763525"/>
            <a:ext cx="3962400" cy="2971800"/>
          </a:xfrm>
        </p:spPr>
      </p:pic>
      <p:pic>
        <p:nvPicPr>
          <p:cNvPr id="12" name="Picture 11" descr="A picture containing diagram&#10;&#10;Description automatically generated">
            <a:extLst>
              <a:ext uri="{FF2B5EF4-FFF2-40B4-BE49-F238E27FC236}">
                <a16:creationId xmlns:a16="http://schemas.microsoft.com/office/drawing/2014/main" id="{4EA86F11-413B-43E0-BB65-C50804DB43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9842" y="3973794"/>
            <a:ext cx="2857862" cy="2369340"/>
          </a:xfrm>
          <a:prstGeom prst="rect">
            <a:avLst/>
          </a:prstGeom>
        </p:spPr>
      </p:pic>
    </p:spTree>
    <p:extLst>
      <p:ext uri="{BB962C8B-B14F-4D97-AF65-F5344CB8AC3E}">
        <p14:creationId xmlns:p14="http://schemas.microsoft.com/office/powerpoint/2010/main" val="340683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chor="b">
            <a:normAutofit/>
          </a:bodyPr>
          <a:lstStyle/>
          <a:p>
            <a:pPr marL="109728" marR="0" lvl="0" indent="0" defTabSz="914400" rtl="0" eaLnBrk="1" fontAlgn="auto" latinLnBrk="0" hangingPunct="1">
              <a:lnSpc>
                <a:spcPct val="100000"/>
              </a:lnSpc>
              <a:spcBef>
                <a:spcPts val="300"/>
              </a:spcBef>
              <a:spcAft>
                <a:spcPts val="0"/>
              </a:spcAft>
              <a:tabLst/>
              <a:defRPr/>
            </a:pPr>
            <a:r>
              <a:rPr kumimoji="0" lang="en-US" sz="2800" b="0" i="0" u="none" strike="noStrike" kern="1200" cap="none" spc="0" normalizeH="0" baseline="0" noProof="0" dirty="0">
                <a:ln>
                  <a:noFill/>
                </a:ln>
                <a:solidFill>
                  <a:srgbClr val="455F51"/>
                </a:solidFill>
                <a:effectLst/>
                <a:uLnTx/>
                <a:uFillTx/>
                <a:latin typeface="Calibri" panose="020F0502020204030204"/>
                <a:ea typeface="+mn-ea"/>
                <a:cs typeface="+mn-cs"/>
              </a:rPr>
              <a:t>HEA Algorithm Variables</a:t>
            </a:r>
            <a:br>
              <a:rPr kumimoji="0" lang="en-US" sz="1600" b="0" i="0" u="none" strike="noStrike" kern="1200" cap="none" spc="0" normalizeH="0" baseline="0" noProof="0" dirty="0">
                <a:ln>
                  <a:noFill/>
                </a:ln>
                <a:solidFill>
                  <a:srgbClr val="455F51"/>
                </a:solidFill>
                <a:effectLst/>
                <a:uLnTx/>
                <a:uFillTx/>
                <a:latin typeface="Calibri" panose="020F0502020204030204"/>
                <a:ea typeface="+mn-ea"/>
                <a:cs typeface="+mn-cs"/>
              </a:rPr>
            </a:br>
            <a:endParaRPr lang="en-US" dirty="0"/>
          </a:p>
        </p:txBody>
      </p:sp>
      <p:graphicFrame>
        <p:nvGraphicFramePr>
          <p:cNvPr id="11" name="Text Placeholder 5">
            <a:extLst>
              <a:ext uri="{FF2B5EF4-FFF2-40B4-BE49-F238E27FC236}">
                <a16:creationId xmlns:a16="http://schemas.microsoft.com/office/drawing/2014/main" id="{BFA32D7B-B4BA-4A01-AD5A-3B1CE06FB824}"/>
              </a:ext>
            </a:extLst>
          </p:cNvPr>
          <p:cNvGraphicFramePr>
            <a:graphicFrameLocks noGrp="1"/>
          </p:cNvGraphicFramePr>
          <p:nvPr>
            <p:ph sz="half" idx="1"/>
            <p:extLst>
              <p:ext uri="{D42A27DB-BD31-4B8C-83A1-F6EECF244321}">
                <p14:modId xmlns:p14="http://schemas.microsoft.com/office/powerpoint/2010/main" val="694889600"/>
              </p:ext>
            </p:extLst>
          </p:nvPr>
        </p:nvGraphicFramePr>
        <p:xfrm>
          <a:off x="203200" y="776288"/>
          <a:ext cx="6802438" cy="5805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type="body" idx="2"/>
          </p:nvPr>
        </p:nvSpPr>
        <p:spPr>
          <a:ln>
            <a:solidFill>
              <a:srgbClr val="00B0F0"/>
            </a:solidFill>
          </a:ln>
        </p:spPr>
        <p:txBody>
          <a:bodyPr>
            <a:normAutofit/>
          </a:bodyPr>
          <a:lstStyle/>
          <a:p>
            <a:pPr marL="109728" indent="0">
              <a:buNone/>
            </a:pPr>
            <a:endParaRPr lang="en-US" dirty="0"/>
          </a:p>
          <a:p>
            <a:r>
              <a:rPr lang="en-US" sz="2000" dirty="0"/>
              <a:t>DSAYs - Discounted-Service-Acre-Years</a:t>
            </a:r>
          </a:p>
          <a:p>
            <a:endParaRPr lang="en-US" sz="2000" dirty="0"/>
          </a:p>
          <a:p>
            <a:r>
              <a:rPr lang="en-US" sz="2000" dirty="0"/>
              <a:t>A – Habitat Acres</a:t>
            </a:r>
          </a:p>
          <a:p>
            <a:endParaRPr lang="en-US" sz="2000" dirty="0"/>
          </a:p>
          <a:p>
            <a:r>
              <a:rPr lang="en-US" sz="2000" dirty="0"/>
              <a:t>RS – Recovered Services Value Score</a:t>
            </a:r>
          </a:p>
          <a:p>
            <a:endParaRPr lang="en-US" sz="2000" dirty="0"/>
          </a:p>
          <a:p>
            <a:r>
              <a:rPr lang="en-US" sz="2000" dirty="0"/>
              <a:t>DS – Damaged Services Value Score</a:t>
            </a:r>
          </a:p>
          <a:p>
            <a:endParaRPr lang="en-US" sz="2000" dirty="0"/>
          </a:p>
          <a:p>
            <a:r>
              <a:rPr lang="en-US" sz="2000" dirty="0"/>
              <a:t>CR – Capitalization Rate</a:t>
            </a:r>
          </a:p>
          <a:p>
            <a:endParaRPr lang="en-US" sz="2000" dirty="0"/>
          </a:p>
          <a:p>
            <a:pPr lvl="0" algn="ctr"/>
            <a:r>
              <a:rPr lang="en-US" sz="2400" dirty="0"/>
              <a:t>DSAYs = (RS – DS) / CR</a:t>
            </a:r>
          </a:p>
          <a:p>
            <a:pPr lvl="0" algn="ctr"/>
            <a:r>
              <a:rPr lang="en-US" sz="2400" dirty="0"/>
              <a:t>Total DSAYs = DSAYs x A</a:t>
            </a:r>
          </a:p>
          <a:p>
            <a:endParaRPr lang="en-US" sz="2000" dirty="0"/>
          </a:p>
        </p:txBody>
      </p:sp>
    </p:spTree>
    <p:extLst>
      <p:ext uri="{BB962C8B-B14F-4D97-AF65-F5344CB8AC3E}">
        <p14:creationId xmlns:p14="http://schemas.microsoft.com/office/powerpoint/2010/main" val="423703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Data Potentially Associated with Vegetation Performance</a:t>
            </a:r>
          </a:p>
        </p:txBody>
      </p:sp>
      <p:sp>
        <p:nvSpPr>
          <p:cNvPr id="3" name="Content Placeholder 2"/>
          <p:cNvSpPr>
            <a:spLocks noGrp="1"/>
          </p:cNvSpPr>
          <p:nvPr>
            <p:ph idx="1"/>
          </p:nvPr>
        </p:nvSpPr>
        <p:spPr/>
        <p:txBody>
          <a:bodyPr>
            <a:normAutofit/>
          </a:bodyPr>
          <a:lstStyle/>
          <a:p>
            <a:pPr marL="109728" marR="0" lvl="0" indent="0" defTabSz="914400" rtl="0" eaLnBrk="1" fontAlgn="auto" latinLnBrk="0" hangingPunct="1">
              <a:lnSpc>
                <a:spcPct val="100000"/>
              </a:lnSpc>
              <a:spcBef>
                <a:spcPts val="300"/>
              </a:spcBef>
              <a:spcAft>
                <a:spcPts val="0"/>
              </a:spcAft>
              <a:buClr>
                <a:srgbClr val="37A76F">
                  <a:lumMod val="75000"/>
                </a:srgbClr>
              </a:buClr>
              <a:buSzTx/>
              <a:buFont typeface="Georgia"/>
              <a:buNone/>
              <a:tabLst/>
              <a:defRPr/>
            </a:pPr>
            <a:r>
              <a:rPr kumimoji="0" lang="en-US" b="0" i="0" u="none" strike="noStrike" kern="1200" cap="none" spc="0" normalizeH="0" baseline="0" noProof="0" dirty="0">
                <a:ln>
                  <a:noFill/>
                </a:ln>
                <a:solidFill>
                  <a:srgbClr val="455F51"/>
                </a:solidFill>
                <a:effectLst/>
                <a:uLnTx/>
                <a:uFillTx/>
                <a:latin typeface="Calibri" panose="020F0502020204030204"/>
                <a:ea typeface="+mn-ea"/>
                <a:cs typeface="+mn-cs"/>
              </a:rPr>
              <a:t>Substrate</a:t>
            </a:r>
          </a:p>
          <a:p>
            <a:pPr marL="109728" marR="0" lvl="0" indent="0" algn="ctr" defTabSz="914400" rtl="0" eaLnBrk="1" fontAlgn="auto" latinLnBrk="0" hangingPunct="1">
              <a:lnSpc>
                <a:spcPct val="100000"/>
              </a:lnSpc>
              <a:spcBef>
                <a:spcPts val="300"/>
              </a:spcBef>
              <a:spcAft>
                <a:spcPts val="0"/>
              </a:spcAft>
              <a:buClr>
                <a:srgbClr val="37A76F">
                  <a:lumMod val="75000"/>
                </a:srgbClr>
              </a:buClr>
              <a:buSzTx/>
              <a:buFont typeface="Georgia"/>
              <a:buNone/>
              <a:tabLst/>
              <a:defRPr/>
            </a:pPr>
            <a:endParaRPr kumimoji="0" lang="en-US" sz="1000" b="0" i="0" u="none" strike="noStrike" kern="1200" cap="none" spc="0" normalizeH="0" baseline="0" noProof="0" dirty="0">
              <a:ln>
                <a:noFill/>
              </a:ln>
              <a:solidFill>
                <a:srgbClr val="455F51"/>
              </a:solidFill>
              <a:effectLst/>
              <a:uLnTx/>
              <a:uFillTx/>
              <a:latin typeface="Calibri" panose="020F0502020204030204"/>
              <a:ea typeface="+mn-ea"/>
              <a:cs typeface="+mn-cs"/>
            </a:endParaRPr>
          </a:p>
          <a:p>
            <a:pPr marL="365760" marR="0" lvl="0" indent="-256032" algn="l" defTabSz="914400" rtl="0" eaLnBrk="1" fontAlgn="auto" latinLnBrk="0" hangingPunct="1">
              <a:lnSpc>
                <a:spcPct val="100000"/>
              </a:lnSpc>
              <a:spcBef>
                <a:spcPts val="300"/>
              </a:spcBef>
              <a:spcAft>
                <a:spcPts val="0"/>
              </a:spcAft>
              <a:buClr>
                <a:srgbClr val="37A76F">
                  <a:lumMod val="75000"/>
                </a:srgbClr>
              </a:buClr>
              <a:buSzTx/>
              <a:buFont typeface="Georgia"/>
              <a:buChar char="•"/>
              <a:tabLst/>
              <a:defRPr/>
            </a:pPr>
            <a:r>
              <a:rPr kumimoji="0" lang="en-US" sz="2400" b="0" i="0" u="none" strike="noStrike" kern="1200" cap="none" spc="0" normalizeH="0" baseline="0" noProof="0" dirty="0">
                <a:ln>
                  <a:noFill/>
                </a:ln>
                <a:solidFill>
                  <a:srgbClr val="455F51"/>
                </a:solidFill>
                <a:effectLst/>
                <a:uLnTx/>
                <a:uFillTx/>
                <a:latin typeface="Calibri" panose="020F0502020204030204"/>
                <a:ea typeface="+mn-ea"/>
                <a:cs typeface="+mn-cs"/>
              </a:rPr>
              <a:t>Percent cover</a:t>
            </a:r>
            <a:endParaRPr lang="en-US" sz="2400" dirty="0">
              <a:solidFill>
                <a:srgbClr val="455F51"/>
              </a:solidFill>
              <a:latin typeface="Calibri" panose="020F0502020204030204"/>
            </a:endParaRPr>
          </a:p>
          <a:p>
            <a:pPr lvl="1" indent="-256032">
              <a:buClr>
                <a:srgbClr val="37A76F">
                  <a:lumMod val="75000"/>
                </a:srgbClr>
              </a:buClr>
              <a:buFont typeface="Georgia"/>
              <a:buChar char="•"/>
              <a:defRPr/>
            </a:pPr>
            <a:r>
              <a:rPr kumimoji="0" lang="en-US" sz="2000" b="0" i="0" u="none" strike="noStrike" kern="1200" cap="none" spc="0" normalizeH="0" baseline="0" noProof="0" dirty="0">
                <a:ln>
                  <a:noFill/>
                </a:ln>
                <a:solidFill>
                  <a:srgbClr val="455F51"/>
                </a:solidFill>
                <a:effectLst/>
                <a:uLnTx/>
                <a:uFillTx/>
                <a:latin typeface="Calibri" panose="020F0502020204030204"/>
                <a:ea typeface="+mn-ea"/>
                <a:cs typeface="+mn-cs"/>
              </a:rPr>
              <a:t>Date</a:t>
            </a:r>
          </a:p>
          <a:p>
            <a:pPr lvl="1" indent="-256032">
              <a:buClr>
                <a:srgbClr val="37A76F">
                  <a:lumMod val="75000"/>
                </a:srgbClr>
              </a:buClr>
              <a:buFont typeface="Georgia"/>
              <a:buChar char="•"/>
              <a:defRPr/>
            </a:pPr>
            <a:r>
              <a:rPr kumimoji="0" lang="en-US" sz="2000" b="0" i="0" u="none" strike="noStrike" kern="1200" cap="none" spc="0" normalizeH="0" baseline="0" noProof="0" dirty="0">
                <a:ln>
                  <a:noFill/>
                </a:ln>
                <a:solidFill>
                  <a:srgbClr val="455F51"/>
                </a:solidFill>
                <a:effectLst/>
                <a:uLnTx/>
                <a:uFillTx/>
                <a:latin typeface="Calibri" panose="020F0502020204030204"/>
                <a:ea typeface="+mn-ea"/>
                <a:cs typeface="+mn-cs"/>
              </a:rPr>
              <a:t>Coordinates: Latitude, Longitude</a:t>
            </a:r>
          </a:p>
          <a:p>
            <a:pPr lvl="1" indent="-256032">
              <a:buClr>
                <a:srgbClr val="37A76F">
                  <a:lumMod val="75000"/>
                </a:srgbClr>
              </a:buClr>
              <a:buFont typeface="Georgia"/>
              <a:buChar char="•"/>
              <a:defRPr/>
            </a:pPr>
            <a:r>
              <a:rPr kumimoji="0" lang="en-US" sz="2000" b="0" i="0" u="none" strike="noStrike" kern="1200" cap="none" spc="0" normalizeH="0" baseline="0" noProof="0" dirty="0">
                <a:ln>
                  <a:noFill/>
                </a:ln>
                <a:solidFill>
                  <a:srgbClr val="455F51"/>
                </a:solidFill>
                <a:effectLst/>
                <a:uLnTx/>
                <a:uFillTx/>
                <a:latin typeface="Calibri" panose="020F0502020204030204"/>
                <a:ea typeface="+mn-ea"/>
                <a:cs typeface="+mn-cs"/>
              </a:rPr>
              <a:t>Substrate </a:t>
            </a:r>
            <a:r>
              <a:rPr lang="en-US" sz="2000" dirty="0">
                <a:solidFill>
                  <a:srgbClr val="455F51"/>
                </a:solidFill>
                <a:latin typeface="Calibri" panose="020F0502020204030204"/>
              </a:rPr>
              <a:t>Surface</a:t>
            </a:r>
            <a:endParaRPr kumimoji="0" lang="en-US" sz="2000" b="0" i="0" u="none" strike="noStrike" kern="1200" cap="none" spc="0" normalizeH="0" baseline="0" noProof="0" dirty="0">
              <a:ln>
                <a:noFill/>
              </a:ln>
              <a:solidFill>
                <a:srgbClr val="455F51"/>
              </a:solidFill>
              <a:effectLst/>
              <a:uLnTx/>
              <a:uFillTx/>
              <a:latin typeface="Calibri" panose="020F0502020204030204"/>
              <a:ea typeface="+mn-ea"/>
              <a:cs typeface="+mn-cs"/>
            </a:endParaRPr>
          </a:p>
          <a:p>
            <a:pPr lvl="2" indent="-256032">
              <a:buClr>
                <a:srgbClr val="37A76F">
                  <a:lumMod val="75000"/>
                </a:srgbClr>
              </a:buClr>
              <a:buFont typeface="Georgia"/>
              <a:buChar char="•"/>
              <a:defRPr/>
            </a:pPr>
            <a:r>
              <a:rPr lang="en-US" sz="1800" dirty="0">
                <a:solidFill>
                  <a:srgbClr val="455F51"/>
                </a:solidFill>
                <a:latin typeface="Calibri" panose="020F0502020204030204"/>
              </a:rPr>
              <a:t>Organic: Peat, Muck, Thatch, Litter </a:t>
            </a:r>
          </a:p>
          <a:p>
            <a:pPr lvl="2" indent="-256032">
              <a:buClr>
                <a:srgbClr val="37A76F">
                  <a:lumMod val="75000"/>
                </a:srgbClr>
              </a:buClr>
              <a:buFont typeface="Georgia"/>
              <a:buChar char="•"/>
              <a:defRPr/>
            </a:pPr>
            <a:r>
              <a:rPr lang="en-US" sz="1800" dirty="0">
                <a:solidFill>
                  <a:srgbClr val="455F51"/>
                </a:solidFill>
                <a:latin typeface="Calibri" panose="020F0502020204030204"/>
              </a:rPr>
              <a:t>Mineral: Clay, </a:t>
            </a:r>
            <a:r>
              <a:rPr kumimoji="0" lang="en-US" sz="1800" b="0" i="0" u="none" strike="noStrike" kern="1200" cap="none" spc="0" normalizeH="0" baseline="0" noProof="0" dirty="0">
                <a:ln>
                  <a:noFill/>
                </a:ln>
                <a:solidFill>
                  <a:srgbClr val="455F51"/>
                </a:solidFill>
                <a:effectLst/>
                <a:uLnTx/>
                <a:uFillTx/>
                <a:latin typeface="Calibri" panose="020F0502020204030204"/>
                <a:ea typeface="+mn-ea"/>
                <a:cs typeface="+mn-cs"/>
              </a:rPr>
              <a:t>Silt, </a:t>
            </a:r>
            <a:r>
              <a:rPr lang="en-US" sz="1800" dirty="0">
                <a:solidFill>
                  <a:srgbClr val="455F51"/>
                </a:solidFill>
                <a:latin typeface="Calibri" panose="020F0502020204030204"/>
              </a:rPr>
              <a:t>Sand, </a:t>
            </a:r>
            <a:r>
              <a:rPr kumimoji="0" lang="en-US" sz="1800" b="0" i="0" u="none" strike="noStrike" kern="1200" cap="none" spc="0" normalizeH="0" baseline="0" noProof="0" dirty="0">
                <a:ln>
                  <a:noFill/>
                </a:ln>
                <a:solidFill>
                  <a:srgbClr val="455F51"/>
                </a:solidFill>
                <a:effectLst/>
                <a:uLnTx/>
                <a:uFillTx/>
                <a:latin typeface="Calibri" panose="020F0502020204030204"/>
                <a:ea typeface="+mn-ea"/>
                <a:cs typeface="+mn-cs"/>
              </a:rPr>
              <a:t>Gravel</a:t>
            </a:r>
            <a:endParaRPr lang="en-US" sz="1800" dirty="0">
              <a:solidFill>
                <a:srgbClr val="455F51"/>
              </a:solidFill>
              <a:latin typeface="Calibri" panose="020F0502020204030204"/>
            </a:endParaRPr>
          </a:p>
          <a:p>
            <a:pPr lvl="2" indent="-256032">
              <a:buClr>
                <a:srgbClr val="37A76F">
                  <a:lumMod val="75000"/>
                </a:srgbClr>
              </a:buClr>
              <a:buFont typeface="Georgia"/>
              <a:buChar char="•"/>
              <a:defRPr/>
            </a:pPr>
            <a:r>
              <a:rPr lang="en-US" sz="1800" dirty="0">
                <a:solidFill>
                  <a:srgbClr val="455F51"/>
                </a:solidFill>
                <a:latin typeface="Calibri" panose="020F0502020204030204"/>
              </a:rPr>
              <a:t>Rock: Cobble, Continuous Surface Rock</a:t>
            </a:r>
          </a:p>
          <a:p>
            <a:pPr lvl="2" indent="-256032">
              <a:buClr>
                <a:srgbClr val="37A76F">
                  <a:lumMod val="75000"/>
                </a:srgbClr>
              </a:buClr>
              <a:buFont typeface="Georgia"/>
              <a:buChar char="•"/>
              <a:defRPr/>
            </a:pPr>
            <a:r>
              <a:rPr lang="en-US" sz="1800" dirty="0">
                <a:solidFill>
                  <a:srgbClr val="455F51"/>
                </a:solidFill>
                <a:latin typeface="Calibri" panose="020F0502020204030204"/>
              </a:rPr>
              <a:t>Soil Profile</a:t>
            </a:r>
          </a:p>
          <a:p>
            <a:pPr lvl="3" indent="-256032">
              <a:buClr>
                <a:srgbClr val="37A76F">
                  <a:lumMod val="75000"/>
                </a:srgbClr>
              </a:buClr>
              <a:buFont typeface="Georgia"/>
              <a:buChar char="•"/>
              <a:defRPr/>
            </a:pPr>
            <a:r>
              <a:rPr lang="en-US" sz="1600" dirty="0">
                <a:solidFill>
                  <a:srgbClr val="455F51"/>
                </a:solidFill>
                <a:latin typeface="Calibri" panose="020F0502020204030204"/>
              </a:rPr>
              <a:t>Horizon: Organic, A, B, C-Parent Material</a:t>
            </a:r>
          </a:p>
          <a:p>
            <a:pPr lvl="4" indent="-256032">
              <a:buClr>
                <a:srgbClr val="37A76F">
                  <a:lumMod val="75000"/>
                </a:srgbClr>
              </a:buClr>
              <a:buFont typeface="Georgia"/>
              <a:buChar char="•"/>
              <a:defRPr/>
            </a:pPr>
            <a:r>
              <a:rPr lang="en-US" sz="1400" dirty="0">
                <a:solidFill>
                  <a:srgbClr val="455F51"/>
                </a:solidFill>
                <a:latin typeface="Calibri" panose="020F0502020204030204"/>
              </a:rPr>
              <a:t>Morphology: Texture, Structure, Matrix Hue/Value, Redox Signature, Permeability</a:t>
            </a:r>
          </a:p>
          <a:p>
            <a:pPr marL="402336" lvl="1" indent="0">
              <a:buClr>
                <a:srgbClr val="37A76F">
                  <a:lumMod val="75000"/>
                </a:srgbClr>
              </a:buClr>
              <a:buNone/>
              <a:defRPr/>
            </a:pPr>
            <a:endParaRPr kumimoji="0" lang="en-US" sz="2200" b="0" i="0" u="none" strike="noStrike" kern="1200" cap="none" spc="0" normalizeH="0" baseline="0" noProof="0" dirty="0">
              <a:ln>
                <a:noFill/>
              </a:ln>
              <a:solidFill>
                <a:srgbClr val="455F5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131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Data Potentially Associated with Vegetation Performance</a:t>
            </a:r>
          </a:p>
        </p:txBody>
      </p:sp>
      <p:sp>
        <p:nvSpPr>
          <p:cNvPr id="3" name="Content Placeholder 2"/>
          <p:cNvSpPr>
            <a:spLocks noGrp="1"/>
          </p:cNvSpPr>
          <p:nvPr>
            <p:ph idx="1"/>
          </p:nvPr>
        </p:nvSpPr>
        <p:spPr>
          <a:xfrm>
            <a:off x="609600" y="2050641"/>
            <a:ext cx="10577885" cy="4700016"/>
          </a:xfrm>
        </p:spPr>
        <p:txBody>
          <a:bodyPr>
            <a:normAutofit/>
          </a:bodyPr>
          <a:lstStyle/>
          <a:p>
            <a:pPr marL="109728" marR="0" lvl="0" indent="0" defTabSz="914400" rtl="0" eaLnBrk="1" fontAlgn="auto" latinLnBrk="0" hangingPunct="1">
              <a:lnSpc>
                <a:spcPct val="100000"/>
              </a:lnSpc>
              <a:spcBef>
                <a:spcPts val="300"/>
              </a:spcBef>
              <a:spcAft>
                <a:spcPts val="0"/>
              </a:spcAft>
              <a:buClr>
                <a:srgbClr val="37A76F">
                  <a:lumMod val="75000"/>
                </a:srgbClr>
              </a:buClr>
              <a:buSzTx/>
              <a:buFont typeface="Georgia"/>
              <a:buNone/>
              <a:tabLst/>
              <a:defRPr/>
            </a:pPr>
            <a:r>
              <a:rPr kumimoji="0" lang="en-US" sz="3200" b="0" i="0" u="none" strike="noStrike" kern="1200" cap="none" spc="0" normalizeH="0" baseline="0" noProof="0" dirty="0">
                <a:ln>
                  <a:noFill/>
                </a:ln>
                <a:solidFill>
                  <a:srgbClr val="455F51"/>
                </a:solidFill>
                <a:effectLst/>
                <a:uLnTx/>
                <a:uFillTx/>
                <a:latin typeface="Calibri" panose="020F0502020204030204"/>
                <a:ea typeface="+mn-ea"/>
                <a:cs typeface="+mn-cs"/>
              </a:rPr>
              <a:t>Hydrology</a:t>
            </a:r>
          </a:p>
          <a:p>
            <a:pPr marL="109728" marR="0" lvl="0" indent="0" algn="ctr" defTabSz="914400" rtl="0" eaLnBrk="1" fontAlgn="auto" latinLnBrk="0" hangingPunct="1">
              <a:lnSpc>
                <a:spcPct val="100000"/>
              </a:lnSpc>
              <a:spcBef>
                <a:spcPts val="300"/>
              </a:spcBef>
              <a:spcAft>
                <a:spcPts val="0"/>
              </a:spcAft>
              <a:buClr>
                <a:srgbClr val="37A76F">
                  <a:lumMod val="75000"/>
                </a:srgbClr>
              </a:buClr>
              <a:buSzTx/>
              <a:buFont typeface="Georgia"/>
              <a:buNone/>
              <a:tabLst/>
              <a:defRPr/>
            </a:pPr>
            <a:endParaRPr kumimoji="0" lang="en-US" sz="1000" b="0" i="0" u="none" strike="noStrike" kern="1200" cap="none" spc="0" normalizeH="0" baseline="0" noProof="0" dirty="0">
              <a:ln>
                <a:noFill/>
              </a:ln>
              <a:solidFill>
                <a:srgbClr val="455F51"/>
              </a:solidFill>
              <a:effectLst/>
              <a:uLnTx/>
              <a:uFillTx/>
              <a:latin typeface="Calibri" panose="020F0502020204030204"/>
              <a:ea typeface="+mn-ea"/>
              <a:cs typeface="+mn-cs"/>
            </a:endParaRPr>
          </a:p>
          <a:p>
            <a:pPr marL="365760" marR="0" lvl="0" indent="-256032" algn="l" defTabSz="914400" rtl="0" eaLnBrk="1" fontAlgn="auto" latinLnBrk="0" hangingPunct="1">
              <a:lnSpc>
                <a:spcPct val="100000"/>
              </a:lnSpc>
              <a:spcBef>
                <a:spcPts val="300"/>
              </a:spcBef>
              <a:spcAft>
                <a:spcPts val="0"/>
              </a:spcAft>
              <a:buClr>
                <a:srgbClr val="37A76F">
                  <a:lumMod val="75000"/>
                </a:srgbClr>
              </a:buClr>
              <a:buSzTx/>
              <a:buFont typeface="Georgia"/>
              <a:buChar char="•"/>
              <a:tabLst/>
              <a:defRPr/>
            </a:pPr>
            <a:r>
              <a:rPr kumimoji="0" lang="en-US" sz="2400" b="0" i="0" u="none" strike="noStrike" kern="1200" cap="none" spc="0" normalizeH="0" baseline="0" noProof="0" dirty="0">
                <a:ln>
                  <a:noFill/>
                </a:ln>
                <a:solidFill>
                  <a:srgbClr val="455F51"/>
                </a:solidFill>
                <a:effectLst/>
                <a:uLnTx/>
                <a:uFillTx/>
                <a:latin typeface="Calibri" panose="020F0502020204030204"/>
                <a:ea typeface="+mn-ea"/>
                <a:cs typeface="+mn-cs"/>
              </a:rPr>
              <a:t>Sample Points</a:t>
            </a:r>
          </a:p>
          <a:p>
            <a:pPr lvl="1" indent="-256032">
              <a:buClr>
                <a:srgbClr val="37A76F">
                  <a:lumMod val="75000"/>
                </a:srgbClr>
              </a:buClr>
              <a:buFont typeface="Georgia"/>
              <a:buChar char="•"/>
              <a:defRPr/>
            </a:pPr>
            <a:r>
              <a:rPr kumimoji="0" lang="en-US" sz="2200" b="0" i="0" u="none" strike="noStrike" kern="1200" cap="none" spc="0" normalizeH="0" baseline="0" noProof="0" dirty="0">
                <a:ln>
                  <a:noFill/>
                </a:ln>
                <a:solidFill>
                  <a:srgbClr val="455F51"/>
                </a:solidFill>
                <a:effectLst/>
                <a:uLnTx/>
                <a:uFillTx/>
                <a:latin typeface="Calibri" panose="020F0502020204030204"/>
                <a:ea typeface="+mn-ea"/>
                <a:cs typeface="+mn-cs"/>
              </a:rPr>
              <a:t>Ground Water:</a:t>
            </a:r>
          </a:p>
          <a:p>
            <a:pPr lvl="2" indent="-256032">
              <a:buClr>
                <a:srgbClr val="37A76F">
                  <a:lumMod val="75000"/>
                </a:srgbClr>
              </a:buClr>
              <a:buFont typeface="Georgia"/>
              <a:buChar char="•"/>
              <a:defRPr/>
            </a:pPr>
            <a:r>
              <a:rPr lang="en-US" sz="2000" dirty="0">
                <a:solidFill>
                  <a:srgbClr val="455F51"/>
                </a:solidFill>
                <a:latin typeface="Calibri" panose="020F0502020204030204"/>
              </a:rPr>
              <a:t>Distance from substrate surface (piezometers, ground water wells, excavated pits, etc.)</a:t>
            </a:r>
          </a:p>
          <a:p>
            <a:pPr lvl="2" indent="-256032">
              <a:buClr>
                <a:srgbClr val="37A76F">
                  <a:lumMod val="75000"/>
                </a:srgbClr>
              </a:buClr>
              <a:buFont typeface="Georgia"/>
              <a:buChar char="•"/>
              <a:defRPr/>
            </a:pPr>
            <a:r>
              <a:rPr kumimoji="0" lang="en-US" sz="2000" b="0" i="0" u="none" strike="noStrike" kern="1200" cap="none" spc="0" normalizeH="0" baseline="0" noProof="0" dirty="0">
                <a:ln>
                  <a:noFill/>
                </a:ln>
                <a:solidFill>
                  <a:srgbClr val="455F51"/>
                </a:solidFill>
                <a:effectLst/>
                <a:uLnTx/>
                <a:uFillTx/>
                <a:latin typeface="Calibri" panose="020F0502020204030204"/>
                <a:ea typeface="+mn-ea"/>
                <a:cs typeface="+mn-cs"/>
              </a:rPr>
              <a:t>Date</a:t>
            </a:r>
          </a:p>
          <a:p>
            <a:pPr lvl="2" indent="-256032">
              <a:buClr>
                <a:srgbClr val="37A76F">
                  <a:lumMod val="75000"/>
                </a:srgbClr>
              </a:buClr>
              <a:buFont typeface="Georgia"/>
              <a:buChar char="•"/>
              <a:defRPr/>
            </a:pPr>
            <a:r>
              <a:rPr lang="en-US" sz="2000" dirty="0">
                <a:solidFill>
                  <a:srgbClr val="455F51"/>
                </a:solidFill>
                <a:latin typeface="Calibri" panose="020F0502020204030204"/>
              </a:rPr>
              <a:t>Coordinates: Latitude, Longitude</a:t>
            </a:r>
            <a:endParaRPr kumimoji="0" lang="en-US" sz="2000" b="0" i="0" u="none" strike="noStrike" kern="1200" cap="none" spc="0" normalizeH="0" baseline="0" noProof="0" dirty="0">
              <a:ln>
                <a:noFill/>
              </a:ln>
              <a:solidFill>
                <a:srgbClr val="455F51"/>
              </a:solidFill>
              <a:effectLst/>
              <a:uLnTx/>
              <a:uFillTx/>
              <a:latin typeface="Calibri" panose="020F0502020204030204"/>
              <a:ea typeface="+mn-ea"/>
              <a:cs typeface="+mn-cs"/>
            </a:endParaRPr>
          </a:p>
          <a:p>
            <a:pPr lvl="1" indent="-256032">
              <a:buClr>
                <a:srgbClr val="37A76F">
                  <a:lumMod val="75000"/>
                </a:srgbClr>
              </a:buClr>
              <a:buFont typeface="Georgia"/>
              <a:buChar char="•"/>
              <a:defRPr/>
            </a:pPr>
            <a:r>
              <a:rPr kumimoji="0" lang="en-US" sz="2200" b="0" i="0" u="none" strike="noStrike" kern="1200" cap="none" spc="0" normalizeH="0" baseline="0" noProof="0" dirty="0">
                <a:ln>
                  <a:noFill/>
                </a:ln>
                <a:solidFill>
                  <a:srgbClr val="455F51"/>
                </a:solidFill>
                <a:effectLst/>
                <a:uLnTx/>
                <a:uFillTx/>
                <a:latin typeface="Calibri" panose="020F0502020204030204"/>
                <a:ea typeface="+mn-ea"/>
                <a:cs typeface="+mn-cs"/>
              </a:rPr>
              <a:t>Surface Water:</a:t>
            </a:r>
          </a:p>
          <a:p>
            <a:pPr lvl="2" indent="-256032">
              <a:buClr>
                <a:srgbClr val="37A76F">
                  <a:lumMod val="75000"/>
                </a:srgbClr>
              </a:buClr>
              <a:buFont typeface="Georgia"/>
              <a:buChar char="•"/>
              <a:defRPr/>
            </a:pPr>
            <a:r>
              <a:rPr lang="en-US" sz="2000" dirty="0">
                <a:solidFill>
                  <a:srgbClr val="455F51"/>
                </a:solidFill>
                <a:latin typeface="Calibri" panose="020F0502020204030204"/>
              </a:rPr>
              <a:t>Depth to substrate surface (staff gauges, direct measurement, aerial drone imagery, etc.)</a:t>
            </a:r>
          </a:p>
          <a:p>
            <a:pPr lvl="2" indent="-256032">
              <a:buClr>
                <a:srgbClr val="37A76F">
                  <a:lumMod val="75000"/>
                </a:srgbClr>
              </a:buClr>
              <a:buFont typeface="Georgia"/>
              <a:buChar char="•"/>
              <a:defRPr/>
            </a:pPr>
            <a:r>
              <a:rPr lang="en-US" sz="2000" dirty="0">
                <a:solidFill>
                  <a:srgbClr val="455F51"/>
                </a:solidFill>
                <a:latin typeface="Calibri" panose="020F0502020204030204"/>
              </a:rPr>
              <a:t>Date</a:t>
            </a:r>
          </a:p>
          <a:p>
            <a:pPr lvl="2" indent="-256032">
              <a:buClr>
                <a:srgbClr val="37A76F">
                  <a:lumMod val="75000"/>
                </a:srgbClr>
              </a:buClr>
              <a:buFont typeface="Georgia"/>
              <a:buChar char="•"/>
              <a:defRPr/>
            </a:pPr>
            <a:r>
              <a:rPr lang="en-US" sz="2000" dirty="0">
                <a:solidFill>
                  <a:srgbClr val="455F51"/>
                </a:solidFill>
                <a:latin typeface="Calibri" panose="020F0502020204030204"/>
              </a:rPr>
              <a:t>Coordinates: Latitude, Longitude</a:t>
            </a:r>
          </a:p>
          <a:p>
            <a:pPr lvl="1" indent="-256032">
              <a:buClr>
                <a:srgbClr val="37A76F">
                  <a:lumMod val="75000"/>
                </a:srgbClr>
              </a:buClr>
              <a:buFont typeface="Georgia"/>
              <a:buChar char="•"/>
              <a:defRPr/>
            </a:pPr>
            <a:endParaRPr kumimoji="0" lang="en-US" sz="2200" b="0" i="0" u="none" strike="noStrike" kern="1200" cap="none" spc="0" normalizeH="0" baseline="0" noProof="0" dirty="0">
              <a:ln>
                <a:noFill/>
              </a:ln>
              <a:solidFill>
                <a:srgbClr val="455F5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1839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9775"/>
            <a:ext cx="10972800" cy="1066800"/>
          </a:xfrm>
        </p:spPr>
        <p:txBody>
          <a:bodyPr>
            <a:normAutofit/>
          </a:bodyPr>
          <a:lstStyle/>
          <a:p>
            <a:r>
              <a:rPr lang="en-US" sz="3600" dirty="0"/>
              <a:t>Data Potentially Associated with Vegetation Performance</a:t>
            </a:r>
          </a:p>
        </p:txBody>
      </p:sp>
      <p:sp>
        <p:nvSpPr>
          <p:cNvPr id="3" name="Content Placeholder 2"/>
          <p:cNvSpPr>
            <a:spLocks noGrp="1"/>
          </p:cNvSpPr>
          <p:nvPr>
            <p:ph idx="1"/>
          </p:nvPr>
        </p:nvSpPr>
        <p:spPr>
          <a:xfrm>
            <a:off x="609599" y="1549708"/>
            <a:ext cx="11500237" cy="5240706"/>
          </a:xfrm>
        </p:spPr>
        <p:txBody>
          <a:bodyPr>
            <a:normAutofit/>
          </a:bodyPr>
          <a:lstStyle/>
          <a:p>
            <a:pPr marL="109728" marR="0" lvl="0" indent="0" defTabSz="914400" rtl="0" eaLnBrk="1" fontAlgn="auto" latinLnBrk="0" hangingPunct="1">
              <a:lnSpc>
                <a:spcPct val="100000"/>
              </a:lnSpc>
              <a:spcBef>
                <a:spcPts val="300"/>
              </a:spcBef>
              <a:spcAft>
                <a:spcPts val="0"/>
              </a:spcAft>
              <a:buClr>
                <a:srgbClr val="37A76F">
                  <a:lumMod val="75000"/>
                </a:srgbClr>
              </a:buClr>
              <a:buSzTx/>
              <a:buFont typeface="Georgia"/>
              <a:buNone/>
              <a:tabLst/>
              <a:defRPr/>
            </a:pPr>
            <a:r>
              <a:rPr kumimoji="0" lang="en-US" sz="3200" b="0" i="0" u="none" strike="noStrike" kern="1200" cap="none" spc="0" normalizeH="0" baseline="0" noProof="0" dirty="0">
                <a:ln>
                  <a:noFill/>
                </a:ln>
                <a:solidFill>
                  <a:srgbClr val="455F51"/>
                </a:solidFill>
                <a:effectLst/>
                <a:uLnTx/>
                <a:uFillTx/>
                <a:latin typeface="Calibri" panose="020F0502020204030204"/>
                <a:ea typeface="+mn-ea"/>
                <a:cs typeface="+mn-cs"/>
              </a:rPr>
              <a:t>Bird Counts</a:t>
            </a:r>
            <a:r>
              <a:rPr kumimoji="0" lang="en-US" sz="2400" b="0" i="0" u="none" strike="noStrike" kern="1200" cap="none" spc="0" normalizeH="0" baseline="0" noProof="0" dirty="0">
                <a:ln>
                  <a:noFill/>
                </a:ln>
                <a:solidFill>
                  <a:srgbClr val="455F51"/>
                </a:solidFill>
                <a:effectLst/>
                <a:uLnTx/>
                <a:uFillTx/>
                <a:latin typeface="Calibri" panose="020F0502020204030204"/>
                <a:ea typeface="+mn-ea"/>
                <a:cs typeface="+mn-cs"/>
              </a:rPr>
              <a:t> </a:t>
            </a:r>
          </a:p>
          <a:p>
            <a:pPr lvl="1" indent="-256032">
              <a:buClr>
                <a:srgbClr val="37A76F">
                  <a:lumMod val="75000"/>
                </a:srgbClr>
              </a:buClr>
              <a:buFont typeface="Georgia"/>
              <a:buChar char="•"/>
              <a:defRPr/>
            </a:pPr>
            <a:r>
              <a:rPr lang="en-US" sz="2800" dirty="0">
                <a:solidFill>
                  <a:srgbClr val="455F51"/>
                </a:solidFill>
                <a:latin typeface="Calibri" panose="020F0502020204030204"/>
              </a:rPr>
              <a:t>Site</a:t>
            </a:r>
            <a:endParaRPr kumimoji="0" lang="en-US" sz="2800" b="0" i="0" u="none" strike="noStrike" kern="1200" cap="none" spc="0" normalizeH="0" baseline="0" noProof="0" dirty="0">
              <a:ln>
                <a:noFill/>
              </a:ln>
              <a:solidFill>
                <a:srgbClr val="455F51"/>
              </a:solidFill>
              <a:effectLst/>
              <a:uLnTx/>
              <a:uFillTx/>
              <a:latin typeface="Calibri" panose="020F0502020204030204"/>
              <a:ea typeface="+mn-ea"/>
              <a:cs typeface="+mn-cs"/>
            </a:endParaRPr>
          </a:p>
          <a:p>
            <a:pPr lvl="2" indent="-256032">
              <a:buClr>
                <a:srgbClr val="37A76F">
                  <a:lumMod val="75000"/>
                </a:srgbClr>
              </a:buClr>
              <a:buFont typeface="Georgia"/>
              <a:buChar char="•"/>
              <a:defRPr/>
            </a:pPr>
            <a:r>
              <a:rPr kumimoji="0" lang="en-US" b="0" i="0" u="none" strike="noStrike" kern="1200" cap="none" spc="0" normalizeH="0" baseline="0" noProof="0" dirty="0">
                <a:ln>
                  <a:noFill/>
                </a:ln>
                <a:solidFill>
                  <a:srgbClr val="455F51"/>
                </a:solidFill>
                <a:effectLst/>
                <a:uLnTx/>
                <a:uFillTx/>
                <a:latin typeface="Calibri" panose="020F0502020204030204"/>
                <a:ea typeface="+mn-ea"/>
                <a:cs typeface="+mn-cs"/>
              </a:rPr>
              <a:t>Habitat Type: Forest, Scrub-Shrub, Herbaceous/Emergent, Open Water</a:t>
            </a:r>
          </a:p>
          <a:p>
            <a:pPr lvl="3" indent="-256032">
              <a:buClr>
                <a:srgbClr val="37A76F">
                  <a:lumMod val="75000"/>
                </a:srgbClr>
              </a:buClr>
              <a:buFont typeface="Georgia"/>
              <a:buChar char="•"/>
              <a:defRPr/>
            </a:pPr>
            <a:r>
              <a:rPr lang="en-US" sz="2000" dirty="0">
                <a:solidFill>
                  <a:srgbClr val="455F51"/>
                </a:solidFill>
                <a:latin typeface="Calibri" panose="020F0502020204030204"/>
              </a:rPr>
              <a:t>Species: Genus, Species</a:t>
            </a:r>
          </a:p>
          <a:p>
            <a:pPr lvl="3" indent="-256032">
              <a:buClr>
                <a:srgbClr val="37A76F">
                  <a:lumMod val="75000"/>
                </a:srgbClr>
              </a:buClr>
              <a:buFont typeface="Georgia"/>
              <a:buChar char="•"/>
              <a:defRPr/>
            </a:pPr>
            <a:r>
              <a:rPr kumimoji="0" lang="en-US" sz="2000" b="0" i="0" u="none" strike="noStrike" kern="1200" cap="none" spc="0" normalizeH="0" baseline="0" noProof="0" dirty="0">
                <a:ln>
                  <a:noFill/>
                </a:ln>
                <a:solidFill>
                  <a:srgbClr val="455F51"/>
                </a:solidFill>
                <a:effectLst/>
                <a:uLnTx/>
                <a:uFillTx/>
                <a:latin typeface="Calibri" panose="020F0502020204030204"/>
                <a:ea typeface="+mn-ea"/>
                <a:cs typeface="+mn-cs"/>
              </a:rPr>
              <a:t>Behavior: Breeding, Feeding, Roosting, Territorial, Flyover</a:t>
            </a:r>
          </a:p>
          <a:p>
            <a:pPr lvl="3" indent="-256032">
              <a:buClr>
                <a:srgbClr val="37A76F">
                  <a:lumMod val="75000"/>
                </a:srgbClr>
              </a:buClr>
              <a:buFont typeface="Georgia"/>
              <a:buChar char="•"/>
              <a:defRPr/>
            </a:pPr>
            <a:r>
              <a:rPr kumimoji="0" lang="en-US" sz="2000" b="0" i="0" u="none" strike="noStrike" kern="1200" cap="none" spc="0" normalizeH="0" baseline="0" noProof="0" dirty="0">
                <a:ln>
                  <a:noFill/>
                </a:ln>
                <a:solidFill>
                  <a:srgbClr val="455F51"/>
                </a:solidFill>
                <a:effectLst/>
                <a:uLnTx/>
                <a:uFillTx/>
                <a:latin typeface="Calibri" panose="020F0502020204030204"/>
                <a:ea typeface="+mn-ea"/>
                <a:cs typeface="+mn-cs"/>
              </a:rPr>
              <a:t>Date: Year, Month, Day, Time</a:t>
            </a:r>
          </a:p>
          <a:p>
            <a:pPr lvl="3" indent="-256032">
              <a:buClr>
                <a:srgbClr val="37A76F">
                  <a:lumMod val="75000"/>
                </a:srgbClr>
              </a:buClr>
              <a:buFont typeface="Georgia"/>
              <a:buChar char="•"/>
              <a:defRPr/>
            </a:pPr>
            <a:r>
              <a:rPr lang="en-US" sz="2000" dirty="0">
                <a:solidFill>
                  <a:srgbClr val="455F51"/>
                </a:solidFill>
                <a:latin typeface="Calibri" panose="020F0502020204030204"/>
              </a:rPr>
              <a:t>Sample Station</a:t>
            </a:r>
          </a:p>
          <a:p>
            <a:pPr lvl="3" indent="-256032">
              <a:buClr>
                <a:srgbClr val="37A76F">
                  <a:lumMod val="75000"/>
                </a:srgbClr>
              </a:buClr>
              <a:buFont typeface="Georgia"/>
              <a:buChar char="•"/>
              <a:defRPr/>
            </a:pPr>
            <a:r>
              <a:rPr kumimoji="0" lang="en-US" sz="2000" b="0" i="0" u="none" strike="noStrike" kern="1200" cap="none" spc="0" normalizeH="0" baseline="0" noProof="0" dirty="0">
                <a:ln>
                  <a:noFill/>
                </a:ln>
                <a:solidFill>
                  <a:srgbClr val="455F51"/>
                </a:solidFill>
                <a:effectLst/>
                <a:uLnTx/>
                <a:uFillTx/>
                <a:latin typeface="Calibri" panose="020F0502020204030204"/>
                <a:ea typeface="+mn-ea"/>
                <a:cs typeface="+mn-cs"/>
              </a:rPr>
              <a:t>Weather: Precipitation, Cloud Cover</a:t>
            </a:r>
          </a:p>
          <a:p>
            <a:pPr lvl="3" indent="-256032">
              <a:buClr>
                <a:srgbClr val="37A76F">
                  <a:lumMod val="75000"/>
                </a:srgbClr>
              </a:buClr>
              <a:buFont typeface="Georgia"/>
              <a:buChar char="•"/>
              <a:defRPr/>
            </a:pPr>
            <a:r>
              <a:rPr lang="en-US" sz="2000" dirty="0">
                <a:solidFill>
                  <a:srgbClr val="455F51"/>
                </a:solidFill>
                <a:latin typeface="Calibri" panose="020F0502020204030204"/>
              </a:rPr>
              <a:t>Count</a:t>
            </a:r>
          </a:p>
          <a:p>
            <a:pPr lvl="3" indent="-256032">
              <a:buClr>
                <a:srgbClr val="37A76F">
                  <a:lumMod val="75000"/>
                </a:srgbClr>
              </a:buClr>
              <a:buFont typeface="Georgia"/>
              <a:buChar char="•"/>
              <a:defRPr/>
            </a:pPr>
            <a:r>
              <a:rPr kumimoji="0" lang="en-US" sz="2000" b="0" i="0" u="none" strike="noStrike" kern="1200" cap="none" spc="0" normalizeH="0" baseline="0" noProof="0" dirty="0">
                <a:ln>
                  <a:noFill/>
                </a:ln>
                <a:solidFill>
                  <a:srgbClr val="455F51"/>
                </a:solidFill>
                <a:effectLst/>
                <a:uLnTx/>
                <a:uFillTx/>
                <a:latin typeface="Calibri" panose="020F0502020204030204"/>
                <a:ea typeface="+mn-ea"/>
                <a:cs typeface="+mn-cs"/>
              </a:rPr>
              <a:t>Coordinates: Latitude, Longitude</a:t>
            </a:r>
          </a:p>
          <a:p>
            <a:pPr marL="667512" lvl="2" indent="0">
              <a:buClr>
                <a:srgbClr val="37A76F">
                  <a:lumMod val="75000"/>
                </a:srgbClr>
              </a:buClr>
              <a:buNone/>
              <a:defRPr/>
            </a:pPr>
            <a:endParaRPr kumimoji="0" lang="en-US" sz="1600" b="0" i="0" u="none" strike="noStrike" kern="1200" cap="none" spc="0" normalizeH="0" baseline="0" noProof="0" dirty="0">
              <a:ln>
                <a:noFill/>
              </a:ln>
              <a:solidFill>
                <a:srgbClr val="455F51"/>
              </a:solidFill>
              <a:effectLst/>
              <a:uLnTx/>
              <a:uFillTx/>
              <a:latin typeface="Calibri" panose="020F0502020204030204"/>
              <a:ea typeface="+mn-ea"/>
              <a:cs typeface="+mn-cs"/>
            </a:endParaRPr>
          </a:p>
          <a:p>
            <a:pPr lvl="2" indent="-256032">
              <a:buClr>
                <a:srgbClr val="37A76F">
                  <a:lumMod val="75000"/>
                </a:srgbClr>
              </a:buClr>
              <a:buFont typeface="Georgia"/>
              <a:buChar char="•"/>
              <a:defRPr/>
            </a:pPr>
            <a:endParaRPr kumimoji="0" lang="en-US" sz="1800" b="0" i="0" u="none" strike="noStrike" kern="1200" cap="none" spc="0" normalizeH="0" baseline="0" noProof="0" dirty="0">
              <a:ln>
                <a:noFill/>
              </a:ln>
              <a:solidFill>
                <a:srgbClr val="455F5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54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248EC-7E93-4826-B2FD-815B485AA3C3}"/>
              </a:ext>
            </a:extLst>
          </p:cNvPr>
          <p:cNvSpPr>
            <a:spLocks noGrp="1"/>
          </p:cNvSpPr>
          <p:nvPr>
            <p:ph type="title"/>
          </p:nvPr>
        </p:nvSpPr>
        <p:spPr>
          <a:xfrm>
            <a:off x="609600" y="354643"/>
            <a:ext cx="10972800" cy="1066800"/>
          </a:xfrm>
        </p:spPr>
        <p:txBody>
          <a:bodyPr>
            <a:normAutofit/>
          </a:bodyPr>
          <a:lstStyle/>
          <a:p>
            <a:r>
              <a:rPr lang="en-US" sz="3600" dirty="0"/>
              <a:t>Summary of Potential Issues</a:t>
            </a:r>
          </a:p>
        </p:txBody>
      </p:sp>
      <p:sp>
        <p:nvSpPr>
          <p:cNvPr id="3" name="Content Placeholder 2">
            <a:extLst>
              <a:ext uri="{FF2B5EF4-FFF2-40B4-BE49-F238E27FC236}">
                <a16:creationId xmlns:a16="http://schemas.microsoft.com/office/drawing/2014/main" id="{0E7142CE-1A99-4EDA-9EA4-726856BDF985}"/>
              </a:ext>
            </a:extLst>
          </p:cNvPr>
          <p:cNvSpPr>
            <a:spLocks noGrp="1"/>
          </p:cNvSpPr>
          <p:nvPr>
            <p:ph idx="1"/>
          </p:nvPr>
        </p:nvSpPr>
        <p:spPr>
          <a:xfrm>
            <a:off x="0" y="1236134"/>
            <a:ext cx="12039600" cy="5621866"/>
          </a:xfrm>
        </p:spPr>
        <p:txBody>
          <a:bodyPr>
            <a:normAutofit fontScale="92500" lnSpcReduction="10000"/>
          </a:bodyPr>
          <a:lstStyle/>
          <a:p>
            <a:r>
              <a:rPr lang="en-US" sz="2200" dirty="0"/>
              <a:t>Trustee Council - RIBITS / EPA Cyber Repository Foundational Documents Accessibility Question</a:t>
            </a:r>
          </a:p>
          <a:p>
            <a:r>
              <a:rPr lang="en-US" sz="2200" dirty="0"/>
              <a:t>Trustee Council – EPA Export of Ecosystem Services and Environmental Justice Question</a:t>
            </a:r>
          </a:p>
          <a:p>
            <a:r>
              <a:rPr lang="en-US" sz="2200" dirty="0"/>
              <a:t>Trustee Council - RIBITS / EPA Accessibility to Existing Digital Data Question</a:t>
            </a:r>
          </a:p>
          <a:p>
            <a:r>
              <a:rPr lang="en-US" sz="2200" dirty="0"/>
              <a:t>Trustee Council - RIBITS / EPA HEA Discount Rate Logic Question</a:t>
            </a:r>
          </a:p>
          <a:p>
            <a:r>
              <a:rPr lang="en-US" sz="2200" dirty="0"/>
              <a:t>Trustee Council - RIBITS / EPA Precautionary Minimum 1:1 Acreage Compensatory Mitigation Constraints</a:t>
            </a:r>
          </a:p>
          <a:p>
            <a:r>
              <a:rPr lang="en-US" sz="2200" dirty="0"/>
              <a:t>Trustee Council - RIBITS / EPA Debit Site Acreage and Spatial Coordinate Disclosures</a:t>
            </a:r>
          </a:p>
          <a:p>
            <a:r>
              <a:rPr lang="en-US" sz="2200" dirty="0"/>
              <a:t>Trustee Council - RIBITS / EPA Ledger Credit Location Question</a:t>
            </a:r>
          </a:p>
          <a:p>
            <a:r>
              <a:rPr lang="en-US" sz="2200" dirty="0"/>
              <a:t>Trustee Council - EPA Portland Harbor Credit Values vs Affordability of Remedial Actions Question</a:t>
            </a:r>
          </a:p>
          <a:p>
            <a:r>
              <a:rPr lang="en-US" sz="2200" dirty="0"/>
              <a:t>Trustee Council - EPA Reference Sites to Determine Performance Standard Thresholds Question</a:t>
            </a:r>
          </a:p>
          <a:p>
            <a:r>
              <a:rPr lang="en-US" sz="2200" dirty="0"/>
              <a:t>Trustee Council - RIBITS / EPA Transparency on Performance Standard Evaluations Question</a:t>
            </a:r>
          </a:p>
          <a:p>
            <a:r>
              <a:rPr lang="en-US" sz="2200" dirty="0"/>
              <a:t>Trustee Council - RIBITS / EPA Database Design Questions (e.g., unique identifier field, primary to foreign key one-to-many relationships, normalization to 3</a:t>
            </a:r>
            <a:r>
              <a:rPr lang="en-US" sz="2200" baseline="30000" dirty="0"/>
              <a:t>rd</a:t>
            </a:r>
            <a:r>
              <a:rPr lang="en-US" sz="2200" dirty="0"/>
              <a:t> normal form, etc.)</a:t>
            </a:r>
          </a:p>
          <a:p>
            <a:r>
              <a:rPr lang="en-US" sz="2200" dirty="0"/>
              <a:t>Trustee Council - RIBITS / EPA Conventional Wisdom on Independent Reliable and Accountable Data Stewards Question</a:t>
            </a:r>
          </a:p>
          <a:p>
            <a:r>
              <a:rPr lang="en-US" sz="2200" dirty="0"/>
              <a:t>Trustee Council - RIBITS / EPA Relational Database and Enterprise Geodatabase Accessibility and Data Download Question </a:t>
            </a:r>
          </a:p>
          <a:p>
            <a:r>
              <a:rPr lang="en-US" sz="2200" dirty="0"/>
              <a:t>Trustee Council - RIBITS / EPA Standardization of Data Collection and Reporting Protocols Question</a:t>
            </a:r>
          </a:p>
          <a:p>
            <a:pPr marL="109728" indent="0">
              <a:buNone/>
            </a:pPr>
            <a:endParaRPr lang="en-US" sz="2000" dirty="0"/>
          </a:p>
          <a:p>
            <a:pPr marL="109728" indent="0">
              <a:buNone/>
            </a:pPr>
            <a:endParaRPr lang="en-US" dirty="0"/>
          </a:p>
        </p:txBody>
      </p:sp>
    </p:spTree>
    <p:extLst>
      <p:ext uri="{BB962C8B-B14F-4D97-AF65-F5344CB8AC3E}">
        <p14:creationId xmlns:p14="http://schemas.microsoft.com/office/powerpoint/2010/main" val="315706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kumimoji="0" lang="en-US" sz="4000" b="0" i="0" u="none" strike="noStrike" kern="1200" cap="none" spc="0" normalizeH="0" baseline="0" noProof="0" dirty="0">
                <a:ln>
                  <a:noFill/>
                </a:ln>
                <a:solidFill>
                  <a:srgbClr val="455F51"/>
                </a:solidFill>
                <a:effectLst/>
                <a:uLnTx/>
                <a:uFillTx/>
                <a:latin typeface="Calibri" panose="020F0502020204030204"/>
                <a:ea typeface="+mj-ea"/>
                <a:cs typeface="+mj-cs"/>
              </a:rPr>
              <a:t>Questions for the Portland Harbor Trustee Council</a:t>
            </a:r>
            <a:endParaRPr lang="en-US" dirty="0"/>
          </a:p>
        </p:txBody>
      </p:sp>
      <p:graphicFrame>
        <p:nvGraphicFramePr>
          <p:cNvPr id="5" name="Content Placeholder 2">
            <a:extLst>
              <a:ext uri="{FF2B5EF4-FFF2-40B4-BE49-F238E27FC236}">
                <a16:creationId xmlns:a16="http://schemas.microsoft.com/office/drawing/2014/main" id="{F0E15668-0BE4-4D21-95C6-C21C83A97D1D}"/>
              </a:ext>
            </a:extLst>
          </p:cNvPr>
          <p:cNvGraphicFramePr>
            <a:graphicFrameLocks noGrp="1"/>
          </p:cNvGraphicFramePr>
          <p:nvPr>
            <p:ph idx="1"/>
            <p:extLst>
              <p:ext uri="{D42A27DB-BD31-4B8C-83A1-F6EECF244321}">
                <p14:modId xmlns:p14="http://schemas.microsoft.com/office/powerpoint/2010/main" val="4057876200"/>
              </p:ext>
            </p:extLst>
          </p:nvPr>
        </p:nvGraphicFramePr>
        <p:xfrm>
          <a:off x="609600" y="2249488"/>
          <a:ext cx="109728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5348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a:t>Questions for the Portland Harbor Trustee Council</a:t>
            </a:r>
          </a:p>
        </p:txBody>
      </p:sp>
      <p:graphicFrame>
        <p:nvGraphicFramePr>
          <p:cNvPr id="5" name="Content Placeholder 2">
            <a:extLst>
              <a:ext uri="{FF2B5EF4-FFF2-40B4-BE49-F238E27FC236}">
                <a16:creationId xmlns:a16="http://schemas.microsoft.com/office/drawing/2014/main" id="{F0E15668-0BE4-4D21-95C6-C21C83A97D1D}"/>
              </a:ext>
            </a:extLst>
          </p:cNvPr>
          <p:cNvGraphicFramePr>
            <a:graphicFrameLocks noGrp="1"/>
          </p:cNvGraphicFramePr>
          <p:nvPr>
            <p:ph idx="1"/>
            <p:extLst>
              <p:ext uri="{D42A27DB-BD31-4B8C-83A1-F6EECF244321}">
                <p14:modId xmlns:p14="http://schemas.microsoft.com/office/powerpoint/2010/main" val="2613080219"/>
              </p:ext>
            </p:extLst>
          </p:nvPr>
        </p:nvGraphicFramePr>
        <p:xfrm>
          <a:off x="609600" y="2249488"/>
          <a:ext cx="109728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773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42F5D8B-13FF-433C-9363-29AF2E52865F}"/>
              </a:ext>
            </a:extLst>
          </p:cNvPr>
          <p:cNvSpPr>
            <a:spLocks noGrp="1"/>
          </p:cNvSpPr>
          <p:nvPr>
            <p:ph type="title"/>
          </p:nvPr>
        </p:nvSpPr>
        <p:spPr>
          <a:xfrm>
            <a:off x="609600" y="1143000"/>
            <a:ext cx="10972800" cy="1066800"/>
          </a:xfrm>
        </p:spPr>
        <p:txBody>
          <a:bodyPr/>
          <a:lstStyle/>
          <a:p>
            <a:r>
              <a:rPr lang="en-US" dirty="0"/>
              <a:t>Conclusions</a:t>
            </a:r>
          </a:p>
        </p:txBody>
      </p:sp>
      <p:sp>
        <p:nvSpPr>
          <p:cNvPr id="13" name="Content Placeholder 2">
            <a:extLst>
              <a:ext uri="{FF2B5EF4-FFF2-40B4-BE49-F238E27FC236}">
                <a16:creationId xmlns:a16="http://schemas.microsoft.com/office/drawing/2014/main" id="{F6F6A7AE-E7D8-4A58-876C-8F3822783752}"/>
              </a:ext>
            </a:extLst>
          </p:cNvPr>
          <p:cNvSpPr>
            <a:spLocks noGrp="1"/>
          </p:cNvSpPr>
          <p:nvPr>
            <p:ph idx="1"/>
          </p:nvPr>
        </p:nvSpPr>
        <p:spPr>
          <a:xfrm>
            <a:off x="609600" y="2249424"/>
            <a:ext cx="10972800" cy="4325112"/>
          </a:xfrm>
        </p:spPr>
        <p:txBody>
          <a:bodyPr>
            <a:normAutofit/>
          </a:bodyPr>
          <a:lstStyle/>
          <a:p>
            <a:pPr marL="109728" indent="0">
              <a:buNone/>
            </a:pPr>
            <a:r>
              <a:rPr lang="en-US" dirty="0"/>
              <a:t>If established and managed with proper oversight and enforced transparency, mitigation banks can be very valuable tools for natural resource recovery.</a:t>
            </a:r>
          </a:p>
          <a:p>
            <a:pPr marL="109728" indent="0">
              <a:buNone/>
            </a:pPr>
            <a:endParaRPr lang="en-US" dirty="0"/>
          </a:p>
          <a:p>
            <a:pPr marL="109728" indent="0">
              <a:buNone/>
            </a:pPr>
            <a:r>
              <a:rPr lang="en-US" dirty="0"/>
              <a:t>If established and managed without proper oversight and with a lack of transparency, mitigation banks can be misused and become a major impediment to natural resource recovery.</a:t>
            </a:r>
          </a:p>
        </p:txBody>
      </p:sp>
    </p:spTree>
    <p:extLst>
      <p:ext uri="{BB962C8B-B14F-4D97-AF65-F5344CB8AC3E}">
        <p14:creationId xmlns:p14="http://schemas.microsoft.com/office/powerpoint/2010/main" val="331767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02336" lvl="1" indent="0" algn="ctr">
              <a:buClr>
                <a:srgbClr val="37A76F">
                  <a:lumMod val="75000"/>
                </a:srgbClr>
              </a:buClr>
              <a:buNone/>
              <a:defRPr/>
            </a:pPr>
            <a:r>
              <a:rPr kumimoji="0" lang="en-US" sz="8000" b="0" i="0" u="none" strike="noStrike" kern="1200" cap="none" spc="0" normalizeH="0" baseline="0" noProof="0" dirty="0">
                <a:ln>
                  <a:noFill/>
                </a:ln>
                <a:solidFill>
                  <a:srgbClr val="455F51"/>
                </a:solidFill>
                <a:effectLst/>
                <a:uLnTx/>
                <a:uFillTx/>
                <a:latin typeface="Comic Sans MS" panose="030F0702030302020204" pitchFamily="66" charset="0"/>
                <a:ea typeface="+mj-ea"/>
                <a:cs typeface="+mj-cs"/>
              </a:rPr>
              <a:t>Questions?</a:t>
            </a:r>
            <a:endParaRPr kumimoji="0" lang="en-US" sz="8000" b="0" i="0" u="none" strike="noStrike" kern="1200" cap="none" spc="0" normalizeH="0" baseline="0" noProof="0" dirty="0">
              <a:ln>
                <a:noFill/>
              </a:ln>
              <a:solidFill>
                <a:srgbClr val="455F51"/>
              </a:solidFill>
              <a:effectLst/>
              <a:uLnTx/>
              <a:uFillTx/>
              <a:latin typeface="Comic Sans MS" panose="030F0702030302020204" pitchFamily="66" charset="0"/>
            </a:endParaRPr>
          </a:p>
        </p:txBody>
      </p:sp>
    </p:spTree>
    <p:extLst>
      <p:ext uri="{BB962C8B-B14F-4D97-AF65-F5344CB8AC3E}">
        <p14:creationId xmlns:p14="http://schemas.microsoft.com/office/powerpoint/2010/main" val="239880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able&#10;&#10;Description automatically generated">
            <a:extLst>
              <a:ext uri="{FF2B5EF4-FFF2-40B4-BE49-F238E27FC236}">
                <a16:creationId xmlns:a16="http://schemas.microsoft.com/office/drawing/2014/main" id="{1EED3D73-BCDE-4AC0-BE76-7A7DA2584E78}"/>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03200" y="1066293"/>
            <a:ext cx="6802438" cy="5225476"/>
          </a:xfrm>
          <a:noFill/>
        </p:spPr>
      </p:pic>
      <p:sp>
        <p:nvSpPr>
          <p:cNvPr id="12" name="Text Placeholder 3">
            <a:extLst>
              <a:ext uri="{FF2B5EF4-FFF2-40B4-BE49-F238E27FC236}">
                <a16:creationId xmlns:a16="http://schemas.microsoft.com/office/drawing/2014/main" id="{F76634D5-617C-448B-B1B8-82CB73B9FCE7}"/>
              </a:ext>
            </a:extLst>
          </p:cNvPr>
          <p:cNvSpPr>
            <a:spLocks noGrp="1"/>
          </p:cNvSpPr>
          <p:nvPr>
            <p:ph type="body" idx="2"/>
          </p:nvPr>
        </p:nvSpPr>
        <p:spPr>
          <a:xfrm>
            <a:off x="7114466" y="800101"/>
            <a:ext cx="4874334" cy="5715000"/>
          </a:xfrm>
        </p:spPr>
        <p:txBody>
          <a:bodyPr/>
          <a:lstStyle/>
          <a:p>
            <a:endParaRPr lang="en-US" dirty="0"/>
          </a:p>
        </p:txBody>
      </p:sp>
      <p:pic>
        <p:nvPicPr>
          <p:cNvPr id="3" name="Picture 2" descr="A body of water with buildings and trees around it&#10;&#10;Description automatically generated with medium confidence">
            <a:extLst>
              <a:ext uri="{FF2B5EF4-FFF2-40B4-BE49-F238E27FC236}">
                <a16:creationId xmlns:a16="http://schemas.microsoft.com/office/drawing/2014/main" id="{7564BDEC-5230-404E-9C67-9AAB8704C8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3257" y="2177408"/>
            <a:ext cx="4716752" cy="3003245"/>
          </a:xfrm>
          <a:prstGeom prst="rect">
            <a:avLst/>
          </a:prstGeom>
        </p:spPr>
      </p:pic>
    </p:spTree>
    <p:extLst>
      <p:ext uri="{BB962C8B-B14F-4D97-AF65-F5344CB8AC3E}">
        <p14:creationId xmlns:p14="http://schemas.microsoft.com/office/powerpoint/2010/main" val="304608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F67AB-F234-41C7-8ACB-5BF8107E4E92}"/>
              </a:ext>
            </a:extLst>
          </p:cNvPr>
          <p:cNvSpPr>
            <a:spLocks noGrp="1"/>
          </p:cNvSpPr>
          <p:nvPr>
            <p:ph type="title"/>
          </p:nvPr>
        </p:nvSpPr>
        <p:spPr>
          <a:xfrm>
            <a:off x="609600" y="1143000"/>
            <a:ext cx="10972800" cy="1066800"/>
          </a:xfrm>
        </p:spPr>
        <p:txBody>
          <a:bodyPr anchor="ctr">
            <a:normAutofit/>
          </a:bodyPr>
          <a:lstStyle/>
          <a:p>
            <a:pPr>
              <a:lnSpc>
                <a:spcPct val="90000"/>
              </a:lnSpc>
            </a:pPr>
            <a:r>
              <a:rPr lang="en-US" sz="3400" dirty="0"/>
              <a:t>USFWS Habitat Suitability Index Example for Chinook Salmon</a:t>
            </a:r>
          </a:p>
        </p:txBody>
      </p:sp>
      <p:pic>
        <p:nvPicPr>
          <p:cNvPr id="6" name="Content Placeholder 5" descr="Diagram&#10;&#10;Description automatically generated with medium confidence">
            <a:extLst>
              <a:ext uri="{FF2B5EF4-FFF2-40B4-BE49-F238E27FC236}">
                <a16:creationId xmlns:a16="http://schemas.microsoft.com/office/drawing/2014/main" id="{6DE41855-07E3-440B-BEE8-416288F65BF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8003" y="2249425"/>
            <a:ext cx="4407994" cy="4341875"/>
          </a:xfrm>
          <a:noFill/>
        </p:spPr>
      </p:pic>
      <p:pic>
        <p:nvPicPr>
          <p:cNvPr id="9" name="Content Placeholder 8" descr="A picture containing text, reptile, turtle&#10;&#10;Description automatically generated">
            <a:extLst>
              <a:ext uri="{FF2B5EF4-FFF2-40B4-BE49-F238E27FC236}">
                <a16:creationId xmlns:a16="http://schemas.microsoft.com/office/drawing/2014/main" id="{AB6F6A2F-5072-4926-83FA-8C998B4B578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51600" y="2872581"/>
            <a:ext cx="4876800" cy="3095625"/>
          </a:xfrm>
        </p:spPr>
      </p:pic>
    </p:spTree>
    <p:extLst>
      <p:ext uri="{BB962C8B-B14F-4D97-AF65-F5344CB8AC3E}">
        <p14:creationId xmlns:p14="http://schemas.microsoft.com/office/powerpoint/2010/main" val="3161610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B3A2FCA-F582-43BF-B5CC-CBF754D4A971}"/>
              </a:ext>
            </a:extLst>
          </p:cNvPr>
          <p:cNvGraphicFramePr>
            <a:graphicFrameLocks noGrp="1"/>
          </p:cNvGraphicFramePr>
          <p:nvPr>
            <p:ph idx="1"/>
            <p:extLst>
              <p:ext uri="{D42A27DB-BD31-4B8C-83A1-F6EECF244321}">
                <p14:modId xmlns:p14="http://schemas.microsoft.com/office/powerpoint/2010/main" val="2436536386"/>
              </p:ext>
            </p:extLst>
          </p:nvPr>
        </p:nvGraphicFramePr>
        <p:xfrm>
          <a:off x="227935" y="1453097"/>
          <a:ext cx="11736128" cy="3633753"/>
        </p:xfrm>
        <a:graphic>
          <a:graphicData uri="http://schemas.openxmlformats.org/drawingml/2006/table">
            <a:tbl>
              <a:tblPr>
                <a:tableStyleId>{3B4B98B0-60AC-42C2-AFA5-B58CD77FA1E5}</a:tableStyleId>
              </a:tblPr>
              <a:tblGrid>
                <a:gridCol w="1264151">
                  <a:extLst>
                    <a:ext uri="{9D8B030D-6E8A-4147-A177-3AD203B41FA5}">
                      <a16:colId xmlns:a16="http://schemas.microsoft.com/office/drawing/2014/main" val="1150323774"/>
                    </a:ext>
                  </a:extLst>
                </a:gridCol>
                <a:gridCol w="1040215">
                  <a:extLst>
                    <a:ext uri="{9D8B030D-6E8A-4147-A177-3AD203B41FA5}">
                      <a16:colId xmlns:a16="http://schemas.microsoft.com/office/drawing/2014/main" val="483930019"/>
                    </a:ext>
                  </a:extLst>
                </a:gridCol>
                <a:gridCol w="2061167">
                  <a:extLst>
                    <a:ext uri="{9D8B030D-6E8A-4147-A177-3AD203B41FA5}">
                      <a16:colId xmlns:a16="http://schemas.microsoft.com/office/drawing/2014/main" val="905769343"/>
                    </a:ext>
                  </a:extLst>
                </a:gridCol>
                <a:gridCol w="462317">
                  <a:extLst>
                    <a:ext uri="{9D8B030D-6E8A-4147-A177-3AD203B41FA5}">
                      <a16:colId xmlns:a16="http://schemas.microsoft.com/office/drawing/2014/main" val="911046302"/>
                    </a:ext>
                  </a:extLst>
                </a:gridCol>
                <a:gridCol w="1261742">
                  <a:extLst>
                    <a:ext uri="{9D8B030D-6E8A-4147-A177-3AD203B41FA5}">
                      <a16:colId xmlns:a16="http://schemas.microsoft.com/office/drawing/2014/main" val="2362067762"/>
                    </a:ext>
                  </a:extLst>
                </a:gridCol>
                <a:gridCol w="1367690">
                  <a:extLst>
                    <a:ext uri="{9D8B030D-6E8A-4147-A177-3AD203B41FA5}">
                      <a16:colId xmlns:a16="http://schemas.microsoft.com/office/drawing/2014/main" val="2845240641"/>
                    </a:ext>
                  </a:extLst>
                </a:gridCol>
                <a:gridCol w="809056">
                  <a:extLst>
                    <a:ext uri="{9D8B030D-6E8A-4147-A177-3AD203B41FA5}">
                      <a16:colId xmlns:a16="http://schemas.microsoft.com/office/drawing/2014/main" val="3053881642"/>
                    </a:ext>
                  </a:extLst>
                </a:gridCol>
                <a:gridCol w="1090781">
                  <a:extLst>
                    <a:ext uri="{9D8B030D-6E8A-4147-A177-3AD203B41FA5}">
                      <a16:colId xmlns:a16="http://schemas.microsoft.com/office/drawing/2014/main" val="3541491631"/>
                    </a:ext>
                  </a:extLst>
                </a:gridCol>
                <a:gridCol w="510476">
                  <a:extLst>
                    <a:ext uri="{9D8B030D-6E8A-4147-A177-3AD203B41FA5}">
                      <a16:colId xmlns:a16="http://schemas.microsoft.com/office/drawing/2014/main" val="1561202566"/>
                    </a:ext>
                  </a:extLst>
                </a:gridCol>
                <a:gridCol w="722371">
                  <a:extLst>
                    <a:ext uri="{9D8B030D-6E8A-4147-A177-3AD203B41FA5}">
                      <a16:colId xmlns:a16="http://schemas.microsoft.com/office/drawing/2014/main" val="3929722262"/>
                    </a:ext>
                  </a:extLst>
                </a:gridCol>
                <a:gridCol w="1146162">
                  <a:extLst>
                    <a:ext uri="{9D8B030D-6E8A-4147-A177-3AD203B41FA5}">
                      <a16:colId xmlns:a16="http://schemas.microsoft.com/office/drawing/2014/main" val="2732354293"/>
                    </a:ext>
                  </a:extLst>
                </a:gridCol>
              </a:tblGrid>
              <a:tr h="165137">
                <a:tc>
                  <a:txBody>
                    <a:bodyPr/>
                    <a:lstStyle/>
                    <a:p>
                      <a:pPr algn="l" fontAlgn="b"/>
                      <a:r>
                        <a:rPr lang="en-US" sz="800" u="none" strike="noStrike" dirty="0">
                          <a:solidFill>
                            <a:schemeClr val="bg1"/>
                          </a:solidFill>
                          <a:effectLst/>
                        </a:rPr>
                        <a:t>Proposed </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r>
                        <a:rPr lang="en-US" sz="800" u="none" strike="noStrike" dirty="0">
                          <a:solidFill>
                            <a:schemeClr val="bg1"/>
                          </a:solidFill>
                          <a:effectLst/>
                        </a:rPr>
                        <a:t>Habitat</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r>
                        <a:rPr lang="en-US" sz="800" u="none" strike="noStrike" dirty="0">
                          <a:solidFill>
                            <a:schemeClr val="bg1"/>
                          </a:solidFill>
                          <a:effectLst/>
                        </a:rPr>
                        <a:t>Pre-construction Condition</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r>
                        <a:rPr lang="en-US" sz="800" u="none" strike="noStrike" dirty="0">
                          <a:solidFill>
                            <a:schemeClr val="bg1"/>
                          </a:solidFill>
                          <a:effectLst/>
                        </a:rPr>
                        <a:t>Acres</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r>
                        <a:rPr lang="en-US" sz="800" u="none" strike="noStrike" dirty="0">
                          <a:solidFill>
                            <a:schemeClr val="bg1"/>
                          </a:solidFill>
                          <a:effectLst/>
                        </a:rPr>
                        <a:t>Existing Functional Value</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r>
                        <a:rPr lang="en-US" sz="800" u="none" strike="noStrike" dirty="0">
                          <a:solidFill>
                            <a:schemeClr val="bg1"/>
                          </a:solidFill>
                          <a:effectLst/>
                        </a:rPr>
                        <a:t>Proposed Functional Value </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r>
                        <a:rPr lang="en-US" sz="800" u="none" strike="noStrike" dirty="0">
                          <a:solidFill>
                            <a:schemeClr val="bg1"/>
                          </a:solidFill>
                          <a:effectLst/>
                        </a:rPr>
                        <a:t>Delta Value</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r>
                        <a:rPr lang="en-US" sz="800" u="none" strike="noStrike" dirty="0">
                          <a:solidFill>
                            <a:schemeClr val="bg1"/>
                          </a:solidFill>
                          <a:effectLst/>
                        </a:rPr>
                        <a:t>HEA DISCOUNT Rate **</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r>
                        <a:rPr lang="en-US" sz="800" u="none" strike="noStrike" dirty="0">
                          <a:solidFill>
                            <a:schemeClr val="bg1"/>
                          </a:solidFill>
                          <a:effectLst/>
                        </a:rPr>
                        <a:t>DSAYs/Ac</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r>
                        <a:rPr lang="en-US" sz="800" u="none" strike="noStrike" dirty="0">
                          <a:solidFill>
                            <a:schemeClr val="bg1"/>
                          </a:solidFill>
                          <a:effectLst/>
                        </a:rPr>
                        <a:t>DSAYs * Acres</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r>
                        <a:rPr lang="en-US" sz="800" u="none" strike="noStrike" dirty="0">
                          <a:solidFill>
                            <a:schemeClr val="bg1"/>
                          </a:solidFill>
                          <a:effectLst/>
                        </a:rPr>
                        <a:t>DSAYs by Cowardin Class</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extLst>
                  <a:ext uri="{0D108BD9-81ED-4DB2-BD59-A6C34878D82A}">
                    <a16:rowId xmlns:a16="http://schemas.microsoft.com/office/drawing/2014/main" val="3591071893"/>
                  </a:ext>
                </a:extLst>
              </a:tr>
              <a:tr h="173395">
                <a:tc>
                  <a:txBody>
                    <a:bodyPr/>
                    <a:lstStyle/>
                    <a:p>
                      <a:pPr algn="l" fontAlgn="b"/>
                      <a:r>
                        <a:rPr lang="en-US" sz="800" u="none" strike="noStrike" dirty="0">
                          <a:solidFill>
                            <a:schemeClr val="bg1"/>
                          </a:solidFill>
                          <a:effectLst/>
                        </a:rPr>
                        <a:t>Coward in Class</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r>
                        <a:rPr lang="en-US" sz="800" u="none" strike="noStrike" dirty="0">
                          <a:solidFill>
                            <a:schemeClr val="bg1"/>
                          </a:solidFill>
                          <a:effectLst/>
                        </a:rPr>
                        <a:t>HEA Category</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r>
                        <a:rPr lang="en-US" sz="800" u="none" strike="noStrike" dirty="0">
                          <a:solidFill>
                            <a:schemeClr val="bg1"/>
                          </a:solidFill>
                          <a:effectLst/>
                        </a:rPr>
                        <a:t>Totals</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r>
                        <a:rPr lang="en-US" sz="800" u="none" strike="noStrike" dirty="0">
                          <a:solidFill>
                            <a:schemeClr val="bg1"/>
                          </a:solidFill>
                          <a:effectLst/>
                        </a:rPr>
                        <a:t>Totals</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extLst>
                  <a:ext uri="{0D108BD9-81ED-4DB2-BD59-A6C34878D82A}">
                    <a16:rowId xmlns:a16="http://schemas.microsoft.com/office/drawing/2014/main" val="229388913"/>
                  </a:ext>
                </a:extLst>
              </a:tr>
              <a:tr h="165137">
                <a:tc>
                  <a:txBody>
                    <a:bodyPr/>
                    <a:lstStyle/>
                    <a:p>
                      <a:pPr algn="l" fontAlgn="b"/>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r>
                        <a:rPr lang="en-US" sz="800" u="none" strike="noStrike" dirty="0">
                          <a:solidFill>
                            <a:schemeClr val="bg1"/>
                          </a:solidFill>
                          <a:effectLst/>
                        </a:rPr>
                        <a:t>Shallow Water riprap/concrete adjacent</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3.75</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0.1</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1</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0.9</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0.032727</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27.5</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103.1</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extLst>
                  <a:ext uri="{0D108BD9-81ED-4DB2-BD59-A6C34878D82A}">
                    <a16:rowId xmlns:a16="http://schemas.microsoft.com/office/drawing/2014/main" val="2775908252"/>
                  </a:ext>
                </a:extLst>
              </a:tr>
              <a:tr h="165137">
                <a:tc>
                  <a:txBody>
                    <a:bodyPr/>
                    <a:lstStyle/>
                    <a:p>
                      <a:pPr algn="l" fontAlgn="b"/>
                      <a:r>
                        <a:rPr lang="en-US" sz="800" u="none" strike="noStrike" dirty="0">
                          <a:solidFill>
                            <a:schemeClr val="bg1"/>
                          </a:solidFill>
                          <a:effectLst/>
                        </a:rPr>
                        <a:t>Riverine</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r>
                        <a:rPr lang="en-US" sz="800" u="none" strike="noStrike" dirty="0">
                          <a:solidFill>
                            <a:schemeClr val="bg1"/>
                          </a:solidFill>
                          <a:effectLst/>
                        </a:rPr>
                        <a:t>Shallow Water</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r>
                        <a:rPr lang="en-US" sz="800" u="none" strike="noStrike" dirty="0">
                          <a:solidFill>
                            <a:schemeClr val="bg1"/>
                          </a:solidFill>
                          <a:effectLst/>
                        </a:rPr>
                        <a:t>Shallow Water covered</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0.22</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0.5</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1</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0.5</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0.032727</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15.3</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3.4</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extLst>
                  <a:ext uri="{0D108BD9-81ED-4DB2-BD59-A6C34878D82A}">
                    <a16:rowId xmlns:a16="http://schemas.microsoft.com/office/drawing/2014/main" val="1521346457"/>
                  </a:ext>
                </a:extLst>
              </a:tr>
              <a:tr h="165137">
                <a:tc>
                  <a:txBody>
                    <a:bodyPr/>
                    <a:lstStyle/>
                    <a:p>
                      <a:pPr algn="l" fontAlgn="b"/>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r>
                        <a:rPr lang="en-US" sz="800" u="none" strike="noStrike" dirty="0">
                          <a:solidFill>
                            <a:schemeClr val="bg1"/>
                          </a:solidFill>
                          <a:effectLst/>
                        </a:rPr>
                        <a:t>Shallow Water Gravel/rock, degraded</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0.84</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0.5</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1</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0.5</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0.032727</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15.3</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12.8</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extLst>
                  <a:ext uri="{0D108BD9-81ED-4DB2-BD59-A6C34878D82A}">
                    <a16:rowId xmlns:a16="http://schemas.microsoft.com/office/drawing/2014/main" val="2647080826"/>
                  </a:ext>
                </a:extLst>
              </a:tr>
              <a:tr h="165137">
                <a:tc>
                  <a:txBody>
                    <a:bodyPr/>
                    <a:lstStyle/>
                    <a:p>
                      <a:pPr algn="l" fontAlgn="b"/>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r>
                        <a:rPr lang="en-US" sz="800" u="none" strike="noStrike" dirty="0">
                          <a:solidFill>
                            <a:schemeClr val="bg1"/>
                          </a:solidFill>
                          <a:effectLst/>
                        </a:rPr>
                        <a:t>ACM piles</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0.56</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0.05</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0.8</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0.75</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0.032727</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22.9</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12.8</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extLst>
                  <a:ext uri="{0D108BD9-81ED-4DB2-BD59-A6C34878D82A}">
                    <a16:rowId xmlns:a16="http://schemas.microsoft.com/office/drawing/2014/main" val="4235605135"/>
                  </a:ext>
                </a:extLst>
              </a:tr>
              <a:tr h="165137">
                <a:tc>
                  <a:txBody>
                    <a:bodyPr/>
                    <a:lstStyle/>
                    <a:p>
                      <a:pPr algn="l" fontAlgn="b"/>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r>
                        <a:rPr lang="en-US" sz="800" u="none" strike="noStrike" dirty="0">
                          <a:solidFill>
                            <a:schemeClr val="bg1"/>
                          </a:solidFill>
                          <a:effectLst/>
                        </a:rPr>
                        <a:t>ACM  covered</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0.14</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0.1</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0.8</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0.7</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0.032727</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21.4</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3.0</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extLst>
                  <a:ext uri="{0D108BD9-81ED-4DB2-BD59-A6C34878D82A}">
                    <a16:rowId xmlns:a16="http://schemas.microsoft.com/office/drawing/2014/main" val="3512985350"/>
                  </a:ext>
                </a:extLst>
              </a:tr>
              <a:tr h="165137">
                <a:tc>
                  <a:txBody>
                    <a:bodyPr/>
                    <a:lstStyle/>
                    <a:p>
                      <a:pPr algn="l" fontAlgn="b"/>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r>
                        <a:rPr lang="en-US" sz="800" u="none" strike="noStrike" dirty="0">
                          <a:solidFill>
                            <a:schemeClr val="bg1"/>
                          </a:solidFill>
                          <a:effectLst/>
                        </a:rPr>
                        <a:t>ACM riprap</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0.38</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0.1</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0.8</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0.7</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0.032727</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21.4</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8.1</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extLst>
                  <a:ext uri="{0D108BD9-81ED-4DB2-BD59-A6C34878D82A}">
                    <a16:rowId xmlns:a16="http://schemas.microsoft.com/office/drawing/2014/main" val="1839903293"/>
                  </a:ext>
                </a:extLst>
              </a:tr>
              <a:tr h="173395">
                <a:tc>
                  <a:txBody>
                    <a:bodyPr/>
                    <a:lstStyle/>
                    <a:p>
                      <a:pPr algn="l" fontAlgn="b"/>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r>
                        <a:rPr lang="en-US" sz="800" u="none" strike="noStrike" dirty="0">
                          <a:solidFill>
                            <a:schemeClr val="bg1"/>
                          </a:solidFill>
                          <a:effectLst/>
                        </a:rPr>
                        <a:t>ACM</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r>
                        <a:rPr lang="en-US" sz="800" u="none" strike="noStrike" dirty="0">
                          <a:solidFill>
                            <a:schemeClr val="bg1"/>
                          </a:solidFill>
                          <a:effectLst/>
                        </a:rPr>
                        <a:t>ACM unvegetated/steep</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0.41</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0.1</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0.8</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0.7</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0.032727</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21.4</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8.8</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188.3</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extLst>
                  <a:ext uri="{0D108BD9-81ED-4DB2-BD59-A6C34878D82A}">
                    <a16:rowId xmlns:a16="http://schemas.microsoft.com/office/drawing/2014/main" val="2398140225"/>
                  </a:ext>
                </a:extLst>
              </a:tr>
              <a:tr h="165137">
                <a:tc>
                  <a:txBody>
                    <a:bodyPr/>
                    <a:lstStyle/>
                    <a:p>
                      <a:pPr algn="l" fontAlgn="b"/>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r>
                        <a:rPr lang="en-US" sz="800" u="none" strike="noStrike" dirty="0">
                          <a:solidFill>
                            <a:schemeClr val="bg1"/>
                          </a:solidFill>
                          <a:effectLst/>
                        </a:rPr>
                        <a:t>Unvegetated</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r>
                        <a:rPr lang="en-US" sz="800" u="none" strike="noStrike" dirty="0">
                          <a:solidFill>
                            <a:schemeClr val="bg1"/>
                          </a:solidFill>
                          <a:effectLst/>
                        </a:rPr>
                        <a:t>Riparian unvegetated</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0.14</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0</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0.8</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0.8</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0.032727</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24.4</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3.4</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extLst>
                  <a:ext uri="{0D108BD9-81ED-4DB2-BD59-A6C34878D82A}">
                    <a16:rowId xmlns:a16="http://schemas.microsoft.com/office/drawing/2014/main" val="3665316507"/>
                  </a:ext>
                </a:extLst>
              </a:tr>
              <a:tr h="165137">
                <a:tc>
                  <a:txBody>
                    <a:bodyPr/>
                    <a:lstStyle/>
                    <a:p>
                      <a:pPr algn="l" fontAlgn="b"/>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r>
                        <a:rPr lang="en-US" sz="800" u="none" strike="noStrike" dirty="0">
                          <a:solidFill>
                            <a:schemeClr val="bg1"/>
                          </a:solidFill>
                          <a:effectLst/>
                        </a:rPr>
                        <a:t>Riparian invasive</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0.32</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0.1</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0.8</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0.7</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0.032727</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21.4</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6.8</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extLst>
                  <a:ext uri="{0D108BD9-81ED-4DB2-BD59-A6C34878D82A}">
                    <a16:rowId xmlns:a16="http://schemas.microsoft.com/office/drawing/2014/main" val="171455014"/>
                  </a:ext>
                </a:extLst>
              </a:tr>
              <a:tr h="165137">
                <a:tc>
                  <a:txBody>
                    <a:bodyPr/>
                    <a:lstStyle/>
                    <a:p>
                      <a:pPr algn="l" fontAlgn="b"/>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r>
                        <a:rPr lang="en-US" sz="800" u="none" strike="noStrike" dirty="0">
                          <a:solidFill>
                            <a:schemeClr val="bg1"/>
                          </a:solidFill>
                          <a:effectLst/>
                        </a:rPr>
                        <a:t>Riparian native forested</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0.09</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0.5</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0.8</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0.3</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0.032727</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9.2</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0.8</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extLst>
                  <a:ext uri="{0D108BD9-81ED-4DB2-BD59-A6C34878D82A}">
                    <a16:rowId xmlns:a16="http://schemas.microsoft.com/office/drawing/2014/main" val="3460173022"/>
                  </a:ext>
                </a:extLst>
              </a:tr>
              <a:tr h="165137">
                <a:tc>
                  <a:txBody>
                    <a:bodyPr/>
                    <a:lstStyle/>
                    <a:p>
                      <a:pPr algn="l" fontAlgn="b"/>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r>
                        <a:rPr lang="en-US" sz="800" u="none" strike="noStrike" dirty="0">
                          <a:solidFill>
                            <a:schemeClr val="bg1"/>
                          </a:solidFill>
                          <a:effectLst/>
                        </a:rPr>
                        <a:t>Riparian invasive</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0.16</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0.1</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1</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0.9</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0.032727</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27.5</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4.4</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extLst>
                  <a:ext uri="{0D108BD9-81ED-4DB2-BD59-A6C34878D82A}">
                    <a16:rowId xmlns:a16="http://schemas.microsoft.com/office/drawing/2014/main" val="4076806535"/>
                  </a:ext>
                </a:extLst>
              </a:tr>
              <a:tr h="165137">
                <a:tc>
                  <a:txBody>
                    <a:bodyPr/>
                    <a:lstStyle/>
                    <a:p>
                      <a:pPr algn="l" fontAlgn="b"/>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r>
                        <a:rPr lang="en-US" sz="800" u="none" strike="noStrike" dirty="0">
                          <a:solidFill>
                            <a:schemeClr val="bg1"/>
                          </a:solidFill>
                          <a:effectLst/>
                        </a:rPr>
                        <a:t>Off-Channel</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r>
                        <a:rPr lang="en-US" sz="800" u="none" strike="noStrike" dirty="0">
                          <a:solidFill>
                            <a:schemeClr val="bg1"/>
                          </a:solidFill>
                          <a:effectLst/>
                        </a:rPr>
                        <a:t>Riparian unvegetated</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0.68</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0</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1</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1</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0.032727</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30.6</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20.8</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extLst>
                  <a:ext uri="{0D108BD9-81ED-4DB2-BD59-A6C34878D82A}">
                    <a16:rowId xmlns:a16="http://schemas.microsoft.com/office/drawing/2014/main" val="1296897145"/>
                  </a:ext>
                </a:extLst>
              </a:tr>
              <a:tr h="165137">
                <a:tc>
                  <a:txBody>
                    <a:bodyPr/>
                    <a:lstStyle/>
                    <a:p>
                      <a:pPr algn="l" fontAlgn="b"/>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r>
                        <a:rPr lang="en-US" sz="800" u="none" strike="noStrike" dirty="0">
                          <a:solidFill>
                            <a:schemeClr val="bg1"/>
                          </a:solidFill>
                          <a:effectLst/>
                        </a:rPr>
                        <a:t>Riparian unvegetated</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1.12</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0</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1</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1</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0.032727</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30.6</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34.2</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extLst>
                  <a:ext uri="{0D108BD9-81ED-4DB2-BD59-A6C34878D82A}">
                    <a16:rowId xmlns:a16="http://schemas.microsoft.com/office/drawing/2014/main" val="2799096851"/>
                  </a:ext>
                </a:extLst>
              </a:tr>
              <a:tr h="165137">
                <a:tc>
                  <a:txBody>
                    <a:bodyPr/>
                    <a:lstStyle/>
                    <a:p>
                      <a:pPr algn="l" fontAlgn="b"/>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r>
                        <a:rPr lang="en-US" sz="800" u="none" strike="noStrike" dirty="0">
                          <a:solidFill>
                            <a:schemeClr val="bg1"/>
                          </a:solidFill>
                          <a:effectLst/>
                        </a:rPr>
                        <a:t>Upland unvegetated</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2.38</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0</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1</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1</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0.032727</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30.6</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72.7</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extLst>
                  <a:ext uri="{0D108BD9-81ED-4DB2-BD59-A6C34878D82A}">
                    <a16:rowId xmlns:a16="http://schemas.microsoft.com/office/drawing/2014/main" val="101435538"/>
                  </a:ext>
                </a:extLst>
              </a:tr>
              <a:tr h="165137">
                <a:tc>
                  <a:txBody>
                    <a:bodyPr/>
                    <a:lstStyle/>
                    <a:p>
                      <a:pPr algn="l" fontAlgn="b"/>
                      <a:r>
                        <a:rPr lang="en-US" sz="800" u="none" strike="noStrike" dirty="0">
                          <a:solidFill>
                            <a:schemeClr val="bg1"/>
                          </a:solidFill>
                          <a:effectLst/>
                        </a:rPr>
                        <a:t>Palustrine</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r>
                        <a:rPr lang="en-US" sz="800" u="none" strike="noStrike" dirty="0">
                          <a:solidFill>
                            <a:schemeClr val="bg1"/>
                          </a:solidFill>
                          <a:effectLst/>
                        </a:rPr>
                        <a:t>ACM piles</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0.21</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0.05</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1</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0.95</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0.032727</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29.0</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6.1</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132.3</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extLst>
                  <a:ext uri="{0D108BD9-81ED-4DB2-BD59-A6C34878D82A}">
                    <a16:rowId xmlns:a16="http://schemas.microsoft.com/office/drawing/2014/main" val="1681048160"/>
                  </a:ext>
                </a:extLst>
              </a:tr>
              <a:tr h="165137">
                <a:tc>
                  <a:txBody>
                    <a:bodyPr/>
                    <a:lstStyle/>
                    <a:p>
                      <a:pPr algn="l" fontAlgn="b"/>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r>
                        <a:rPr lang="en-US" sz="800" u="none" strike="noStrike" dirty="0">
                          <a:solidFill>
                            <a:schemeClr val="bg1"/>
                          </a:solidFill>
                          <a:effectLst/>
                        </a:rPr>
                        <a:t>ACM</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r>
                        <a:rPr lang="en-US" sz="800" u="none" strike="noStrike" dirty="0">
                          <a:solidFill>
                            <a:schemeClr val="bg1"/>
                          </a:solidFill>
                          <a:effectLst/>
                        </a:rPr>
                        <a:t>ACM riprap</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0.11</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0.1</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1</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0.9</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0.032727</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27.5</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3.0</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extLst>
                  <a:ext uri="{0D108BD9-81ED-4DB2-BD59-A6C34878D82A}">
                    <a16:rowId xmlns:a16="http://schemas.microsoft.com/office/drawing/2014/main" val="250503257"/>
                  </a:ext>
                </a:extLst>
              </a:tr>
              <a:tr h="165137">
                <a:tc>
                  <a:txBody>
                    <a:bodyPr/>
                    <a:lstStyle/>
                    <a:p>
                      <a:pPr algn="l" fontAlgn="b"/>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r>
                        <a:rPr lang="en-US" sz="800" u="none" strike="noStrike" dirty="0">
                          <a:solidFill>
                            <a:schemeClr val="bg1"/>
                          </a:solidFill>
                          <a:effectLst/>
                        </a:rPr>
                        <a:t>Vegetated</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r>
                        <a:rPr lang="en-US" sz="800" u="none" strike="noStrike" dirty="0">
                          <a:solidFill>
                            <a:schemeClr val="bg1"/>
                          </a:solidFill>
                          <a:effectLst/>
                        </a:rPr>
                        <a:t>Riparian unvegetated</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0.08</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0</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1</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1</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0.032727</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30.6</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2.4</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extLst>
                  <a:ext uri="{0D108BD9-81ED-4DB2-BD59-A6C34878D82A}">
                    <a16:rowId xmlns:a16="http://schemas.microsoft.com/office/drawing/2014/main" val="2861339355"/>
                  </a:ext>
                </a:extLst>
              </a:tr>
              <a:tr h="173395">
                <a:tc>
                  <a:txBody>
                    <a:bodyPr/>
                    <a:lstStyle/>
                    <a:p>
                      <a:pPr algn="l" fontAlgn="b"/>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r>
                        <a:rPr lang="en-US" sz="800" u="none" strike="noStrike" dirty="0">
                          <a:solidFill>
                            <a:schemeClr val="bg1"/>
                          </a:solidFill>
                          <a:effectLst/>
                        </a:rPr>
                        <a:t>Riparian invasive vegetated</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0.5</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0.1</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1</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0.9</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0.032727</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27.5</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13.8</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extLst>
                  <a:ext uri="{0D108BD9-81ED-4DB2-BD59-A6C34878D82A}">
                    <a16:rowId xmlns:a16="http://schemas.microsoft.com/office/drawing/2014/main" val="2124314191"/>
                  </a:ext>
                </a:extLst>
              </a:tr>
              <a:tr h="306239">
                <a:tc>
                  <a:txBody>
                    <a:bodyPr/>
                    <a:lstStyle/>
                    <a:p>
                      <a:pPr algn="l" fontAlgn="b"/>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r>
                        <a:rPr lang="en-US" sz="800" u="none" strike="noStrike" dirty="0">
                          <a:solidFill>
                            <a:schemeClr val="bg1"/>
                          </a:solidFill>
                          <a:effectLst/>
                        </a:rPr>
                        <a:t>Sum Acres</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12.09</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l" fontAlgn="b"/>
                      <a:r>
                        <a:rPr lang="en-US" sz="800" u="none" strike="noStrike" dirty="0">
                          <a:solidFill>
                            <a:schemeClr val="bg1"/>
                          </a:solidFill>
                          <a:effectLst/>
                        </a:rPr>
                        <a:t>Sum Credits aka DSAYs</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tc>
                  <a:txBody>
                    <a:bodyPr/>
                    <a:lstStyle/>
                    <a:p>
                      <a:pPr algn="r" fontAlgn="b"/>
                      <a:r>
                        <a:rPr lang="en-US" sz="800" u="none" strike="noStrike" dirty="0">
                          <a:solidFill>
                            <a:schemeClr val="bg1"/>
                          </a:solidFill>
                          <a:effectLst/>
                        </a:rPr>
                        <a:t>321</a:t>
                      </a:r>
                      <a:endParaRPr lang="en-US" sz="800" b="0" i="0" u="none" strike="noStrike" dirty="0">
                        <a:solidFill>
                          <a:schemeClr val="bg1"/>
                        </a:solidFill>
                        <a:effectLst/>
                        <a:latin typeface="Calibri" panose="020F0502020204030204" pitchFamily="34" charset="0"/>
                      </a:endParaRPr>
                    </a:p>
                  </a:txBody>
                  <a:tcPr marL="6757" marR="6757" marT="6757" marB="0" anchor="b">
                    <a:solidFill>
                      <a:schemeClr val="tx2">
                        <a:lumMod val="60000"/>
                        <a:lumOff val="40000"/>
                      </a:schemeClr>
                    </a:solidFill>
                  </a:tcPr>
                </a:tc>
                <a:extLst>
                  <a:ext uri="{0D108BD9-81ED-4DB2-BD59-A6C34878D82A}">
                    <a16:rowId xmlns:a16="http://schemas.microsoft.com/office/drawing/2014/main" val="391207387"/>
                  </a:ext>
                </a:extLst>
              </a:tr>
            </a:tbl>
          </a:graphicData>
        </a:graphic>
      </p:graphicFrame>
      <p:sp>
        <p:nvSpPr>
          <p:cNvPr id="5" name="TextBox 4">
            <a:extLst>
              <a:ext uri="{FF2B5EF4-FFF2-40B4-BE49-F238E27FC236}">
                <a16:creationId xmlns:a16="http://schemas.microsoft.com/office/drawing/2014/main" id="{4938801A-2409-466A-908E-CDFAC39FFC4A}"/>
              </a:ext>
            </a:extLst>
          </p:cNvPr>
          <p:cNvSpPr txBox="1"/>
          <p:nvPr/>
        </p:nvSpPr>
        <p:spPr>
          <a:xfrm>
            <a:off x="847543" y="902469"/>
            <a:ext cx="10496913" cy="461665"/>
          </a:xfrm>
          <a:prstGeom prst="rect">
            <a:avLst/>
          </a:prstGeom>
          <a:noFill/>
        </p:spPr>
        <p:txBody>
          <a:bodyPr wrap="none" rtlCol="0">
            <a:spAutoFit/>
          </a:bodyPr>
          <a:lstStyle/>
          <a:p>
            <a:r>
              <a:rPr lang="en-US" sz="2400" dirty="0">
                <a:solidFill>
                  <a:srgbClr val="00B050"/>
                </a:solidFill>
              </a:rPr>
              <a:t>HEA Application Derived Primarily from Mitigation Bank Instrument and Prospectus</a:t>
            </a:r>
          </a:p>
        </p:txBody>
      </p:sp>
      <p:sp>
        <p:nvSpPr>
          <p:cNvPr id="2" name="TextBox 1">
            <a:extLst>
              <a:ext uri="{FF2B5EF4-FFF2-40B4-BE49-F238E27FC236}">
                <a16:creationId xmlns:a16="http://schemas.microsoft.com/office/drawing/2014/main" id="{07C57889-37A8-4373-9539-1968BBF4BB33}"/>
              </a:ext>
            </a:extLst>
          </p:cNvPr>
          <p:cNvSpPr txBox="1"/>
          <p:nvPr/>
        </p:nvSpPr>
        <p:spPr>
          <a:xfrm>
            <a:off x="847543" y="5175813"/>
            <a:ext cx="10771154" cy="1600438"/>
          </a:xfrm>
          <a:prstGeom prst="rect">
            <a:avLst/>
          </a:prstGeom>
          <a:noFill/>
        </p:spPr>
        <p:txBody>
          <a:bodyPr wrap="none" rtlCol="0">
            <a:spAutoFit/>
          </a:bodyPr>
          <a:lstStyle/>
          <a:p>
            <a:r>
              <a:rPr lang="en-US" sz="1600" dirty="0"/>
              <a:t>The table above is copied out of a Microsoft Excel spreadsheet created and populated using data manually copied from two </a:t>
            </a:r>
          </a:p>
          <a:p>
            <a:r>
              <a:rPr lang="en-US" sz="1600" dirty="0"/>
              <a:t>separate PDF documents (acquired only after a nearly 2-week FOIA-like request from Oregon Department of State Lands) </a:t>
            </a:r>
          </a:p>
          <a:p>
            <a:r>
              <a:rPr lang="en-US" sz="1600" dirty="0"/>
              <a:t>because neither of them contained all the columns necessary to complete the HEA DSAY calculations.  Even then, the HEA </a:t>
            </a:r>
          </a:p>
          <a:p>
            <a:r>
              <a:rPr lang="en-US" sz="1600" dirty="0"/>
              <a:t>discount rate column was still missing and the 3% rate discussed in the documents was not yielding the correct DSAY values.</a:t>
            </a:r>
          </a:p>
          <a:p>
            <a:r>
              <a:rPr lang="en-US" sz="1600" dirty="0"/>
              <a:t>It had to be treated as a variable in an algebra solution to derive the discount rate used in this table.  The point is, these data </a:t>
            </a:r>
          </a:p>
          <a:p>
            <a:r>
              <a:rPr lang="en-US" sz="1600" dirty="0"/>
              <a:t>should have been prepared in advance and made available for download from an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easily accessible </a:t>
            </a:r>
            <a:r>
              <a:rPr lang="en-US" sz="1600" dirty="0"/>
              <a:t>web based digital repository</a:t>
            </a:r>
            <a:r>
              <a:rPr lang="en-US" dirty="0"/>
              <a:t>.</a:t>
            </a:r>
          </a:p>
        </p:txBody>
      </p:sp>
    </p:spTree>
    <p:extLst>
      <p:ext uri="{BB962C8B-B14F-4D97-AF65-F5344CB8AC3E}">
        <p14:creationId xmlns:p14="http://schemas.microsoft.com/office/powerpoint/2010/main" val="138721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B2AAF-C0EC-4A8C-BFC0-F8912ABE7C4F}"/>
              </a:ext>
            </a:extLst>
          </p:cNvPr>
          <p:cNvSpPr>
            <a:spLocks noGrp="1"/>
          </p:cNvSpPr>
          <p:nvPr>
            <p:ph type="title"/>
          </p:nvPr>
        </p:nvSpPr>
        <p:spPr>
          <a:xfrm>
            <a:off x="609600" y="1137504"/>
            <a:ext cx="10972800" cy="1066800"/>
          </a:xfrm>
        </p:spPr>
        <p:txBody>
          <a:bodyPr>
            <a:normAutofit fontScale="90000"/>
          </a:bodyPr>
          <a:lstStyle/>
          <a:p>
            <a:pPr marL="0" marR="0" lvl="0" indent="0" algn="ctr" defTabSz="914400" rtl="0" eaLnBrk="1" fontAlgn="b" latinLnBrk="0" hangingPunct="1">
              <a:lnSpc>
                <a:spcPct val="100000"/>
              </a:lnSpc>
              <a:spcBef>
                <a:spcPts val="0"/>
              </a:spcBef>
              <a:spcAft>
                <a:spcPts val="0"/>
              </a:spcAft>
              <a:tabLst/>
              <a:defRPr/>
            </a:pPr>
            <a:r>
              <a:rPr kumimoji="0" lang="en-US" sz="3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HEA ‘</a:t>
            </a:r>
            <a:r>
              <a:rPr kumimoji="0" lang="en-US" sz="31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Discount Rate</a:t>
            </a:r>
            <a:r>
              <a:rPr kumimoji="0" lang="en-US" sz="3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or ‘</a:t>
            </a:r>
            <a:r>
              <a:rPr kumimoji="0" lang="en-US" sz="31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Capitalization Rate</a:t>
            </a:r>
            <a:r>
              <a:rPr kumimoji="0" lang="en-US" sz="3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Reverse Calculation </a:t>
            </a:r>
            <a:b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endParaRPr lang="en-US" dirty="0"/>
          </a:p>
        </p:txBody>
      </p:sp>
      <p:graphicFrame>
        <p:nvGraphicFramePr>
          <p:cNvPr id="4" name="Content Placeholder 3">
            <a:extLst>
              <a:ext uri="{FF2B5EF4-FFF2-40B4-BE49-F238E27FC236}">
                <a16:creationId xmlns:a16="http://schemas.microsoft.com/office/drawing/2014/main" id="{2D4A7E22-E649-405B-BEA1-8EE9CE0F4DE7}"/>
              </a:ext>
            </a:extLst>
          </p:cNvPr>
          <p:cNvGraphicFramePr>
            <a:graphicFrameLocks noGrp="1"/>
          </p:cNvGraphicFramePr>
          <p:nvPr>
            <p:ph idx="1"/>
            <p:extLst>
              <p:ext uri="{D42A27DB-BD31-4B8C-83A1-F6EECF244321}">
                <p14:modId xmlns:p14="http://schemas.microsoft.com/office/powerpoint/2010/main" val="1920456829"/>
              </p:ext>
            </p:extLst>
          </p:nvPr>
        </p:nvGraphicFramePr>
        <p:xfrm>
          <a:off x="6146358" y="2204304"/>
          <a:ext cx="5804452" cy="3916680"/>
        </p:xfrm>
        <a:graphic>
          <a:graphicData uri="http://schemas.openxmlformats.org/drawingml/2006/table">
            <a:tbl>
              <a:tblPr/>
              <a:tblGrid>
                <a:gridCol w="5804452">
                  <a:extLst>
                    <a:ext uri="{9D8B030D-6E8A-4147-A177-3AD203B41FA5}">
                      <a16:colId xmlns:a16="http://schemas.microsoft.com/office/drawing/2014/main" val="1268905483"/>
                    </a:ext>
                  </a:extLst>
                </a:gridCol>
              </a:tblGrid>
              <a:tr h="243242">
                <a:tc>
                  <a:txBody>
                    <a:bodyPr/>
                    <a:lstStyle/>
                    <a:p>
                      <a:pPr algn="l" fontAlgn="b"/>
                      <a:r>
                        <a:rPr lang="en-US" sz="2000" b="0" i="0" u="none" strike="noStrike" dirty="0">
                          <a:solidFill>
                            <a:srgbClr val="000000"/>
                          </a:solidFill>
                          <a:effectLst/>
                          <a:latin typeface="Calibri" panose="020F0502020204030204" pitchFamily="34" charset="0"/>
                        </a:rPr>
                        <a:t>Discount Rate (DR) vs Capitalization Rate (CR)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5">
                        <a:lumMod val="20000"/>
                        <a:lumOff val="80000"/>
                      </a:schemeClr>
                    </a:solidFill>
                  </a:tcPr>
                </a:tc>
                <a:extLst>
                  <a:ext uri="{0D108BD9-81ED-4DB2-BD59-A6C34878D82A}">
                    <a16:rowId xmlns:a16="http://schemas.microsoft.com/office/drawing/2014/main" val="2042645677"/>
                  </a:ext>
                </a:extLst>
              </a:tr>
              <a:tr h="203730">
                <a:tc>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1126325"/>
                  </a:ext>
                </a:extLst>
              </a:tr>
              <a:tr h="243242">
                <a:tc>
                  <a:txBody>
                    <a:bodyPr/>
                    <a:lstStyle/>
                    <a:p>
                      <a:pPr algn="l" fontAlgn="b"/>
                      <a:r>
                        <a:rPr lang="en-US" sz="2000" b="0" i="0" u="none" strike="noStrike" dirty="0">
                          <a:solidFill>
                            <a:srgbClr val="000000"/>
                          </a:solidFill>
                          <a:effectLst/>
                          <a:latin typeface="Calibri" panose="020F0502020204030204" pitchFamily="34" charset="0"/>
                        </a:rPr>
                        <a:t>DR = (Future Value/Present Value)</a:t>
                      </a:r>
                      <a:r>
                        <a:rPr lang="en-US" sz="2400" b="0" i="0" u="none" strike="noStrike" baseline="30000" dirty="0">
                          <a:solidFill>
                            <a:srgbClr val="000000"/>
                          </a:solidFill>
                          <a:effectLst/>
                          <a:latin typeface="Calibri" panose="020F0502020204030204" pitchFamily="34" charset="0"/>
                        </a:rPr>
                        <a:t>1/n (# years)</a:t>
                      </a:r>
                      <a:endParaRPr lang="en-US" sz="24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5">
                        <a:lumMod val="20000"/>
                        <a:lumOff val="80000"/>
                      </a:schemeClr>
                    </a:solidFill>
                  </a:tcPr>
                </a:tc>
                <a:extLst>
                  <a:ext uri="{0D108BD9-81ED-4DB2-BD59-A6C34878D82A}">
                    <a16:rowId xmlns:a16="http://schemas.microsoft.com/office/drawing/2014/main" val="4180759244"/>
                  </a:ext>
                </a:extLst>
              </a:tr>
              <a:tr h="243242">
                <a:tc>
                  <a:txBody>
                    <a:bodyPr/>
                    <a:lstStyle/>
                    <a:p>
                      <a:pPr algn="l" fontAlgn="b"/>
                      <a:r>
                        <a:rPr lang="en-US" sz="1800" b="0" i="0" u="none" strike="noStrike" dirty="0">
                          <a:solidFill>
                            <a:srgbClr val="000000"/>
                          </a:solidFill>
                          <a:effectLst/>
                          <a:latin typeface="Calibri" panose="020F0502020204030204" pitchFamily="34" charset="0"/>
                        </a:rPr>
                        <a:t>Note</a:t>
                      </a:r>
                      <a:r>
                        <a:rPr lang="en-US" sz="1800" b="0" i="1" u="none" strike="noStrike" dirty="0">
                          <a:solidFill>
                            <a:srgbClr val="000000"/>
                          </a:solidFill>
                          <a:effectLst/>
                          <a:latin typeface="Calibri" panose="020F0502020204030204" pitchFamily="34" charset="0"/>
                        </a:rPr>
                        <a:t>: 1/30 years = 0.03333</a:t>
                      </a:r>
                    </a:p>
                  </a:txBody>
                  <a:tcPr marL="9525" marR="9525" marT="9525" marB="0" anchor="b">
                    <a:lnL>
                      <a:noFill/>
                    </a:lnL>
                    <a:lnR>
                      <a:noFill/>
                    </a:lnR>
                    <a:lnT>
                      <a:noFill/>
                    </a:lnT>
                    <a:lnB>
                      <a:noFill/>
                    </a:lnB>
                    <a:solidFill>
                      <a:schemeClr val="accent5">
                        <a:lumMod val="20000"/>
                        <a:lumOff val="80000"/>
                      </a:schemeClr>
                    </a:solidFill>
                  </a:tcPr>
                </a:tc>
                <a:extLst>
                  <a:ext uri="{0D108BD9-81ED-4DB2-BD59-A6C34878D82A}">
                    <a16:rowId xmlns:a16="http://schemas.microsoft.com/office/drawing/2014/main" val="3235334880"/>
                  </a:ext>
                </a:extLst>
              </a:tr>
              <a:tr h="243242">
                <a:tc>
                  <a:txBody>
                    <a:bodyPr/>
                    <a:lstStyle/>
                    <a:p>
                      <a:pPr algn="l" fontAlgn="b"/>
                      <a:r>
                        <a:rPr lang="en-US" sz="2000" b="0" i="0" u="none" strike="noStrike" dirty="0">
                          <a:solidFill>
                            <a:srgbClr val="000000"/>
                          </a:solidFill>
                          <a:effectLst/>
                          <a:latin typeface="Calibri" panose="020F0502020204030204" pitchFamily="34" charset="0"/>
                        </a:rPr>
                        <a:t>CR = Annual Return/Present Value</a:t>
                      </a:r>
                    </a:p>
                  </a:txBody>
                  <a:tcPr marL="9525" marR="9525" marT="9525" marB="0" anchor="b">
                    <a:lnL>
                      <a:noFill/>
                    </a:lnL>
                    <a:lnR>
                      <a:noFill/>
                    </a:lnR>
                    <a:lnT>
                      <a:noFill/>
                    </a:lnT>
                    <a:lnB>
                      <a:noFill/>
                    </a:lnB>
                    <a:solidFill>
                      <a:schemeClr val="accent5">
                        <a:lumMod val="20000"/>
                        <a:lumOff val="80000"/>
                      </a:schemeClr>
                    </a:solidFill>
                  </a:tcPr>
                </a:tc>
                <a:extLst>
                  <a:ext uri="{0D108BD9-81ED-4DB2-BD59-A6C34878D82A}">
                    <a16:rowId xmlns:a16="http://schemas.microsoft.com/office/drawing/2014/main" val="268424436"/>
                  </a:ext>
                </a:extLst>
              </a:tr>
              <a:tr h="243242">
                <a:tc>
                  <a:txBody>
                    <a:bodyPr/>
                    <a:lstStyle/>
                    <a:p>
                      <a:pPr algn="l" fontAlgn="b"/>
                      <a:endParaRPr lang="en-US" sz="2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chemeClr val="accent5">
                        <a:lumMod val="20000"/>
                        <a:lumOff val="80000"/>
                      </a:schemeClr>
                    </a:solidFill>
                  </a:tcPr>
                </a:tc>
                <a:extLst>
                  <a:ext uri="{0D108BD9-81ED-4DB2-BD59-A6C34878D82A}">
                    <a16:rowId xmlns:a16="http://schemas.microsoft.com/office/drawing/2014/main" val="3543811308"/>
                  </a:ext>
                </a:extLst>
              </a:tr>
              <a:tr h="1038466">
                <a:tc>
                  <a:txBody>
                    <a:bodyPr/>
                    <a:lstStyle/>
                    <a:p>
                      <a:pPr algn="l" fontAlgn="b"/>
                      <a:r>
                        <a:rPr lang="en-US" sz="1800" b="0" i="0" u="none" strike="noStrike" dirty="0">
                          <a:solidFill>
                            <a:srgbClr val="000000"/>
                          </a:solidFill>
                          <a:effectLst/>
                          <a:latin typeface="Calibri" panose="020F0502020204030204" pitchFamily="34" charset="0"/>
                        </a:rPr>
                        <a:t>These formulas are borrowed from economic investment and real estate valuation methods, respectively.  A request for an explanation of the theory and / or logic NMFS is using to support their ‘rate’ arithmetic for application at the Portland Harbor Superfund mitigation banks has been forwarded to the Trustee Council. The DSAYs formula (delta HEA/discount</a:t>
                      </a:r>
                    </a:p>
                  </a:txBody>
                  <a:tcPr marL="9525" marR="9525" marT="9525" marB="0" anchor="b">
                    <a:lnL>
                      <a:noFill/>
                    </a:lnL>
                    <a:lnR>
                      <a:noFill/>
                    </a:lnR>
                    <a:lnT>
                      <a:noFill/>
                    </a:lnT>
                    <a:lnB>
                      <a:noFill/>
                    </a:lnB>
                    <a:solidFill>
                      <a:schemeClr val="accent5">
                        <a:lumMod val="20000"/>
                        <a:lumOff val="80000"/>
                      </a:schemeClr>
                    </a:solidFill>
                  </a:tcPr>
                </a:tc>
                <a:extLst>
                  <a:ext uri="{0D108BD9-81ED-4DB2-BD59-A6C34878D82A}">
                    <a16:rowId xmlns:a16="http://schemas.microsoft.com/office/drawing/2014/main" val="2142317358"/>
                  </a:ext>
                </a:extLst>
              </a:tr>
              <a:tr h="243242">
                <a:tc>
                  <a:txBody>
                    <a:bodyPr/>
                    <a:lstStyle/>
                    <a:p>
                      <a:pPr algn="l" fontAlgn="b"/>
                      <a:r>
                        <a:rPr lang="en-US" sz="1800" b="0" i="0" u="none" strike="noStrike" dirty="0">
                          <a:solidFill>
                            <a:srgbClr val="000000"/>
                          </a:solidFill>
                          <a:effectLst/>
                          <a:latin typeface="Calibri" panose="020F0502020204030204" pitchFamily="34" charset="0"/>
                        </a:rPr>
                        <a:t>rate) resembles a CR but delta HEA is not an annual return.</a:t>
                      </a:r>
                    </a:p>
                  </a:txBody>
                  <a:tcPr marL="9525" marR="9525" marT="9525" marB="0" anchor="b">
                    <a:lnL>
                      <a:noFill/>
                    </a:lnL>
                    <a:lnR>
                      <a:noFill/>
                    </a:lnR>
                    <a:lnT>
                      <a:noFill/>
                    </a:lnT>
                    <a:lnB>
                      <a:noFill/>
                    </a:lnB>
                    <a:solidFill>
                      <a:schemeClr val="accent5">
                        <a:lumMod val="20000"/>
                        <a:lumOff val="80000"/>
                      </a:schemeClr>
                    </a:solidFill>
                  </a:tcPr>
                </a:tc>
                <a:extLst>
                  <a:ext uri="{0D108BD9-81ED-4DB2-BD59-A6C34878D82A}">
                    <a16:rowId xmlns:a16="http://schemas.microsoft.com/office/drawing/2014/main" val="2678441885"/>
                  </a:ext>
                </a:extLst>
              </a:tr>
            </a:tbl>
          </a:graphicData>
        </a:graphic>
      </p:graphicFrame>
      <p:graphicFrame>
        <p:nvGraphicFramePr>
          <p:cNvPr id="3" name="Table 2">
            <a:extLst>
              <a:ext uri="{FF2B5EF4-FFF2-40B4-BE49-F238E27FC236}">
                <a16:creationId xmlns:a16="http://schemas.microsoft.com/office/drawing/2014/main" id="{E532247D-27A6-40AD-AC95-7586542C4B7B}"/>
              </a:ext>
            </a:extLst>
          </p:cNvPr>
          <p:cNvGraphicFramePr>
            <a:graphicFrameLocks noGrp="1"/>
          </p:cNvGraphicFramePr>
          <p:nvPr>
            <p:extLst>
              <p:ext uri="{D42A27DB-BD31-4B8C-83A1-F6EECF244321}">
                <p14:modId xmlns:p14="http://schemas.microsoft.com/office/powerpoint/2010/main" val="2570859596"/>
              </p:ext>
            </p:extLst>
          </p:nvPr>
        </p:nvGraphicFramePr>
        <p:xfrm>
          <a:off x="241190" y="2209801"/>
          <a:ext cx="5650727" cy="3918794"/>
        </p:xfrm>
        <a:graphic>
          <a:graphicData uri="http://schemas.openxmlformats.org/drawingml/2006/table">
            <a:tbl>
              <a:tblPr/>
              <a:tblGrid>
                <a:gridCol w="5650727">
                  <a:extLst>
                    <a:ext uri="{9D8B030D-6E8A-4147-A177-3AD203B41FA5}">
                      <a16:colId xmlns:a16="http://schemas.microsoft.com/office/drawing/2014/main" val="1578168918"/>
                    </a:ext>
                  </a:extLst>
                </a:gridCol>
              </a:tblGrid>
              <a:tr h="425685">
                <a:tc>
                  <a:txBody>
                    <a:bodyPr/>
                    <a:lstStyle/>
                    <a:p>
                      <a:pPr algn="l" fontAlgn="b"/>
                      <a:r>
                        <a:rPr lang="en-US" sz="2000" b="0" i="0" u="none" strike="noStrike" dirty="0">
                          <a:solidFill>
                            <a:srgbClr val="000000"/>
                          </a:solidFill>
                          <a:effectLst/>
                          <a:latin typeface="Calibri" panose="020F0502020204030204" pitchFamily="34" charset="0"/>
                        </a:rPr>
                        <a:t>Solve for 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5">
                        <a:lumMod val="20000"/>
                        <a:lumOff val="80000"/>
                      </a:schemeClr>
                    </a:solidFill>
                  </a:tcPr>
                </a:tc>
                <a:extLst>
                  <a:ext uri="{0D108BD9-81ED-4DB2-BD59-A6C34878D82A}">
                    <a16:rowId xmlns:a16="http://schemas.microsoft.com/office/drawing/2014/main" val="2551024115"/>
                  </a:ext>
                </a:extLst>
              </a:tr>
              <a:tr h="306717">
                <a:tc>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83716134"/>
                  </a:ext>
                </a:extLst>
              </a:tr>
              <a:tr h="366201">
                <a:tc>
                  <a:txBody>
                    <a:bodyPr/>
                    <a:lstStyle/>
                    <a:p>
                      <a:pPr algn="l" fontAlgn="b"/>
                      <a:r>
                        <a:rPr lang="en-US" sz="1800" b="0" i="0" u="none" strike="noStrike" dirty="0">
                          <a:solidFill>
                            <a:srgbClr val="000000"/>
                          </a:solidFill>
                          <a:effectLst/>
                          <a:latin typeface="Calibri" panose="020F0502020204030204" pitchFamily="34" charset="0"/>
                        </a:rPr>
                        <a:t>0.9/x = 27.5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5">
                        <a:lumMod val="20000"/>
                        <a:lumOff val="80000"/>
                      </a:schemeClr>
                    </a:solidFill>
                  </a:tcPr>
                </a:tc>
                <a:extLst>
                  <a:ext uri="{0D108BD9-81ED-4DB2-BD59-A6C34878D82A}">
                    <a16:rowId xmlns:a16="http://schemas.microsoft.com/office/drawing/2014/main" val="1539160354"/>
                  </a:ext>
                </a:extLst>
              </a:tr>
              <a:tr h="366201">
                <a:tc>
                  <a:txBody>
                    <a:bodyPr/>
                    <a:lstStyle/>
                    <a:p>
                      <a:pPr algn="l" fontAlgn="b"/>
                      <a:r>
                        <a:rPr lang="en-US" sz="1800" b="0" i="0" u="none" strike="noStrike" dirty="0">
                          <a:solidFill>
                            <a:srgbClr val="000000"/>
                          </a:solidFill>
                          <a:effectLst/>
                          <a:latin typeface="Calibri" panose="020F0502020204030204" pitchFamily="34" charset="0"/>
                        </a:rPr>
                        <a:t>0.9x/x  = 27.5 x</a:t>
                      </a:r>
                    </a:p>
                  </a:txBody>
                  <a:tcPr marL="9525" marR="9525" marT="9525" marB="0" anchor="b">
                    <a:lnL>
                      <a:noFill/>
                    </a:lnL>
                    <a:lnR>
                      <a:noFill/>
                    </a:lnR>
                    <a:lnT>
                      <a:noFill/>
                    </a:lnT>
                    <a:lnB>
                      <a:noFill/>
                    </a:lnB>
                    <a:solidFill>
                      <a:schemeClr val="accent5">
                        <a:lumMod val="20000"/>
                        <a:lumOff val="80000"/>
                      </a:schemeClr>
                    </a:solidFill>
                  </a:tcPr>
                </a:tc>
                <a:extLst>
                  <a:ext uri="{0D108BD9-81ED-4DB2-BD59-A6C34878D82A}">
                    <a16:rowId xmlns:a16="http://schemas.microsoft.com/office/drawing/2014/main" val="2262147279"/>
                  </a:ext>
                </a:extLst>
              </a:tr>
              <a:tr h="366201">
                <a:tc>
                  <a:txBody>
                    <a:bodyPr/>
                    <a:lstStyle/>
                    <a:p>
                      <a:pPr algn="l" fontAlgn="b"/>
                      <a:r>
                        <a:rPr lang="en-US" sz="1800" b="0" i="0" u="none" strike="noStrike" dirty="0">
                          <a:solidFill>
                            <a:srgbClr val="000000"/>
                          </a:solidFill>
                          <a:effectLst/>
                          <a:latin typeface="Calibri" panose="020F0502020204030204" pitchFamily="34" charset="0"/>
                        </a:rPr>
                        <a:t>0.9 = 27.5x</a:t>
                      </a:r>
                    </a:p>
                  </a:txBody>
                  <a:tcPr marL="9525" marR="9525" marT="9525" marB="0" anchor="b">
                    <a:lnL>
                      <a:noFill/>
                    </a:lnL>
                    <a:lnR>
                      <a:noFill/>
                    </a:lnR>
                    <a:lnT>
                      <a:noFill/>
                    </a:lnT>
                    <a:lnB>
                      <a:noFill/>
                    </a:lnB>
                    <a:solidFill>
                      <a:schemeClr val="accent5">
                        <a:lumMod val="20000"/>
                        <a:lumOff val="80000"/>
                      </a:schemeClr>
                    </a:solidFill>
                  </a:tcPr>
                </a:tc>
                <a:extLst>
                  <a:ext uri="{0D108BD9-81ED-4DB2-BD59-A6C34878D82A}">
                    <a16:rowId xmlns:a16="http://schemas.microsoft.com/office/drawing/2014/main" val="2160793025"/>
                  </a:ext>
                </a:extLst>
              </a:tr>
              <a:tr h="366201">
                <a:tc>
                  <a:txBody>
                    <a:bodyPr/>
                    <a:lstStyle/>
                    <a:p>
                      <a:pPr algn="l" fontAlgn="b"/>
                      <a:r>
                        <a:rPr lang="en-US" sz="1800" b="0" i="0" u="none" strike="noStrike" dirty="0">
                          <a:solidFill>
                            <a:srgbClr val="000000"/>
                          </a:solidFill>
                          <a:effectLst/>
                          <a:latin typeface="Calibri" panose="020F0502020204030204" pitchFamily="34" charset="0"/>
                        </a:rPr>
                        <a:t>0.9/0.9 = 27.5x/0.9</a:t>
                      </a:r>
                    </a:p>
                  </a:txBody>
                  <a:tcPr marL="9525" marR="9525" marT="9525" marB="0" anchor="b">
                    <a:lnL>
                      <a:noFill/>
                    </a:lnL>
                    <a:lnR>
                      <a:noFill/>
                    </a:lnR>
                    <a:lnT>
                      <a:noFill/>
                    </a:lnT>
                    <a:lnB>
                      <a:noFill/>
                    </a:lnB>
                    <a:solidFill>
                      <a:schemeClr val="accent5">
                        <a:lumMod val="20000"/>
                        <a:lumOff val="80000"/>
                      </a:schemeClr>
                    </a:solidFill>
                  </a:tcPr>
                </a:tc>
                <a:extLst>
                  <a:ext uri="{0D108BD9-81ED-4DB2-BD59-A6C34878D82A}">
                    <a16:rowId xmlns:a16="http://schemas.microsoft.com/office/drawing/2014/main" val="1077189650"/>
                  </a:ext>
                </a:extLst>
              </a:tr>
              <a:tr h="366201">
                <a:tc>
                  <a:txBody>
                    <a:bodyPr/>
                    <a:lstStyle/>
                    <a:p>
                      <a:pPr algn="l" fontAlgn="b"/>
                      <a:r>
                        <a:rPr lang="en-US" sz="1800" b="0" i="0" u="none" strike="noStrike" dirty="0">
                          <a:solidFill>
                            <a:srgbClr val="000000"/>
                          </a:solidFill>
                          <a:effectLst/>
                          <a:latin typeface="Calibri" panose="020F0502020204030204" pitchFamily="34" charset="0"/>
                        </a:rPr>
                        <a:t>1 = 30.5555x</a:t>
                      </a:r>
                    </a:p>
                  </a:txBody>
                  <a:tcPr marL="9525" marR="9525" marT="9525" marB="0" anchor="b">
                    <a:lnL>
                      <a:noFill/>
                    </a:lnL>
                    <a:lnR>
                      <a:noFill/>
                    </a:lnR>
                    <a:lnT>
                      <a:noFill/>
                    </a:lnT>
                    <a:lnB>
                      <a:noFill/>
                    </a:lnB>
                    <a:solidFill>
                      <a:schemeClr val="accent5">
                        <a:lumMod val="20000"/>
                        <a:lumOff val="80000"/>
                      </a:schemeClr>
                    </a:solidFill>
                  </a:tcPr>
                </a:tc>
                <a:extLst>
                  <a:ext uri="{0D108BD9-81ED-4DB2-BD59-A6C34878D82A}">
                    <a16:rowId xmlns:a16="http://schemas.microsoft.com/office/drawing/2014/main" val="2135275246"/>
                  </a:ext>
                </a:extLst>
              </a:tr>
              <a:tr h="615377">
                <a:tc>
                  <a:txBody>
                    <a:bodyPr/>
                    <a:lstStyle/>
                    <a:p>
                      <a:pPr algn="l" fontAlgn="b"/>
                      <a:r>
                        <a:rPr lang="en-US" sz="1800" b="0" i="0" u="none" strike="noStrike" dirty="0">
                          <a:solidFill>
                            <a:srgbClr val="000000"/>
                          </a:solidFill>
                          <a:effectLst/>
                          <a:latin typeface="Calibri" panose="020F0502020204030204" pitchFamily="34" charset="0"/>
                        </a:rPr>
                        <a:t>1/30.5555 = 30.5555x/30.5555</a:t>
                      </a:r>
                    </a:p>
                  </a:txBody>
                  <a:tcPr marL="9525" marR="9525" marT="9525" marB="0" anchor="b">
                    <a:lnL>
                      <a:noFill/>
                    </a:lnL>
                    <a:lnR>
                      <a:noFill/>
                    </a:lnR>
                    <a:lnT>
                      <a:noFill/>
                    </a:lnT>
                    <a:lnB>
                      <a:noFill/>
                    </a:lnB>
                    <a:solidFill>
                      <a:schemeClr val="accent5">
                        <a:lumMod val="20000"/>
                        <a:lumOff val="80000"/>
                      </a:schemeClr>
                    </a:solidFill>
                  </a:tcPr>
                </a:tc>
                <a:extLst>
                  <a:ext uri="{0D108BD9-81ED-4DB2-BD59-A6C34878D82A}">
                    <a16:rowId xmlns:a16="http://schemas.microsoft.com/office/drawing/2014/main" val="856066840"/>
                  </a:ext>
                </a:extLst>
              </a:tr>
              <a:tr h="366201">
                <a:tc>
                  <a:txBody>
                    <a:bodyPr/>
                    <a:lstStyle/>
                    <a:p>
                      <a:pPr algn="l" fontAlgn="b"/>
                      <a:r>
                        <a:rPr lang="en-US" sz="1800" b="0" i="0" u="none" strike="noStrike" dirty="0">
                          <a:solidFill>
                            <a:srgbClr val="000000"/>
                          </a:solidFill>
                          <a:effectLst/>
                          <a:latin typeface="Calibri" panose="020F0502020204030204" pitchFamily="34" charset="0"/>
                        </a:rPr>
                        <a:t>1/30.5555 = x</a:t>
                      </a:r>
                    </a:p>
                  </a:txBody>
                  <a:tcPr marL="9525" marR="9525" marT="9525" marB="0" anchor="b">
                    <a:lnL>
                      <a:noFill/>
                    </a:lnL>
                    <a:lnR>
                      <a:noFill/>
                    </a:lnR>
                    <a:lnT>
                      <a:noFill/>
                    </a:lnT>
                    <a:lnB>
                      <a:noFill/>
                    </a:lnB>
                    <a:solidFill>
                      <a:schemeClr val="accent5">
                        <a:lumMod val="20000"/>
                        <a:lumOff val="80000"/>
                      </a:schemeClr>
                    </a:solidFill>
                  </a:tcPr>
                </a:tc>
                <a:extLst>
                  <a:ext uri="{0D108BD9-81ED-4DB2-BD59-A6C34878D82A}">
                    <a16:rowId xmlns:a16="http://schemas.microsoft.com/office/drawing/2014/main" val="854086186"/>
                  </a:ext>
                </a:extLst>
              </a:tr>
              <a:tr h="366201">
                <a:tc>
                  <a:txBody>
                    <a:bodyPr/>
                    <a:lstStyle/>
                    <a:p>
                      <a:pPr algn="l" fontAlgn="b"/>
                      <a:r>
                        <a:rPr lang="en-US" sz="1800" b="0" i="0" u="none" strike="noStrike" dirty="0">
                          <a:solidFill>
                            <a:srgbClr val="000000"/>
                          </a:solidFill>
                          <a:effectLst/>
                          <a:latin typeface="Calibri" panose="020F0502020204030204" pitchFamily="34" charset="0"/>
                        </a:rPr>
                        <a:t>x = 0.032727</a:t>
                      </a:r>
                    </a:p>
                  </a:txBody>
                  <a:tcPr marL="9525" marR="9525" marT="9525" marB="0" anchor="b">
                    <a:lnL>
                      <a:noFill/>
                    </a:lnL>
                    <a:lnR>
                      <a:noFill/>
                    </a:lnR>
                    <a:lnT>
                      <a:noFill/>
                    </a:lnT>
                    <a:lnB>
                      <a:noFill/>
                    </a:lnB>
                    <a:solidFill>
                      <a:schemeClr val="accent5">
                        <a:lumMod val="20000"/>
                        <a:lumOff val="80000"/>
                      </a:schemeClr>
                    </a:solidFill>
                  </a:tcPr>
                </a:tc>
                <a:extLst>
                  <a:ext uri="{0D108BD9-81ED-4DB2-BD59-A6C34878D82A}">
                    <a16:rowId xmlns:a16="http://schemas.microsoft.com/office/drawing/2014/main" val="1341419470"/>
                  </a:ext>
                </a:extLst>
              </a:tr>
            </a:tbl>
          </a:graphicData>
        </a:graphic>
      </p:graphicFrame>
    </p:spTree>
    <p:extLst>
      <p:ext uri="{BB962C8B-B14F-4D97-AF65-F5344CB8AC3E}">
        <p14:creationId xmlns:p14="http://schemas.microsoft.com/office/powerpoint/2010/main" val="4195845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aining presentat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Training presentation.potx" id="{7B9FCAFE-DDE5-4198-9987-54DFCAD80598}" vid="{6015A8B0-C387-4E39-945C-0F39E3EB10B6}"/>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4001</TotalTime>
  <Words>8148</Words>
  <Application>Microsoft Office PowerPoint</Application>
  <PresentationFormat>Widescreen</PresentationFormat>
  <Paragraphs>1704</Paragraphs>
  <Slides>57</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57</vt:i4>
      </vt:variant>
    </vt:vector>
  </HeadingPairs>
  <TitlesOfParts>
    <vt:vector size="66" baseType="lpstr">
      <vt:lpstr>Arial</vt:lpstr>
      <vt:lpstr>Calibri</vt:lpstr>
      <vt:lpstr>Comic Sans MS</vt:lpstr>
      <vt:lpstr>Georgia</vt:lpstr>
      <vt:lpstr>inherit</vt:lpstr>
      <vt:lpstr>Roboto</vt:lpstr>
      <vt:lpstr>Times New Roman</vt:lpstr>
      <vt:lpstr>Wingdings 2</vt:lpstr>
      <vt:lpstr>Training presentation</vt:lpstr>
      <vt:lpstr>Portland Harbor Mitigation Bank Accounting  </vt:lpstr>
      <vt:lpstr>Accounting Goals and Objectives</vt:lpstr>
      <vt:lpstr>Accounting Focal Areas</vt:lpstr>
      <vt:lpstr>Habitat Equivalency Analysis (HEA)</vt:lpstr>
      <vt:lpstr>HEA Algorithm Variables </vt:lpstr>
      <vt:lpstr>PowerPoint Presentation</vt:lpstr>
      <vt:lpstr>USFWS Habitat Suitability Index Example for Chinook Salmon</vt:lpstr>
      <vt:lpstr>PowerPoint Presentation</vt:lpstr>
      <vt:lpstr>HEA ‘Discount Rate’ or ‘Capitalization Rate’ Reverse Calculation  </vt:lpstr>
      <vt:lpstr>Functional Assessment Accuracy Confidence Tests</vt:lpstr>
      <vt:lpstr>Important Side Note:</vt:lpstr>
      <vt:lpstr>Credits: DSAYs / Acres Ratio and Debits: Acres / DSAYs Ratio </vt:lpstr>
      <vt:lpstr>Why Should We Use Functional Assessments at All?</vt:lpstr>
      <vt:lpstr>Estimated Credit/Debit Transactions at Four Operational Mitigation and Conservation Banks in the Portland Harbor</vt:lpstr>
      <vt:lpstr>Price Per Credit</vt:lpstr>
      <vt:lpstr>Portland Harbor Mitigation Banks Service Areas</vt:lpstr>
      <vt:lpstr>Exporting Ecosystem Services?</vt:lpstr>
      <vt:lpstr>Exporting Ecosystem Services?</vt:lpstr>
      <vt:lpstr>Exporting Ecosystem Services?</vt:lpstr>
      <vt:lpstr>Exporting Ecosystem Services?</vt:lpstr>
      <vt:lpstr>Multiple Site Mitigation Banks</vt:lpstr>
      <vt:lpstr>Exporting Ecosystem Services?</vt:lpstr>
      <vt:lpstr>Tracking Credit and Debit Transactions</vt:lpstr>
      <vt:lpstr>Potential Supplemental USACOE Regulatory In-lieu-Fee and Bank Information Tracking System (RIBITS) Credit and Debit Transaction Ledger</vt:lpstr>
      <vt:lpstr>The USACOE Regulatory In-lieu Fee and Bank Information Tracking System (RIBITS) Cyber Repositories Folders are Empty for the Portland Harbor Mitigation and Conservation Banks</vt:lpstr>
      <vt:lpstr>Recommendations to EPA Data Management Team</vt:lpstr>
      <vt:lpstr>Recommendations to EPA Data Management Team</vt:lpstr>
      <vt:lpstr>Vegetation Field Monitoring Protocols and Performance Standards</vt:lpstr>
      <vt:lpstr>Vegetation Sampling Strategy</vt:lpstr>
      <vt:lpstr>Stratified Random Sample Plots in Homogeneous Vegetation Sample or Management Units</vt:lpstr>
      <vt:lpstr>Reference Site Riparian Vegetation Matching Hydrogeomorphic Targets and Appropriate Successional Sere</vt:lpstr>
      <vt:lpstr>Tree Stem Density Calculation</vt:lpstr>
      <vt:lpstr>PowerPoint Presentation</vt:lpstr>
      <vt:lpstr>Tree Percent Cover Calculation</vt:lpstr>
      <vt:lpstr>Shrub Stem Density Calculation</vt:lpstr>
      <vt:lpstr>PowerPoint Presentation</vt:lpstr>
      <vt:lpstr>Shrub Percent Cover Calculation</vt:lpstr>
      <vt:lpstr>Herbaceous Percent Cover Calculation</vt:lpstr>
      <vt:lpstr>PowerPoint Presentation</vt:lpstr>
      <vt:lpstr>Vegetation Manager Database</vt:lpstr>
      <vt:lpstr>Moisture Index (Mindex)   Weed Index (Windex)</vt:lpstr>
      <vt:lpstr>Excel Spreadsheet Reports From Vegetation Manager Database – SQL Query</vt:lpstr>
      <vt:lpstr>Discovery Park Moisture and Weed Index Predictive Surfaces</vt:lpstr>
      <vt:lpstr>Multi-Layer Vegetation Performance Calculations</vt:lpstr>
      <vt:lpstr>PowerPoint Presentation</vt:lpstr>
      <vt:lpstr>Habitat Structural Importance Indexes Compared to Use by Birds</vt:lpstr>
      <vt:lpstr>Multi-Layer Vegetation Species-Habitat Relationships</vt:lpstr>
      <vt:lpstr> Trustee Council - RIBITS / EPA Database Design Questions (e.g., unique identifier field, primary to foreign key one-to-many relationships, normalization to 3rd normal form, etc.) </vt:lpstr>
      <vt:lpstr>Standardization</vt:lpstr>
      <vt:lpstr>Data Potentially Associated with Vegetation Performance</vt:lpstr>
      <vt:lpstr>Data Potentially Associated with Vegetation Performance</vt:lpstr>
      <vt:lpstr>Data Potentially Associated with Vegetation Performance</vt:lpstr>
      <vt:lpstr>Summary of Potential Issues</vt:lpstr>
      <vt:lpstr>Questions for the Portland Harbor Trustee Council</vt:lpstr>
      <vt:lpstr>Questions for the Portland Harbor Trustee Council</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Training Presentation</dc:title>
  <dc:creator>John Marshall</dc:creator>
  <cp:lastModifiedBy>John Marshall</cp:lastModifiedBy>
  <cp:revision>291</cp:revision>
  <dcterms:created xsi:type="dcterms:W3CDTF">2021-12-24T11:09:20Z</dcterms:created>
  <dcterms:modified xsi:type="dcterms:W3CDTF">2022-01-29T10:29:29Z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